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804" r:id="rId5"/>
    <p:sldId id="803" r:id="rId6"/>
    <p:sldId id="765" r:id="rId7"/>
    <p:sldId id="818" r:id="rId8"/>
    <p:sldId id="819" r:id="rId9"/>
    <p:sldId id="823" r:id="rId10"/>
    <p:sldId id="820" r:id="rId11"/>
    <p:sldId id="821" r:id="rId12"/>
    <p:sldId id="822" r:id="rId13"/>
    <p:sldId id="802" r:id="rId14"/>
  </p:sldIdLst>
  <p:sldSz cx="111252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견고딕" pitchFamily="18" charset="-127"/>
        <a:ea typeface="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tae0309.kim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5A4D1"/>
    <a:srgbClr val="FB5B5B"/>
    <a:srgbClr val="CF6B07"/>
    <a:srgbClr val="4070AA"/>
    <a:srgbClr val="C98A0D"/>
    <a:srgbClr val="D9BD15"/>
    <a:srgbClr val="2D4E75"/>
    <a:srgbClr val="2B4A6F"/>
    <a:srgbClr val="547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9886" autoAdjust="0"/>
  </p:normalViewPr>
  <p:slideViewPr>
    <p:cSldViewPr>
      <p:cViewPr varScale="1">
        <p:scale>
          <a:sx n="110" d="100"/>
          <a:sy n="110" d="100"/>
        </p:scale>
        <p:origin x="1200" y="114"/>
      </p:cViewPr>
      <p:guideLst>
        <p:guide orient="horz"/>
        <p:guide pos="48"/>
      </p:guideLst>
    </p:cSldViewPr>
  </p:slideViewPr>
  <p:outlineViewPr>
    <p:cViewPr>
      <p:scale>
        <a:sx n="33" d="100"/>
        <a:sy n="33" d="100"/>
      </p:scale>
      <p:origin x="0" y="302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320" y="0"/>
            <a:ext cx="2945766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004"/>
            <a:ext cx="2945766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320" y="9428004"/>
            <a:ext cx="2945766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705A3BC-CA4C-49D1-B2BF-6EDFA00C6E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050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766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320" y="0"/>
            <a:ext cx="2945766" cy="49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9413" y="744538"/>
            <a:ext cx="60388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4" y="4714796"/>
            <a:ext cx="5436868" cy="446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004"/>
            <a:ext cx="2945766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320" y="9428004"/>
            <a:ext cx="2945766" cy="49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4941B6D-C116-44D2-BCBD-DC54964081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25565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>
            <a:lum/>
          </a:blip>
          <a:srcRect/>
          <a:stretch>
            <a:fillRect t="57000" b="1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655310" y="4800600"/>
            <a:ext cx="4913630" cy="1219200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spcBef>
                <a:spcPts val="0"/>
              </a:spcBef>
              <a:buFontTx/>
              <a:buNone/>
              <a:def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1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11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소속팀</a:t>
            </a:r>
            <a:r>
              <a:rPr lang="en-US" altLang="ko-KR" sz="11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 년 월 일</a:t>
            </a:r>
            <a:r>
              <a:rPr lang="en-US" altLang="ko-KR" sz="1100" b="1" spc="-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 smtClean="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8130" y="1295400"/>
            <a:ext cx="10568940" cy="1371600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45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+mn-ea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</a:p>
        </p:txBody>
      </p:sp>
      <p:pic>
        <p:nvPicPr>
          <p:cNvPr id="6" name="그림 5" descr="logo_blue_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7290" y="261915"/>
            <a:ext cx="1631893" cy="44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챕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56260" y="1847850"/>
            <a:ext cx="10568940" cy="1371600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4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+mn-ea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err="1" smtClean="0"/>
              <a:t>챕터</a:t>
            </a:r>
            <a:r>
              <a:rPr lang="ko-KR" altLang="en-US" dirty="0" smtClean="0"/>
              <a:t> 제목 스타일 편집</a:t>
            </a:r>
          </a:p>
        </p:txBody>
      </p:sp>
      <p:pic>
        <p:nvPicPr>
          <p:cNvPr id="6" name="그림 5" descr="logo_blue_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207290" y="261915"/>
            <a:ext cx="1631893" cy="44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챕터">
    <p:bg>
      <p:bgPr>
        <a:blipFill dpi="0" rotWithShape="0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56260" y="1847850"/>
            <a:ext cx="10568940" cy="1371600"/>
          </a:xfrm>
          <a:prstGeom prst="rect">
            <a:avLst/>
          </a:prstGeom>
          <a:ln>
            <a:noFill/>
          </a:ln>
          <a:effectLst/>
        </p:spPr>
        <p:txBody>
          <a:bodyPr anchor="ctr" anchorCtr="0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4000" b="1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+mn-ea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err="1" smtClean="0"/>
              <a:t>챕터</a:t>
            </a:r>
            <a:r>
              <a:rPr lang="ko-KR" altLang="en-US" dirty="0" smtClean="0"/>
              <a:t> 제목 스타일 편집</a:t>
            </a:r>
          </a:p>
        </p:txBody>
      </p:sp>
      <p:pic>
        <p:nvPicPr>
          <p:cNvPr id="6" name="그림 5" descr="logo_blue_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07290" y="261915"/>
            <a:ext cx="1631893" cy="442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420" y="69600"/>
            <a:ext cx="10643400" cy="540000"/>
          </a:xfrm>
          <a:prstGeom prst="rect">
            <a:avLst/>
          </a:prstGeom>
          <a:ln>
            <a:noFill/>
          </a:ln>
          <a:effectLst/>
        </p:spPr>
        <p:txBody>
          <a:bodyPr anchor="ctr" anchorCtr="0"/>
          <a:lstStyle>
            <a:lvl1pPr>
              <a:defRPr lang="ko-KR" altLang="en-US" sz="2800" b="1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11125200" cy="762000"/>
          </a:xfrm>
          <a:prstGeom prst="rect">
            <a:avLst/>
          </a:prstGeom>
          <a:blipFill dpi="0" rotWithShape="1">
            <a:blip r:embed="rId2"/>
            <a:srcRect/>
            <a:stretch>
              <a:fillRect l="100000" t="-22000" r="118000" b="-26000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 smtClean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527795" y="0"/>
            <a:ext cx="1521205" cy="22365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Confidential</a:t>
            </a:r>
            <a:endParaRPr kumimoji="1" lang="ko-KR" altLang="en-US" sz="800" b="1" i="0" u="none" strike="noStrike" kern="0" cap="none" spc="0" normalizeH="0" baseline="0" noProof="0" dirty="0" err="1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603997" y="0"/>
            <a:ext cx="1521205" cy="22365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Confidential</a:t>
            </a:r>
            <a:endParaRPr kumimoji="1" lang="ko-KR" altLang="en-US" sz="800" b="1" i="0" u="none" strike="noStrike" kern="0" cap="none" spc="0" normalizeH="0" baseline="0" noProof="0" dirty="0" err="1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9296400" y="0"/>
            <a:ext cx="175260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9918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420" y="69600"/>
            <a:ext cx="10643400" cy="540000"/>
          </a:xfrm>
          <a:prstGeom prst="rect">
            <a:avLst/>
          </a:prstGeom>
          <a:ln>
            <a:noFill/>
          </a:ln>
          <a:effectLst/>
        </p:spPr>
        <p:txBody>
          <a:bodyPr anchor="ctr" anchorCtr="0"/>
          <a:lstStyle>
            <a:lvl1pPr>
              <a:defRPr lang="ko-KR" altLang="en-US" sz="2800" b="1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603997" y="0"/>
            <a:ext cx="1521205" cy="22365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Confidential</a:t>
            </a:r>
            <a:endParaRPr kumimoji="1" lang="ko-KR" altLang="en-US" sz="800" b="1" i="0" u="none" strike="noStrike" kern="0" cap="none" spc="0" normalizeH="0" baseline="0" noProof="0" dirty="0" err="1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5420" y="611151"/>
            <a:ext cx="107543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 userDrawn="1"/>
        </p:nvSpPr>
        <p:spPr>
          <a:xfrm>
            <a:off x="110400" y="762000"/>
            <a:ext cx="8424000" cy="5724000"/>
          </a:xfrm>
          <a:prstGeom prst="roundRect">
            <a:avLst>
              <a:gd name="adj" fmla="val 1505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kern="1200" dirty="0" smtClean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8610602" y="762000"/>
            <a:ext cx="2412000" cy="5724000"/>
          </a:xfrm>
          <a:prstGeom prst="roundRect">
            <a:avLst>
              <a:gd name="adj" fmla="val 2211"/>
            </a:avLst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8610602" y="762000"/>
            <a:ext cx="2412000" cy="252000"/>
          </a:xfrm>
          <a:prstGeom prst="roundRect">
            <a:avLst>
              <a:gd name="adj" fmla="val 19598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</a:rPr>
              <a:t>UI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420" y="69600"/>
            <a:ext cx="10643400" cy="540000"/>
          </a:xfrm>
          <a:prstGeom prst="rect">
            <a:avLst/>
          </a:prstGeom>
          <a:ln>
            <a:noFill/>
          </a:ln>
          <a:effectLst/>
        </p:spPr>
        <p:txBody>
          <a:bodyPr anchor="ctr" anchorCtr="0"/>
          <a:lstStyle>
            <a:lvl1pPr>
              <a:defRPr lang="ko-KR" altLang="en-US" sz="2800" b="1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603997" y="0"/>
            <a:ext cx="1521205" cy="22365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Confidential</a:t>
            </a:r>
            <a:endParaRPr kumimoji="1" lang="ko-KR" altLang="en-US" sz="800" b="1" i="0" u="none" strike="noStrike" kern="0" cap="none" spc="0" normalizeH="0" baseline="0" noProof="0" dirty="0" err="1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5420" y="611151"/>
            <a:ext cx="107543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 userDrawn="1"/>
        </p:nvSpPr>
        <p:spPr>
          <a:xfrm>
            <a:off x="110400" y="762000"/>
            <a:ext cx="8424000" cy="5724000"/>
          </a:xfrm>
          <a:prstGeom prst="roundRect">
            <a:avLst>
              <a:gd name="adj" fmla="val 1505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kern="1200" dirty="0" smtClean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8610602" y="762000"/>
            <a:ext cx="2412000" cy="5724000"/>
          </a:xfrm>
          <a:prstGeom prst="roundRect">
            <a:avLst>
              <a:gd name="adj" fmla="val 2211"/>
            </a:avLst>
          </a:prstGeom>
          <a:solidFill>
            <a:schemeClr val="bg1"/>
          </a:solidFill>
          <a:ln w="9525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8610602" y="762000"/>
            <a:ext cx="2412000" cy="252000"/>
          </a:xfrm>
          <a:prstGeom prst="roundRect">
            <a:avLst>
              <a:gd name="adj" fmla="val 19598"/>
            </a:avLst>
          </a:prstGeom>
          <a:solidFill>
            <a:srgbClr val="00B05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</a:rPr>
              <a:t>UI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5420" y="69600"/>
            <a:ext cx="10643400" cy="540000"/>
          </a:xfrm>
          <a:prstGeom prst="rect">
            <a:avLst/>
          </a:prstGeom>
          <a:ln>
            <a:noFill/>
          </a:ln>
          <a:effectLst/>
        </p:spPr>
        <p:txBody>
          <a:bodyPr anchor="ctr" anchorCtr="0"/>
          <a:lstStyle>
            <a:lvl1pPr>
              <a:defRPr lang="ko-KR" altLang="en-US" sz="2800" b="1" baseline="0" dirty="0">
                <a:ln w="3175">
                  <a:noFill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맑은 고딕" pitchFamily="50" charset="-127"/>
                <a:ea typeface="+mn-ea"/>
                <a:cs typeface="Lucida Sans Unicode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603997" y="0"/>
            <a:ext cx="1521205" cy="223653"/>
          </a:xfrm>
          <a:prstGeom prst="rect">
            <a:avLst/>
          </a:prstGeom>
          <a:noFill/>
        </p:spPr>
        <p:txBody>
          <a:bodyPr wrap="square" lIns="99569" tIns="49785" rIns="99569" bIns="49785" rtlCol="0">
            <a:spAutoFit/>
          </a:bodyPr>
          <a:lstStyle/>
          <a:p>
            <a:pPr marL="0" marR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Confidential</a:t>
            </a:r>
            <a:endParaRPr kumimoji="1" lang="ko-KR" altLang="en-US" sz="800" b="1" i="0" u="none" strike="noStrike" kern="0" cap="none" spc="0" normalizeH="0" baseline="0" noProof="0" dirty="0" err="1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5420" y="611151"/>
            <a:ext cx="107543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 userDrawn="1"/>
        </p:nvSpPr>
        <p:spPr>
          <a:xfrm>
            <a:off x="110400" y="762000"/>
            <a:ext cx="8424000" cy="5724000"/>
          </a:xfrm>
          <a:prstGeom prst="roundRect">
            <a:avLst>
              <a:gd name="adj" fmla="val 1505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 algn="l" rtl="0"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kern="1200" dirty="0" smtClean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8610602" y="762000"/>
            <a:ext cx="2412000" cy="5724000"/>
          </a:xfrm>
          <a:prstGeom prst="roundRect">
            <a:avLst>
              <a:gd name="adj" fmla="val 2211"/>
            </a:avLst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8610602" y="762000"/>
            <a:ext cx="2412000" cy="252000"/>
          </a:xfrm>
          <a:prstGeom prst="roundRect">
            <a:avLst>
              <a:gd name="adj" fmla="val 19598"/>
            </a:avLst>
          </a:prstGeom>
          <a:solidFill>
            <a:srgbClr val="C00000"/>
          </a:soli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100" b="1" dirty="0" smtClean="0">
                <a:solidFill>
                  <a:schemeClr val="bg1"/>
                </a:solidFill>
              </a:rPr>
              <a:t>UI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64" r:id="rId2"/>
    <p:sldLayoutId id="2147484165" r:id="rId3"/>
    <p:sldLayoutId id="2147484158" r:id="rId4"/>
    <p:sldLayoutId id="2147484169" r:id="rId5"/>
    <p:sldLayoutId id="2147484167" r:id="rId6"/>
    <p:sldLayoutId id="2147484166" r:id="rId7"/>
    <p:sldLayoutId id="2147484168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bg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rgbClr val="FF9933"/>
          </a:solidFill>
          <a:latin typeface="훈민견고딕" pitchFamily="18" charset="-127"/>
          <a:ea typeface="훈민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rgbClr val="FF9933"/>
          </a:solidFill>
          <a:latin typeface="훈민견고딕" pitchFamily="18" charset="-127"/>
          <a:ea typeface="훈민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rgbClr val="FF9933"/>
          </a:solidFill>
          <a:latin typeface="훈민견고딕" pitchFamily="18" charset="-127"/>
          <a:ea typeface="훈민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rgbClr val="FF9933"/>
          </a:solidFill>
          <a:latin typeface="훈민견고딕" pitchFamily="18" charset="-127"/>
          <a:ea typeface="훈민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30000"/>
        </a:spcBef>
        <a:spcAft>
          <a:spcPct val="0"/>
        </a:spcAft>
        <a:buChar char="•"/>
        <a:defRPr kumimoji="1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30000"/>
        </a:spcBef>
        <a:spcAft>
          <a:spcPct val="0"/>
        </a:spcAft>
        <a:buChar char="–"/>
        <a:defRPr kumimoji="1" sz="1600">
          <a:solidFill>
            <a:srgbClr val="4D4D4D"/>
          </a:solidFill>
          <a:latin typeface="+mn-ea"/>
          <a:ea typeface="+mn-ea"/>
        </a:defRPr>
      </a:lvl2pPr>
      <a:lvl3pPr marL="1143000" indent="-228600" algn="l" rtl="0" eaLnBrk="0" fontAlgn="base" latinLnBrk="1" hangingPunct="0">
        <a:spcBef>
          <a:spcPct val="30000"/>
        </a:spcBef>
        <a:spcAft>
          <a:spcPct val="0"/>
        </a:spcAft>
        <a:buChar char="•"/>
        <a:defRPr kumimoji="1" sz="1400">
          <a:solidFill>
            <a:srgbClr val="5F5F5F"/>
          </a:solidFill>
          <a:latin typeface="+mn-ea"/>
          <a:ea typeface="+mn-ea"/>
        </a:defRPr>
      </a:lvl3pPr>
      <a:lvl4pPr marL="1600200" indent="-228600" algn="l" rtl="0" eaLnBrk="0" fontAlgn="base" latinLnBrk="1" hangingPunct="0">
        <a:spcBef>
          <a:spcPct val="30000"/>
        </a:spcBef>
        <a:spcAft>
          <a:spcPct val="0"/>
        </a:spcAft>
        <a:buChar char="–"/>
        <a:defRPr kumimoji="1" sz="1200">
          <a:solidFill>
            <a:srgbClr val="5F5F5F"/>
          </a:solidFill>
          <a:latin typeface="+mn-ea"/>
          <a:ea typeface="+mn-ea"/>
        </a:defRPr>
      </a:lvl4pPr>
      <a:lvl5pPr marL="2057400" indent="-228600" algn="l" rtl="0" eaLnBrk="0" fontAlgn="base" latinLnBrk="1" hangingPunct="0">
        <a:spcBef>
          <a:spcPct val="30000"/>
        </a:spcBef>
        <a:spcAft>
          <a:spcPct val="0"/>
        </a:spcAft>
        <a:buChar char="»"/>
        <a:defRPr kumimoji="1" sz="1200">
          <a:solidFill>
            <a:srgbClr val="5F5F5F"/>
          </a:solidFill>
          <a:latin typeface="+mn-ea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106000" t="-4000" r="129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7" r="18243" b="37361"/>
          <a:stretch/>
        </p:blipFill>
        <p:spPr>
          <a:xfrm flipV="1">
            <a:off x="0" y="0"/>
            <a:ext cx="11125200" cy="17145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42900" y="1981200"/>
            <a:ext cx="10439400" cy="1905000"/>
          </a:xfrm>
          <a:noFill/>
        </p:spPr>
        <p:txBody>
          <a:bodyPr/>
          <a:lstStyle/>
          <a:p>
            <a:pPr defTabSz="879475">
              <a:lnSpc>
                <a:spcPct val="120000"/>
              </a:lnSpc>
              <a:tabLst>
                <a:tab pos="1887538" algn="l"/>
              </a:tabLst>
            </a:pPr>
            <a:r>
              <a:rPr lang="en-US" altLang="ko-KR" sz="5400" dirty="0" smtClean="0">
                <a:ln w="1778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69B6E4"/>
                </a:solidFill>
                <a:effectLst>
                  <a:glow rad="127000">
                    <a:schemeClr val="bg1">
                      <a:alpha val="97000"/>
                    </a:schemeClr>
                  </a:glow>
                </a:effectLst>
              </a:rPr>
              <a:t>Quick Manual</a:t>
            </a:r>
            <a:r>
              <a:rPr lang="en-US" altLang="ko-KR" sz="5400" dirty="0">
                <a:ln w="1778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glow rad="127000">
                    <a:schemeClr val="bg1">
                      <a:alpha val="97000"/>
                    </a:schemeClr>
                  </a:glow>
                </a:effectLst>
              </a:rPr>
              <a:t/>
            </a:r>
            <a:br>
              <a:rPr lang="en-US" altLang="ko-KR" sz="5400" dirty="0">
                <a:ln w="1778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glow rad="127000">
                    <a:schemeClr val="bg1">
                      <a:alpha val="97000"/>
                    </a:schemeClr>
                  </a:glow>
                </a:effectLst>
              </a:rPr>
            </a:br>
            <a:r>
              <a:rPr lang="en-US" altLang="ko-KR" sz="5400" b="0" dirty="0" smtClean="0">
                <a:ln w="1778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B547F"/>
                </a:solidFill>
                <a:effectLst>
                  <a:glow rad="127000">
                    <a:schemeClr val="bg1">
                      <a:alpha val="97000"/>
                    </a:schemeClr>
                  </a:glow>
                </a:effectLst>
              </a:rPr>
              <a:t>(Q&amp;A)</a:t>
            </a:r>
            <a:endParaRPr lang="ko-KR" altLang="en-US" sz="5400" b="0" dirty="0">
              <a:ln w="1778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rgbClr val="1B547F"/>
              </a:solidFill>
              <a:effectLst>
                <a:glow rad="127000">
                  <a:schemeClr val="bg1">
                    <a:alpha val="97000"/>
                  </a:schemeClr>
                </a:glow>
              </a:effectLst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344170" y="5638800"/>
            <a:ext cx="4913630" cy="1219200"/>
          </a:xfrm>
        </p:spPr>
        <p:txBody>
          <a:bodyPr/>
          <a:lstStyle/>
          <a:p>
            <a:pPr algn="l"/>
            <a:r>
              <a:rPr lang="en-US" altLang="ko-KR" sz="1900" b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88900">
                    <a:schemeClr val="bg1">
                      <a:alpha val="60000"/>
                    </a:schemeClr>
                  </a:glow>
                </a:effectLst>
              </a:rPr>
              <a:t>2024.07</a:t>
            </a:r>
            <a:endParaRPr lang="en-US" altLang="ko-KR" sz="1900" b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88900">
                  <a:schemeClr val="bg1">
                    <a:alpha val="60000"/>
                  </a:schemeClr>
                </a:glow>
              </a:effectLst>
            </a:endParaRPr>
          </a:p>
          <a:p>
            <a:pPr algn="l"/>
            <a:endParaRPr lang="en-US" altLang="ko-KR" sz="12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88900">
                  <a:schemeClr val="bg1">
                    <a:alpha val="60000"/>
                  </a:schemeClr>
                </a:glow>
              </a:effectLst>
            </a:endParaRPr>
          </a:p>
          <a:p>
            <a:pPr algn="l"/>
            <a:r>
              <a:rPr lang="en-US" altLang="ko-KR" sz="2000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effectLst>
                  <a:glow rad="88900">
                    <a:schemeClr val="bg1">
                      <a:alpha val="60000"/>
                    </a:schemeClr>
                  </a:glow>
                </a:effectLst>
              </a:rPr>
              <a:t>Samsung Advanced Technology Academy</a:t>
            </a:r>
          </a:p>
        </p:txBody>
      </p:sp>
      <p:pic>
        <p:nvPicPr>
          <p:cNvPr id="6" name="Picture 2" descr="D:\01. GSCS\4. 개발 건\CI변경\Samsung_Word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95054"/>
            <a:ext cx="1498408" cy="39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17000" t="-14000" r="233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144000" y="76200"/>
            <a:ext cx="18288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ko-KR" altLang="en-US" sz="1000" dirty="0" smtClean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90696" y="3013502"/>
            <a:ext cx="3143809" cy="830997"/>
            <a:chOff x="2033056" y="2743200"/>
            <a:chExt cx="3143809" cy="830997"/>
          </a:xfrm>
        </p:grpSpPr>
        <p:sp>
          <p:nvSpPr>
            <p:cNvPr id="7" name="직사각형 6"/>
            <p:cNvSpPr/>
            <p:nvPr/>
          </p:nvSpPr>
          <p:spPr>
            <a:xfrm>
              <a:off x="2033056" y="2743200"/>
              <a:ext cx="314380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800" dirty="0">
                  <a:ln w="17780" cmpd="sng">
                    <a:solidFill>
                      <a:schemeClr val="bg1">
                        <a:alpha val="0"/>
                      </a:schemeClr>
                    </a:solidFill>
                    <a:prstDash val="solid"/>
                    <a:miter lim="800000"/>
                  </a:ln>
                  <a:solidFill>
                    <a:srgbClr val="1B547F"/>
                  </a:solidFill>
                  <a:effectLst>
                    <a:glow rad="127000">
                      <a:schemeClr val="bg1">
                        <a:alpha val="97000"/>
                      </a:schemeClr>
                    </a:glow>
                  </a:effectLst>
                  <a:latin typeface="+mn-ea"/>
                  <a:ea typeface="+mj-ea"/>
                  <a:cs typeface="+mj-cs"/>
                </a:rPr>
                <a:t>Thank You</a:t>
              </a:r>
              <a:endParaRPr lang="ko-KR" altLang="en-US" sz="4800" dirty="0" err="1">
                <a:ln w="1778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B547F"/>
                </a:solidFill>
                <a:effectLst>
                  <a:glow rad="127000">
                    <a:schemeClr val="bg1">
                      <a:alpha val="97000"/>
                    </a:schemeClr>
                  </a:glow>
                </a:effectLst>
                <a:latin typeface="+mn-ea"/>
                <a:ea typeface="+mj-ea"/>
                <a:cs typeface="+mj-cs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 bwMode="auto">
            <a:xfrm>
              <a:off x="2033056" y="3533332"/>
              <a:ext cx="3072924" cy="11389"/>
            </a:xfrm>
            <a:prstGeom prst="line">
              <a:avLst/>
            </a:prstGeom>
            <a:solidFill>
              <a:srgbClr val="FF6699"/>
            </a:solidFill>
            <a:ln w="6350" cap="flat" cmpd="sng" algn="ctr">
              <a:solidFill>
                <a:srgbClr val="C3E2F4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798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t="-38000" r="-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" y="381000"/>
            <a:ext cx="11125200" cy="830262"/>
          </a:xfrm>
          <a:prstGeom prst="rect">
            <a:avLst/>
          </a:prstGeom>
          <a:effectLst>
            <a:glow rad="127000">
              <a:srgbClr val="0000FF"/>
            </a:glow>
          </a:effectLst>
        </p:spPr>
        <p:txBody>
          <a:bodyPr wrap="square">
            <a:spAutoFit/>
          </a:bodyPr>
          <a:lstStyle/>
          <a:p>
            <a:pPr marL="177800"/>
            <a:r>
              <a:rPr lang="en-US" altLang="ko-KR" sz="4800" b="0" dirty="0">
                <a:ln w="1778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1B547F"/>
                </a:solidFill>
                <a:effectLst>
                  <a:glow rad="127000">
                    <a:schemeClr val="bg1">
                      <a:alpha val="97000"/>
                    </a:schemeClr>
                  </a:glow>
                </a:effectLst>
                <a:latin typeface="+mn-ea"/>
              </a:rPr>
              <a:t>Contents</a:t>
            </a:r>
            <a:endParaRPr lang="ko-KR" altLang="en-US" sz="4800" b="0" dirty="0">
              <a:ln w="1778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rgbClr val="1B547F"/>
              </a:solidFill>
              <a:effectLst>
                <a:glow rad="127000">
                  <a:schemeClr val="bg1">
                    <a:alpha val="97000"/>
                  </a:schemeClr>
                </a:glow>
              </a:effectLst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505200" y="990600"/>
            <a:ext cx="417349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kern="0" cap="none" spc="0" normalizeH="0" baseline="0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1.</a:t>
            </a:r>
            <a:endParaRPr kumimoji="1" lang="ko-KR" altLang="en-US" sz="2800" b="1" i="0" u="none" strike="noStrike" kern="0" cap="none" spc="0" normalizeH="0" baseline="0" noProof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90310" y="1042341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kern="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PC Specification</a:t>
            </a:r>
            <a:endParaRPr kumimoji="0" lang="ko-KR" altLang="en-US" sz="2400" b="1" kern="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505200" y="1764080"/>
            <a:ext cx="417349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rPr>
              <a:t>2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.</a:t>
            </a:r>
            <a:endParaRPr kumimoji="1" lang="ko-KR" altLang="en-US" sz="2800" b="1" i="0" u="none" strike="noStrike" kern="0" cap="none" spc="0" normalizeH="0" baseline="0" noProof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90310" y="1815821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Supported IDE Tool</a:t>
            </a:r>
            <a:endParaRPr kumimoji="0" lang="ko-KR" altLang="en-US" sz="2400" b="1" kern="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3505200" y="2537560"/>
            <a:ext cx="417349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rPr>
              <a:t>3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.</a:t>
            </a:r>
            <a:endParaRPr kumimoji="1" lang="ko-KR" altLang="en-US" sz="2800" b="1" i="0" u="none" strike="noStrike" kern="0" cap="none" spc="0" normalizeH="0" baseline="0" noProof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90310" y="2589301"/>
            <a:ext cx="2627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Server Compiler</a:t>
            </a:r>
            <a:endParaRPr kumimoji="0" lang="ko-KR" altLang="en-US" sz="2400" b="1" kern="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3505200" y="3311040"/>
            <a:ext cx="417349" cy="56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200" b="1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n-ea"/>
                <a:ea typeface="+mn-ea"/>
                <a:cs typeface="+mj-cs"/>
              </a:rPr>
              <a:t>4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.</a:t>
            </a:r>
            <a:endParaRPr kumimoji="1" lang="ko-KR" altLang="en-US" sz="2800" b="1" i="0" u="none" strike="noStrike" kern="0" cap="none" spc="0" normalizeH="0" baseline="0" noProof="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90310" y="3362781"/>
            <a:ext cx="2488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latin typeface="맑은 고딕" pitchFamily="50" charset="-127"/>
                <a:ea typeface="맑은 고딕" pitchFamily="50" charset="-127"/>
              </a:rPr>
              <a:t>Allowed Library</a:t>
            </a:r>
            <a:endParaRPr kumimoji="0" lang="ko-KR" altLang="en-US" sz="2400" b="1" kern="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8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147628" y="1371599"/>
            <a:ext cx="9520371" cy="137160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533401" y="838200"/>
            <a:ext cx="5410199" cy="3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Which specifications of PC are supported?</a:t>
            </a:r>
            <a:endParaRPr lang="ko-KR" altLang="en-US" sz="2000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220450" cy="584775"/>
          </a:xfrm>
          <a:ln>
            <a:noFill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32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1. PC </a:t>
            </a:r>
            <a:r>
              <a:rPr lang="en-US" altLang="ko-KR" sz="3200" kern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S</a:t>
            </a:r>
            <a:r>
              <a:rPr lang="en-US" altLang="ko-KR" sz="32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pecification</a:t>
            </a:r>
            <a:endParaRPr lang="ko-KR" altLang="en-US" sz="320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88900">
                  <a:schemeClr val="bg1">
                    <a:alpha val="52000"/>
                  </a:schemeClr>
                </a:glow>
              </a:effectLst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7628" y="1428571"/>
            <a:ext cx="9515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OS :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Win10 &amp; Next Versions</a:t>
            </a:r>
            <a:endParaRPr lang="en-US" altLang="ko-KR" sz="1600" kern="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+mn-ea"/>
              <a:cs typeface="+mj-cs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err="1" smtClean="0">
                <a:latin typeface="+mn-ea"/>
              </a:rPr>
              <a:t>IExplorer</a:t>
            </a:r>
            <a:r>
              <a:rPr lang="en-US" altLang="ko-KR" sz="1600" kern="0" dirty="0" smtClean="0">
                <a:latin typeface="+mn-ea"/>
              </a:rPr>
              <a:t> : </a:t>
            </a:r>
            <a:r>
              <a:rPr lang="en-US" altLang="ko-KR" sz="1600" kern="0" dirty="0">
                <a:latin typeface="+mn-ea"/>
              </a:rPr>
              <a:t>IE</a:t>
            </a:r>
            <a:r>
              <a:rPr lang="ko-KR" altLang="en-US" sz="1600" kern="0" dirty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11 or </a:t>
            </a:r>
            <a:r>
              <a:rPr lang="en-US" altLang="ko-KR" sz="1600" kern="0" dirty="0" smtClean="0">
                <a:latin typeface="+mn-ea"/>
              </a:rPr>
              <a:t>upper / Microsoft Edge (Latest Versions)</a:t>
            </a:r>
            <a:endParaRPr lang="en-US" altLang="ko-KR" sz="1600" kern="0" dirty="0" smtClean="0"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  </a:t>
            </a:r>
            <a:r>
              <a:rPr lang="en-US" altLang="ko-KR" sz="1600" kern="0" dirty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※ Please change language to English at control panel in the non English-speaking countries.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42999" y="3047999"/>
            <a:ext cx="9520371" cy="335280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5888" y="3104971"/>
            <a:ext cx="93059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Q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) Most of our engineers use Linux machine and have Windows on virtual machines.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    Will 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it be problematic to pass the test on virtual machine?</a:t>
            </a:r>
            <a:endParaRPr lang="en-US" altLang="ko-KR" sz="1600" kern="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+mn-ea"/>
              <a:cs typeface="+mj-cs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→ A) Virtual machine in the Linux PC would be prohibited. Please use MS Windows PC.</a:t>
            </a:r>
          </a:p>
          <a:p>
            <a:pPr eaLnBrk="0" hangingPunct="0">
              <a:lnSpc>
                <a:spcPct val="150000"/>
              </a:lnSpc>
            </a:pPr>
            <a:endParaRPr lang="en-US" altLang="ko-KR" sz="1600" kern="0" dirty="0"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Q)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Is it possible to use under IE 10?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→ A)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Some script errors possibly occur with under IE10. Please install over IE 11.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If necessary, Users can use lower IE version by IE F12 button.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atin typeface="+mn-ea"/>
              </a:rPr>
              <a:t> </a:t>
            </a:r>
            <a:r>
              <a:rPr lang="en-US" altLang="ko-KR" sz="1600" kern="0" dirty="0" smtClean="0">
                <a:latin typeface="+mn-ea"/>
              </a:rPr>
              <a:t>       </a:t>
            </a:r>
            <a:endParaRPr lang="en-US" altLang="ko-KR" sz="1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801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147628" y="1371599"/>
            <a:ext cx="9520371" cy="162663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533401" y="838200"/>
            <a:ext cx="5410199" cy="3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Which IDE Tools are supported?</a:t>
            </a:r>
            <a:endParaRPr lang="ko-KR" altLang="en-US" sz="2000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220450" cy="584775"/>
          </a:xfrm>
          <a:ln>
            <a:noFill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32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2. IDE Tool (1/3)</a:t>
            </a:r>
            <a:endParaRPr lang="ko-KR" altLang="en-US" sz="320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88900">
                  <a:schemeClr val="bg1">
                    <a:alpha val="52000"/>
                  </a:schemeClr>
                </a:glow>
              </a:effectLst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70518" y="1428571"/>
            <a:ext cx="91368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atin typeface="+mn-ea"/>
              </a:rPr>
              <a:t>C/C++ : </a:t>
            </a:r>
            <a:r>
              <a:rPr lang="en-US" altLang="ko-KR" sz="1600" b="1" kern="0" dirty="0" smtClean="0">
                <a:latin typeface="+mn-ea"/>
              </a:rPr>
              <a:t>Visual Studio 2017 Express </a:t>
            </a:r>
            <a:r>
              <a:rPr lang="en-US" altLang="ko-KR" sz="1600" kern="0" dirty="0">
                <a:latin typeface="+mn-ea"/>
              </a:rPr>
              <a:t>/ Visual Studio </a:t>
            </a:r>
            <a:r>
              <a:rPr lang="en-US" altLang="ko-KR" sz="1600" kern="0" dirty="0" smtClean="0">
                <a:latin typeface="+mn-ea"/>
              </a:rPr>
              <a:t>2013 </a:t>
            </a:r>
            <a:r>
              <a:rPr lang="en-US" altLang="ko-KR" sz="1600" kern="0" dirty="0">
                <a:latin typeface="+mn-ea"/>
              </a:rPr>
              <a:t>Express </a:t>
            </a:r>
            <a:endParaRPr lang="en-US" altLang="ko-KR" sz="1600" kern="0" dirty="0" smtClean="0"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atin typeface="+mn-ea"/>
              </a:rPr>
              <a:t>Java : Eclipse 2018-9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atin typeface="+mn-ea"/>
              </a:rPr>
              <a:t>Python : </a:t>
            </a:r>
            <a:r>
              <a:rPr lang="en-US" altLang="ko-KR" sz="1600" kern="0" dirty="0" err="1" smtClean="0">
                <a:latin typeface="+mn-ea"/>
              </a:rPr>
              <a:t>PyCharm</a:t>
            </a:r>
            <a:r>
              <a:rPr lang="en-US" altLang="ko-KR" sz="1600" kern="0" dirty="0" smtClean="0">
                <a:latin typeface="+mn-ea"/>
              </a:rPr>
              <a:t> 2020.3.5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atin typeface="+mn-ea"/>
              </a:rPr>
              <a:t>   ※ Please install English version </a:t>
            </a:r>
            <a:r>
              <a:rPr lang="en-US" altLang="ko-KR" sz="1600" kern="0" dirty="0">
                <a:latin typeface="+mn-ea"/>
              </a:rPr>
              <a:t>IDE in the non English-speaking </a:t>
            </a:r>
            <a:r>
              <a:rPr lang="en-US" altLang="ko-KR" sz="1600" kern="0" dirty="0" smtClean="0">
                <a:latin typeface="+mn-ea"/>
              </a:rPr>
              <a:t>countries.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42999" y="3352800"/>
            <a:ext cx="9520371" cy="335280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5888" y="3409772"/>
            <a:ext cx="93059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Q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)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Is it possible to use other versions of IDE tools?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atin typeface="+mn-ea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→ A) Below versions are allowed, but please use the recommended version preferably.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Visual Studio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: 2005, 2008, 2010, 2012,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2013,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n-ea"/>
              </a:rPr>
              <a:t>2017 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</a:rPr>
              <a:t>Express(Recommended)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 Eclipse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:  Helios , Indigo, Kepler, Juno, Luna, Mars, Neon,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n-ea"/>
              </a:rPr>
              <a:t>2018-9(Recommended)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b="1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PyCharm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: 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n-ea"/>
              </a:rPr>
              <a:t>2030.3.5(Recommended</a:t>
            </a:r>
            <a:r>
              <a:rPr lang="en-US" altLang="ko-KR" sz="1600" b="1" kern="0" dirty="0">
                <a:solidFill>
                  <a:srgbClr val="0000FF"/>
                </a:solidFill>
                <a:latin typeface="+mn-ea"/>
              </a:rPr>
              <a:t>)</a:t>
            </a:r>
            <a:endParaRPr lang="en-US" altLang="ko-KR" sz="1600" b="1" kern="0" dirty="0" smtClean="0">
              <a:solidFill>
                <a:srgbClr val="0000FF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endParaRPr lang="en-US" altLang="ko-KR" sz="1600" kern="0" dirty="0"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Q)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Is it possible to use other IDE tools except Visual Studio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, eclipse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and </a:t>
            </a:r>
            <a:r>
              <a:rPr lang="en-US" altLang="ko-KR" sz="1600" kern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pycharm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?</a:t>
            </a:r>
            <a:endParaRPr lang="en-US" altLang="ko-KR" sz="1600" kern="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atin typeface="+mn-ea"/>
              </a:rPr>
              <a:t> 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→ A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) No, only</a:t>
            </a:r>
            <a:r>
              <a:rPr lang="ko-KR" altLang="en-US" sz="1600" kern="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Visual Studio, Eclipse and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PyCharm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are allowed.</a:t>
            </a:r>
            <a:endParaRPr lang="en-US" altLang="ko-KR" sz="1600" kern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30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220450" cy="584775"/>
          </a:xfrm>
          <a:ln>
            <a:noFill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32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2. IDE Tool (2/3)</a:t>
            </a:r>
            <a:endParaRPr lang="ko-KR" altLang="en-US" sz="320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88900">
                  <a:schemeClr val="bg1">
                    <a:alpha val="52000"/>
                  </a:schemeClr>
                </a:glow>
              </a:effectLst>
              <a:latin typeface="+mn-ea"/>
              <a:cs typeface="+mj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99" y="990599"/>
            <a:ext cx="9520371" cy="358140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5888" y="1047571"/>
            <a:ext cx="93974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Q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)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How to set path of IDE Tools?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atin typeface="+mn-ea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→ A) Please follow below guide to set path of IDE tools in the SCS App.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Visual Studio : Set the path of the highest version automatically.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Eclipse : SCS App will search a default path(C:\eclipse\eclipse.exe, D:\eclipse\eclipse.exe).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            If exist, set the path as a default.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PyCharm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: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SCS App will search a default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path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            (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C:\Program Files\</a:t>
            </a:r>
            <a:r>
              <a:rPr lang="en-US" altLang="ko-KR" sz="1600" kern="0" dirty="0" err="1">
                <a:solidFill>
                  <a:srgbClr val="0000FF"/>
                </a:solidFill>
                <a:latin typeface="+mn-ea"/>
              </a:rPr>
              <a:t>JetBrains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\</a:t>
            </a:r>
            <a:r>
              <a:rPr lang="en-US" altLang="ko-KR" sz="1600" kern="0" dirty="0" err="1">
                <a:solidFill>
                  <a:srgbClr val="0000FF"/>
                </a:solidFill>
                <a:latin typeface="+mn-ea"/>
              </a:rPr>
              <a:t>PyCharm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Community Edition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####.#.#\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bin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).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            If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exist, set the path as a default.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 ※ Users can change a path of IDE tools by Setting menu in the SCS App.</a:t>
            </a:r>
            <a:endParaRPr lang="en-US" altLang="ko-KR" sz="1600" kern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58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220450" cy="584775"/>
          </a:xfrm>
          <a:ln>
            <a:noFill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32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2. IDE Tool (3/3)</a:t>
            </a:r>
            <a:endParaRPr lang="ko-KR" altLang="en-US" sz="320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88900">
                  <a:schemeClr val="bg1">
                    <a:alpha val="52000"/>
                  </a:schemeClr>
                </a:glow>
              </a:effectLst>
              <a:latin typeface="+mn-ea"/>
              <a:cs typeface="+mj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99" y="990599"/>
            <a:ext cx="9520371" cy="289560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5888" y="1047571"/>
            <a:ext cx="93974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Q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)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Is it possible to open or save a file in the IDE Tools?</a:t>
            </a:r>
            <a:endParaRPr lang="en-US" altLang="ko-KR" sz="1600" kern="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atin typeface="+mn-ea"/>
              </a:rPr>
              <a:t> 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→ A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) “Open” and “Save As” are not allowed. (only “Save” allowed)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All necessary files would be created automatically when a IDE tool is running.</a:t>
            </a:r>
            <a:endParaRPr lang="en-US" altLang="ko-KR" sz="1600" kern="0" dirty="0">
              <a:solidFill>
                <a:srgbClr val="0000FF"/>
              </a:solidFill>
              <a:latin typeface="+mn-ea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 Visual Studio :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project.c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, project.cpp, sample_input.txt files are created automatically.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Eclipse : Solution.java, sample_input.txt files are created automatically.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PyCharm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: Project_py.py file is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created automatically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※ Please copy &amp; paste stub code and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sample_input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from SCS system to the IDE tool.</a:t>
            </a:r>
            <a:endParaRPr lang="en-US" altLang="ko-KR" sz="1600" kern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54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147628" y="1371599"/>
            <a:ext cx="9520371" cy="137160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533401" y="838200"/>
            <a:ext cx="5410199" cy="3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What is the version of Server Compiler?</a:t>
            </a:r>
            <a:endParaRPr lang="ko-KR" altLang="en-US" sz="2000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220450" cy="584775"/>
          </a:xfrm>
          <a:ln>
            <a:noFill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32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3. Server Compiler</a:t>
            </a:r>
            <a:endParaRPr lang="ko-KR" altLang="en-US" sz="320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88900">
                  <a:schemeClr val="bg1">
                    <a:alpha val="52000"/>
                  </a:schemeClr>
                </a:glow>
              </a:effectLst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70518" y="1428571"/>
            <a:ext cx="913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C / C++ : C (gcc-10.3) / C++14 (gcc-10.3)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Java : </a:t>
            </a:r>
            <a:r>
              <a:rPr lang="en-US" altLang="ko-KR" sz="1600" kern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OpenJDK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 8</a:t>
            </a:r>
            <a:endParaRPr lang="en-US" altLang="ko-KR" sz="1600" kern="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atin typeface="+mn-ea"/>
              </a:rPr>
              <a:t>Python : PyPy-7.3.4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142999" y="3047999"/>
            <a:ext cx="9520371" cy="3733801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14341"/>
            <a:ext cx="5867400" cy="214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265888" y="3104971"/>
            <a:ext cx="9305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Q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) There are certain incompatibilities between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server </a:t>
            </a:r>
            <a:r>
              <a:rPr lang="en-US" altLang="ko-KR" sz="1600" kern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gcc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 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compiler and Microsoft compiler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used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   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in Visual Studio. How should I deal with these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incompatibilities?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atin typeface="+mn-ea"/>
              </a:rPr>
              <a:t> 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→ A) Users can check an answer by Test Run functionality after solving a problem in the Visual Studio or</a:t>
            </a:r>
            <a:r>
              <a:rPr lang="ko-KR" altLang="en-US" sz="1600" kern="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Eclipse. It can be tested by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gcc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or 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+mn-ea"/>
              </a:rPr>
              <a:t>jdk</a:t>
            </a:r>
            <a:r>
              <a:rPr lang="ko-KR" altLang="en-US" sz="1600" kern="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in the server before submitting an answer.</a:t>
            </a:r>
            <a:endParaRPr lang="en-US" altLang="ko-KR" sz="1600" kern="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147628" y="1273358"/>
            <a:ext cx="9520371" cy="246044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/>
          <p:cNvSpPr txBox="1"/>
          <p:nvPr/>
        </p:nvSpPr>
        <p:spPr bwMode="auto">
          <a:xfrm>
            <a:off x="533401" y="838200"/>
            <a:ext cx="6781799" cy="3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Which standard libraries are allowed in the server?</a:t>
            </a:r>
            <a:endParaRPr lang="ko-KR" altLang="en-US" sz="2000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11220450" cy="584775"/>
          </a:xfrm>
          <a:ln>
            <a:noFill/>
          </a:ln>
          <a:effectLst/>
        </p:spPr>
        <p:txBody>
          <a:bodyPr wrap="square" anchor="ctr" anchorCtr="0">
            <a:spAutoFit/>
          </a:bodyPr>
          <a:lstStyle/>
          <a:p>
            <a:r>
              <a:rPr lang="en-US" altLang="ko-KR" sz="3200" kern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88900">
                    <a:schemeClr val="bg1">
                      <a:alpha val="52000"/>
                    </a:schemeClr>
                  </a:glow>
                </a:effectLst>
                <a:latin typeface="+mn-ea"/>
                <a:cs typeface="+mj-cs"/>
              </a:rPr>
              <a:t>4. Allowed Library </a:t>
            </a:r>
            <a:endParaRPr lang="ko-KR" altLang="en-US" sz="3200" kern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88900">
                  <a:schemeClr val="bg1">
                    <a:alpha val="52000"/>
                  </a:schemeClr>
                </a:glow>
              </a:effectLst>
              <a:latin typeface="+mn-ea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70517" y="1330330"/>
            <a:ext cx="95157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Advanced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 : All standard libraries are allowed</a:t>
            </a: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Professional: The 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standard library is available except for the standard input/output functions. </a:t>
            </a:r>
            <a:endParaRPr lang="en-US" altLang="ko-KR" sz="1600" kern="0" dirty="0" smtClean="0">
              <a:ln>
                <a:solidFill>
                  <a:schemeClr val="bg1">
                    <a:alpha val="0"/>
                  </a:schemeClr>
                </a:solidFill>
              </a:ln>
              <a:latin typeface="+mn-ea"/>
              <a:ea typeface="+mn-ea"/>
              <a:cs typeface="+mj-cs"/>
            </a:endParaRPr>
          </a:p>
          <a:p>
            <a:pPr marL="285750" indent="-285750" eaLnBrk="0" hangingPunct="0">
              <a:lnSpc>
                <a:spcPct val="150000"/>
              </a:lnSpc>
              <a:buFontTx/>
              <a:buChar char="-"/>
            </a:pPr>
            <a:r>
              <a:rPr lang="en-US" altLang="ko-KR" sz="1600" kern="0" dirty="0" smtClean="0">
                <a:latin typeface="+mn-ea"/>
              </a:rPr>
              <a:t>Expert </a:t>
            </a:r>
            <a:r>
              <a:rPr lang="en-US" altLang="ko-KR" sz="1600" kern="0" dirty="0">
                <a:latin typeface="+mn-ea"/>
              </a:rPr>
              <a:t>: </a:t>
            </a:r>
            <a:r>
              <a:rPr lang="en-US" altLang="ko-KR" sz="1600" kern="0" dirty="0" smtClean="0">
                <a:latin typeface="+mn-ea"/>
              </a:rPr>
              <a:t>Library usage is </a:t>
            </a:r>
            <a:r>
              <a:rPr lang="en-US" altLang="ko-KR" sz="1600" kern="0" dirty="0">
                <a:latin typeface="+mn-ea"/>
              </a:rPr>
              <a:t>strictly </a:t>
            </a:r>
            <a:r>
              <a:rPr lang="en-US" altLang="ko-KR" sz="1600" kern="0" dirty="0" smtClean="0">
                <a:latin typeface="+mn-ea"/>
              </a:rPr>
              <a:t>restricted except (C/C++ : &lt;</a:t>
            </a:r>
            <a:r>
              <a:rPr lang="en-US" altLang="ko-KR" sz="1600" kern="0" dirty="0" err="1" smtClean="0">
                <a:latin typeface="+mn-ea"/>
              </a:rPr>
              <a:t>malloc.h</a:t>
            </a:r>
            <a:r>
              <a:rPr lang="en-US" altLang="ko-KR" sz="1600" kern="0" dirty="0" smtClean="0">
                <a:latin typeface="+mn-ea"/>
              </a:rPr>
              <a:t>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※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The standard library constraints may vary for each test.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So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, please make sure to read the test description carefully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※ For Pre-employment test, all libraries can be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used</a:t>
            </a:r>
            <a:endParaRPr lang="ko-KR" altLang="en-US" sz="1600" kern="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99" y="4385608"/>
            <a:ext cx="9520371" cy="1938992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5888" y="4385608"/>
            <a:ext cx="93059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Q</a:t>
            </a:r>
            <a:r>
              <a:rPr lang="en-US" altLang="ko-KR" sz="1600" kern="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) </a:t>
            </a:r>
            <a:r>
              <a:rPr lang="en-US" altLang="ko-KR" sz="1600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  <a:ea typeface="+mn-ea"/>
                <a:cs typeface="+mj-cs"/>
              </a:rPr>
              <a:t>Any caution to report answers after using IDE Tool of PC?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 → A) Please note the following when submitting answers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.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Make sure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not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to use file input/output.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 . Frequently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save source codes onto the test system to prevent any loss of documents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FF"/>
                </a:solidFill>
                <a:latin typeface="+mn-ea"/>
              </a:rPr>
              <a:t>       . If </a:t>
            </a:r>
            <a:r>
              <a:rPr lang="en-US" altLang="ko-KR" sz="1600" kern="0" dirty="0">
                <a:solidFill>
                  <a:srgbClr val="0000FF"/>
                </a:solidFill>
                <a:latin typeface="+mn-ea"/>
              </a:rPr>
              <a:t>you declare a package in Java, runtime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85327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371600"/>
            <a:ext cx="9129713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533401" y="838200"/>
            <a:ext cx="6781799" cy="38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kern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+mj-cs"/>
              </a:rPr>
              <a:t>You can see all Guide &amp; FAQ in the main screen.</a:t>
            </a:r>
            <a:endParaRPr lang="ko-KR" altLang="en-US" sz="2000" b="1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206500" y="1708405"/>
            <a:ext cx="198000" cy="198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100" b="1" kern="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663700" y="1718385"/>
            <a:ext cx="198000" cy="198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100" b="1" kern="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956950" y="1718385"/>
            <a:ext cx="198000" cy="1980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100" b="1" kern="0" dirty="0" smtClea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0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 w="9525">
          <a:noFill/>
          <a:miter lim="800000"/>
          <a:headEnd/>
          <a:tailEnd/>
        </a:ln>
        <a:effectLst/>
      </a:spPr>
      <a:bodyPr wrap="square" lIns="0" tIns="0" rIns="0" bIns="0" rtlCol="0" anchor="ctr">
        <a:noAutofit/>
      </a:bodyPr>
      <a:lstStyle>
        <a:defPPr algn="ctr">
          <a:defRPr sz="1000" dirty="0" smtClean="0">
            <a:latin typeface="+mn-ea"/>
            <a:ea typeface="+mn-ea"/>
          </a:defRPr>
        </a:defPPr>
      </a:lstStyle>
    </a:spDef>
    <a:lnDef>
      <a:spPr bwMode="auto">
        <a:solidFill>
          <a:srgbClr val="FF6699"/>
        </a:solidFill>
        <a:ln w="6350" cap="flat" cmpd="sng" algn="ctr">
          <a:solidFill>
            <a:schemeClr val="tx1">
              <a:lumMod val="75000"/>
              <a:lumOff val="2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36000" tIns="36000" rIns="36000" bIns="36000" numCol="1" rtlCol="0" anchor="ctr" anchorCtr="0" compatLnSpc="1">
        <a:prstTxWarp prst="textNoShape">
          <a:avLst/>
        </a:prstTxWarp>
        <a:spAutoFit/>
      </a:bodyPr>
      <a:lstStyle>
        <a:defPPr marL="0" marR="0" indent="0" defTabSz="914400" rtl="0" eaLnBrk="0" fontAlgn="base" latinLnBrk="1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+mn-ea"/>
            <a:ea typeface="+mn-ea"/>
            <a:cs typeface="+mj-cs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E1C4F775C6243B43104CDEC3B88FF" ma:contentTypeVersion="0" ma:contentTypeDescription="Create a new document." ma:contentTypeScope="" ma:versionID="b024d03430c05bef2467315711841cd5">
  <xsd:schema xmlns:xsd="http://www.w3.org/2001/XMLSchema" xmlns:p="http://schemas.microsoft.com/office/2006/metadata/properties" targetNamespace="http://schemas.microsoft.com/office/2006/metadata/properties" ma:root="true" ma:fieldsID="8d669a72d772829441ec536e6d053e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5B55A-E8FF-4E46-932A-E0C06F330E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9A6C5BA-D383-440E-B292-60E8052F6FEF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4B261A1-787C-4DFC-808E-365BDE68EF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75379</TotalTime>
  <Words>829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굴림</vt:lpstr>
      <vt:lpstr>Lucida Sans Unicode</vt:lpstr>
      <vt:lpstr>견고딕</vt:lpstr>
      <vt:lpstr>훈민견고딕</vt:lpstr>
      <vt:lpstr>기본 디자인</vt:lpstr>
      <vt:lpstr>Quick Manual (Q&amp;A)</vt:lpstr>
      <vt:lpstr>Contents</vt:lpstr>
      <vt:lpstr>1. PC Specification</vt:lpstr>
      <vt:lpstr>2. IDE Tool (1/3)</vt:lpstr>
      <vt:lpstr>2. IDE Tool (2/3)</vt:lpstr>
      <vt:lpstr>2. IDE Tool (3/3)</vt:lpstr>
      <vt:lpstr>3. Server Compiler</vt:lpstr>
      <vt:lpstr>4. Allowed Library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OSRC</dc:title>
  <dc:creator>이재용/CMS운영4그룹/선임/삼성SDS</dc:creator>
  <dc:description>SW Platform Team용 Template</dc:description>
  <cp:lastModifiedBy>Arvind Kumar Yadav/IRO /SWA Office/Professional/Sams</cp:lastModifiedBy>
  <cp:revision>6381</cp:revision>
  <cp:lastPrinted>1601-01-01T00:00:00Z</cp:lastPrinted>
  <dcterms:created xsi:type="dcterms:W3CDTF">1601-01-01T00:00:00Z</dcterms:created>
  <dcterms:modified xsi:type="dcterms:W3CDTF">2024-07-29T03:41:49Z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0x010100060E1C4F775C6243B43104CDEC3B88FF</vt:lpwstr>
  </property>
</Properties>
</file>