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2" r:id="rId6"/>
    <p:sldId id="261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/>
    <p:restoredTop sz="81118"/>
  </p:normalViewPr>
  <p:slideViewPr>
    <p:cSldViewPr snapToGrid="0">
      <p:cViewPr>
        <p:scale>
          <a:sx n="90" d="100"/>
          <a:sy n="90" d="100"/>
        </p:scale>
        <p:origin x="11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6628-5483-284E-8ADD-42D008407987}" type="datetimeFigureOut">
              <a:rPr lang="en-KR" smtClean="0"/>
              <a:t>5/10/24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D6B61-3018-814D-9599-A3D6821FFA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94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Epoch값이 너무 작다면 underfitting, 너무 크다면 overfitting 발생</a:t>
            </a:r>
          </a:p>
          <a:p>
            <a:endParaRPr lang="en-KR" dirty="0"/>
          </a:p>
          <a:p>
            <a:r>
              <a:rPr lang="en-US" dirty="0"/>
              <a:t>E</a:t>
            </a:r>
            <a:r>
              <a:rPr lang="en-KR" dirty="0"/>
              <a:t>poch: One Epoch is when an entire dataset is passed forward and backward through the neural network only once</a:t>
            </a:r>
          </a:p>
          <a:p>
            <a:pPr lvl="1"/>
            <a:r>
              <a:rPr lang="en-KR" dirty="0"/>
              <a:t>전체 데이터 셋에 대해 한번 학습을 완료한 상태</a:t>
            </a:r>
          </a:p>
          <a:p>
            <a:r>
              <a:rPr lang="en-KR" dirty="0"/>
              <a:t>Batch size: Total number of training examples present in a single batch</a:t>
            </a:r>
          </a:p>
          <a:p>
            <a:pPr lvl="1"/>
            <a:r>
              <a:rPr lang="en-KR" dirty="0"/>
              <a:t>한 번의 batch마다 주는 데이터 샘플의 size</a:t>
            </a:r>
          </a:p>
          <a:p>
            <a:r>
              <a:rPr lang="en-KR" dirty="0"/>
              <a:t>Iteration: Number of passes to complete one epoch</a:t>
            </a:r>
          </a:p>
          <a:p>
            <a:pPr lvl="1"/>
            <a:r>
              <a:rPr lang="en-KR" dirty="0"/>
              <a:t>Epoch을 나누어서 실행하는 횟수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D6B61-3018-814D-9599-A3D6821FFA8A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273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경사하강법</a:t>
            </a:r>
            <a:r>
              <a:rPr lang="en-US" altLang="ko-KR" dirty="0"/>
              <a:t>: Loss function</a:t>
            </a:r>
            <a:r>
              <a:rPr lang="ko-KR" altLang="en-US" dirty="0"/>
              <a:t>의 기울기를 구해서 경사의 반대 방향으로 계속 이동시켜 최솟값을 찾는 알고리즘</a:t>
            </a:r>
            <a:endParaRPr lang="en-US" altLang="ko-KR" dirty="0"/>
          </a:p>
          <a:p>
            <a:endParaRPr lang="en-KR" dirty="0"/>
          </a:p>
          <a:p>
            <a:r>
              <a:rPr lang="en-KR" dirty="0"/>
              <a:t>Plateau: 안장점 같은 곳에 도달하면 minimum으로 인식</a:t>
            </a:r>
          </a:p>
          <a:p>
            <a:r>
              <a:rPr lang="en-KR" dirty="0"/>
              <a:t>Oscillation: 가중치들이 손실 함수에 미치는 영향이 크게 상이해서 최적값에 느리게 수렴하게 되는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D6B61-3018-814D-9599-A3D6821FFA8A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1827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확률적 경사하강법</a:t>
            </a:r>
            <a:r>
              <a:rPr lang="en-US" altLang="ko-KR" dirty="0"/>
              <a:t>, 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erif KR"/>
              </a:rPr>
              <a:t>확률적으로 하나의 데이터를 뽑아서 이를 통해서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erif KR"/>
              </a:rPr>
              <a:t>loss 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erif KR"/>
              </a:rPr>
              <a:t>값을 계산하여 가중치를 업데이트 하는 방식</a:t>
            </a:r>
            <a:endParaRPr lang="en-KR" dirty="0"/>
          </a:p>
          <a:p>
            <a:endParaRPr lang="en-KR" dirty="0"/>
          </a:p>
          <a:p>
            <a:r>
              <a:rPr lang="en-KR" dirty="0"/>
              <a:t>SGD 장점</a:t>
            </a:r>
            <a:r>
              <a:rPr lang="en-US" altLang="ko-KR" dirty="0"/>
              <a:t>: </a:t>
            </a:r>
            <a:r>
              <a:rPr lang="ko-KR" altLang="en-US" dirty="0" err="1"/>
              <a:t>경사하강법에</a:t>
            </a:r>
            <a:r>
              <a:rPr lang="ko-KR" altLang="en-US" dirty="0"/>
              <a:t> 비해 수렴 속도가 빠르다</a:t>
            </a:r>
            <a:r>
              <a:rPr lang="en-US" altLang="ko-KR" dirty="0"/>
              <a:t>,</a:t>
            </a:r>
            <a:r>
              <a:rPr lang="en-KR" altLang="ko-KR" dirty="0"/>
              <a:t> Local Optima </a:t>
            </a:r>
            <a:r>
              <a:rPr lang="ko-KR" altLang="en-US" dirty="0"/>
              <a:t>빠질 위험이 적다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D6B61-3018-814D-9599-A3D6821FFA8A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359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u="none" strike="noStrike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Adagrad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, Adaptive Gradient. 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지금까지 많이 변화하지 않은 변수들은 </a:t>
            </a:r>
            <a:r>
              <a:rPr lang="en-US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step size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 크게 하고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지금까지 많이 변화했던 변수들은 </a:t>
            </a:r>
            <a:r>
              <a:rPr lang="en-US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step size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 작게 하자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r>
              <a:rPr lang="ko-KR" altLang="en-US" dirty="0"/>
              <a:t> 기울기 증가 </a:t>
            </a:r>
            <a:r>
              <a:rPr lang="en-US" altLang="ko-KR" dirty="0"/>
              <a:t>-&gt; </a:t>
            </a:r>
            <a:r>
              <a:rPr lang="ko-KR" altLang="en-US" dirty="0" err="1"/>
              <a:t>학습률</a:t>
            </a:r>
            <a:r>
              <a:rPr lang="ko-KR" altLang="en-US" dirty="0"/>
              <a:t> 하락</a:t>
            </a:r>
            <a:r>
              <a:rPr lang="en-US" altLang="ko-KR" dirty="0"/>
              <a:t>, </a:t>
            </a:r>
            <a:r>
              <a:rPr lang="ko-KR" altLang="en-US" dirty="0"/>
              <a:t>기울기 하락 </a:t>
            </a:r>
            <a:r>
              <a:rPr lang="en-US" altLang="ko-KR" dirty="0"/>
              <a:t>-&gt; </a:t>
            </a:r>
            <a:r>
              <a:rPr lang="ko-KR" altLang="en-US" dirty="0" err="1"/>
              <a:t>학습률</a:t>
            </a:r>
            <a:r>
              <a:rPr lang="ko-KR" altLang="en-US" dirty="0"/>
              <a:t> 증가</a:t>
            </a:r>
            <a:endParaRPr lang="en-US" altLang="ko-KR" b="0" i="0" u="none" strike="noStrike" dirty="0">
              <a:solidFill>
                <a:srgbClr val="66666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b="0" i="0" u="none" strike="noStrike" dirty="0">
              <a:solidFill>
                <a:srgbClr val="666666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-apple-system"/>
              </a:rPr>
              <a:t>Momentum: </a:t>
            </a:r>
            <a:r>
              <a:rPr lang="en-KR" sz="1200" dirty="0"/>
              <a:t>기존에 가지고 있는 모멘텀과 현재 위치의 기울기를 고려해 변수를 업데이트</a:t>
            </a:r>
          </a:p>
          <a:p>
            <a:endParaRPr lang="en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KR" sz="1200" dirty="0"/>
              <a:t>Adam: </a:t>
            </a:r>
            <a:r>
              <a:rPr lang="en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RMSProp + Momentum</a:t>
            </a:r>
            <a:endParaRPr lang="en-KR" sz="1200" dirty="0"/>
          </a:p>
          <a:p>
            <a:endParaRPr lang="en-KR" sz="1200" dirty="0"/>
          </a:p>
          <a:p>
            <a:r>
              <a:rPr lang="en-KR" sz="1200" dirty="0"/>
              <a:t>AdamW: Adam의 변형</a:t>
            </a:r>
            <a:r>
              <a:rPr lang="en-US" altLang="ko-KR" sz="1200" dirty="0"/>
              <a:t>, </a:t>
            </a:r>
            <a:r>
              <a:rPr lang="ko-KR" altLang="en-US" sz="1200" dirty="0"/>
              <a:t>가중치 감쇠를 적용한 것</a:t>
            </a:r>
            <a:r>
              <a:rPr lang="en-US" altLang="ko-KR" sz="1200" dirty="0"/>
              <a:t>. </a:t>
            </a:r>
            <a:r>
              <a:rPr lang="ko-KR" altLang="en-US" sz="1200" dirty="0"/>
              <a:t>가중치 </a:t>
            </a:r>
            <a:r>
              <a:rPr lang="ko-KR" altLang="en-US" sz="1200" dirty="0" err="1"/>
              <a:t>감쇠란</a:t>
            </a:r>
            <a:r>
              <a:rPr lang="ko-KR" altLang="en-US" sz="1200" dirty="0"/>
              <a:t> 모델의 가중치를 감소시킴으로써 모델의 복잡성을 제어하고 </a:t>
            </a:r>
            <a:r>
              <a:rPr lang="ko-KR" altLang="en-US" sz="1200" dirty="0" err="1"/>
              <a:t>오버피팅을</a:t>
            </a:r>
            <a:r>
              <a:rPr lang="ko-KR" altLang="en-US" sz="1200" dirty="0"/>
              <a:t> 완화함</a:t>
            </a:r>
            <a:endParaRPr lang="en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D6B61-3018-814D-9599-A3D6821FFA8A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466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D6B61-3018-814D-9599-A3D6821FFA8A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938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57F3-0ECA-CD36-2270-1EDF319DD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4BD4C-174F-EC71-EBE2-1A9C2A1E4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00-B33C-A666-960F-E40066BB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4CC8-C375-B34D-4037-C3F4531E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6D14-6F0C-83EC-6C50-6D7C7285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40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C14E-05FD-B5F5-8A90-85D25073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0EF78-34FE-440D-DDD4-130F2DECA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19FB-6791-8C4B-9BA4-8BC06AD6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6699-DB5F-26B5-55DA-7A1422BA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77BF-D84B-39A5-BCA9-0CA07259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9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AEC4E-E87E-9939-E332-1B973B732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F277C-DE67-8741-AEC3-A0C30383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5F35-3DF8-595B-5FCC-9266A3D1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AB06-DC7B-8CE9-2547-C9043B92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D329-980D-24BF-19E0-CB61181B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446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2F1-4759-3301-A7AF-CF375708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066B-0406-73A3-71CB-995A6284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8AD1-01B3-18FD-73F6-3AF45953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F63D-592A-173E-41D5-741CBD41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23064-9ACA-8DD1-E442-29A75CB9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106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950A-B364-4384-016C-F6CFA49F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1099-F8DF-BABC-F894-1B9814EA5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029D-56F2-A2E7-8178-F9FF5232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EBF6-36F7-F4BB-2926-10680354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6687-E722-8257-C0AD-E2B6A15F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75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5A66-E5A2-9EC1-EFFC-D75B8DD9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14D9-41DC-3C96-553E-07A3BCCA0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E54EA-1BCA-49B4-E6BF-1F86CDDBD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B9354-33A5-0529-6BEA-93D132A3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17489-F9B7-39F5-2171-63C6DC93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06596-C400-D3D7-3F7B-6632D13D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682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2CCD-2EEC-BCAD-A0F6-8A25B68B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1B498-7F4D-1CAE-EC05-DF2686F5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FC538-D17B-18A8-AD18-37AB9B12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0F63D-60FD-CE0D-6D6D-B710E88A5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1BF32-5FAE-16CD-9FF9-DF4FC7C44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731AA-46B2-44F9-E9C6-55AD239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2486F-57FB-75CB-DD5A-C2E650E5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D31BD-400E-83DB-2632-43B085B0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36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8337-591E-FF8D-A53A-C2AEA4BE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E6835-4F40-0215-DE1B-E009CFBA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88B64-51D2-FD95-9AED-A39AEC63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5AF6-CF0B-4EC7-AD2E-58512FC1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098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5F6CA-96D7-6837-B28A-E616572C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0AE7-AD27-5F2E-507D-DB733C9F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85231-06FD-764C-75FA-C18A3F28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298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595D-DCC2-A38A-B0FB-5F68EE07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9BF6-A0F6-FC44-B7A4-DFA104B3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63C60-B65C-3574-588B-161A8F15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687D-9447-C566-ED58-2C02FAEA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F137B-0AF2-5A81-4239-29D2B0D8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5D59B-43F4-801E-32A5-2DE2D4A0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974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9DDF-E0BA-46C0-AE3A-7E96AB22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23A92-CF1E-934E-6E86-A10247E26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4C487-9D7D-D899-D05B-E8DEFF01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B2E81-497B-F9C3-5AAE-22DC6067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493D-D3ED-62F2-2C08-B3F4DC1F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50E3-D36D-106F-9D29-C8F4979E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470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62670-614E-FB40-4A3C-4AA43A9B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3F46-22FF-ACC1-DF27-01F638A3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B3A2-E6E6-A8D4-3B6B-11EB62591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D9C44-2DCE-A94F-A904-A5F46642DA11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9E37-A830-38C4-D535-01D8ED742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E806-0683-41F3-9A2B-146BB69E5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A0FBD-F885-E94E-90E3-1DEAD9CEF33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33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60D8-3F9F-F2F3-6324-6C567E3B2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KR" sz="7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5DB99-D6AA-1327-04DC-C1D30A2D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KR" sz="2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78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30580-BB8F-A140-6436-90A30F2B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KR" sz="5400" dirty="0"/>
              <a:t>Optimizer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A81F-59F8-1548-DE32-6EFA01B3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Loss Function의 결과를 최소로 해주는 모델의 파라미터를 찾는 알고리즘</a:t>
            </a:r>
          </a:p>
          <a:p>
            <a:pPr marL="0" indent="0">
              <a:buNone/>
            </a:pPr>
            <a:endParaRPr lang="en-KR" sz="2200" dirty="0">
              <a:ea typeface="NanumGothic" panose="020D0604000000000000" pitchFamily="34" charset="-127"/>
            </a:endParaRPr>
          </a:p>
          <a:p>
            <a:r>
              <a:rPr lang="en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Epoch</a:t>
            </a:r>
          </a:p>
          <a:p>
            <a:r>
              <a:rPr lang="en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Batch Size</a:t>
            </a:r>
          </a:p>
          <a:p>
            <a:r>
              <a:rPr lang="en-KR" sz="2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Iteration</a:t>
            </a:r>
          </a:p>
          <a:p>
            <a:pPr marL="0" indent="0">
              <a:buNone/>
            </a:pPr>
            <a:endParaRPr lang="en-KR" sz="2200" dirty="0"/>
          </a:p>
        </p:txBody>
      </p:sp>
      <p:pic>
        <p:nvPicPr>
          <p:cNvPr id="4" name="Content Placeholder 3" descr="A blue rectangular object with black text&#10;&#10;Description automatically generated">
            <a:extLst>
              <a:ext uri="{FF2B5EF4-FFF2-40B4-BE49-F238E27FC236}">
                <a16:creationId xmlns:a16="http://schemas.microsoft.com/office/drawing/2014/main" id="{E4751E8D-4920-B4F8-B349-9814AC66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860" y="796591"/>
            <a:ext cx="5458968" cy="3152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2D431-D121-513B-A5ED-236279381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503" y="4372409"/>
            <a:ext cx="6791325" cy="18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461BC-850C-1CA5-7A9A-B58A58BE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Descent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F7E6-4828-5D66-9ACF-993FD282B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807208"/>
            <a:ext cx="3626739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0">
              <a:buNone/>
            </a:pPr>
            <a:r>
              <a:rPr lang="en-US" altLang="ko-KR" sz="2200" dirty="0">
                <a:latin typeface="+mn-ea"/>
              </a:rPr>
              <a:t>1. </a:t>
            </a:r>
            <a:r>
              <a:rPr lang="ko-KR" altLang="en-US" sz="2200" dirty="0" err="1">
                <a:latin typeface="+mn-ea"/>
              </a:rPr>
              <a:t>경사하강법</a:t>
            </a:r>
            <a:endParaRPr lang="en-US" altLang="ko-KR" sz="2200" dirty="0">
              <a:latin typeface="+mn-ea"/>
            </a:endParaRPr>
          </a:p>
          <a:p>
            <a:pPr marL="285750" indent="0">
              <a:buNone/>
            </a:pPr>
            <a:r>
              <a:rPr lang="en-US" altLang="ko-KR" sz="2200" dirty="0">
                <a:latin typeface="+mn-ea"/>
              </a:rPr>
              <a:t>2. </a:t>
            </a:r>
            <a:r>
              <a:rPr lang="ko-KR" altLang="en-US" sz="2200" dirty="0">
                <a:latin typeface="+mn-ea"/>
              </a:rPr>
              <a:t>한계</a:t>
            </a:r>
            <a:endParaRPr lang="en-US" sz="2200" dirty="0">
              <a:latin typeface="+mn-ea"/>
            </a:endParaRPr>
          </a:p>
          <a:p>
            <a:pPr lvl="1"/>
            <a:r>
              <a:rPr lang="en-US" sz="2200" dirty="0" err="1">
                <a:latin typeface="+mn-ea"/>
              </a:rPr>
              <a:t>데이터가</a:t>
            </a:r>
            <a:r>
              <a:rPr lang="en-US" sz="2200" dirty="0">
                <a:latin typeface="+mn-ea"/>
              </a:rPr>
              <a:t> </a:t>
            </a:r>
            <a:r>
              <a:rPr lang="en-US" sz="2200" dirty="0" err="1">
                <a:latin typeface="+mn-ea"/>
              </a:rPr>
              <a:t>많아질수록</a:t>
            </a:r>
            <a:r>
              <a:rPr lang="en-US" sz="2200" dirty="0">
                <a:latin typeface="+mn-ea"/>
              </a:rPr>
              <a:t> </a:t>
            </a:r>
            <a:r>
              <a:rPr lang="en-US" sz="2200" dirty="0" err="1">
                <a:latin typeface="+mn-ea"/>
              </a:rPr>
              <a:t>계산량</a:t>
            </a:r>
            <a:r>
              <a:rPr lang="en-US" sz="2200" dirty="0">
                <a:latin typeface="+mn-ea"/>
              </a:rPr>
              <a:t> </a:t>
            </a:r>
            <a:r>
              <a:rPr lang="en-US" sz="2200" dirty="0" err="1">
                <a:latin typeface="+mn-ea"/>
              </a:rPr>
              <a:t>증가</a:t>
            </a:r>
            <a:endParaRPr lang="en-US" sz="2200" dirty="0">
              <a:latin typeface="+mn-ea"/>
            </a:endParaRPr>
          </a:p>
          <a:p>
            <a:pPr lvl="1"/>
            <a:r>
              <a:rPr lang="en-US" sz="2200" dirty="0"/>
              <a:t>Local minimum</a:t>
            </a:r>
          </a:p>
          <a:p>
            <a:pPr lvl="1"/>
            <a:r>
              <a:rPr lang="en-US" sz="2200" dirty="0"/>
              <a:t>Plateau/Oscillation</a:t>
            </a:r>
          </a:p>
          <a:p>
            <a:pPr marL="0"/>
            <a:endParaRPr lang="en-US" sz="2200" dirty="0"/>
          </a:p>
        </p:txBody>
      </p:sp>
      <p:pic>
        <p:nvPicPr>
          <p:cNvPr id="9" name="Content Placeholder 8" descr="A graph of a graph of a line&#10;&#10;Description automatically generated">
            <a:extLst>
              <a:ext uri="{FF2B5EF4-FFF2-40B4-BE49-F238E27FC236}">
                <a16:creationId xmlns:a16="http://schemas.microsoft.com/office/drawing/2014/main" id="{0151CBC9-ADBA-8400-1627-0FD61448A7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76569-BBB2-2E98-2085-07358FF1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SGD (Stochastic Gradient Descent)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C072B989-A5DC-806F-57B5-EFF79515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" y="2437795"/>
            <a:ext cx="5114588" cy="3605784"/>
          </a:xfrm>
          <a:prstGeom prst="rect">
            <a:avLst/>
          </a:prstGeom>
        </p:spPr>
      </p:pic>
      <p:pic>
        <p:nvPicPr>
          <p:cNvPr id="4" name="Content Placeholder 3" descr="A black and white image of a spiral&#10;&#10;Description automatically generated">
            <a:extLst>
              <a:ext uri="{FF2B5EF4-FFF2-40B4-BE49-F238E27FC236}">
                <a16:creationId xmlns:a16="http://schemas.microsoft.com/office/drawing/2014/main" id="{B8DD2BBF-2ADB-A44A-CEF4-0FDB51E73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4105" y="3620489"/>
            <a:ext cx="5614416" cy="16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3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BD270E0-C43E-A12E-CD54-7D8E2181FA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545853" y="3443286"/>
            <a:ext cx="2462869" cy="1066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0B9A92-96B9-F827-6777-846AAE5DFD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801152" y="3443286"/>
            <a:ext cx="2462869" cy="1066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8244CE-535E-B1F9-1D6F-55D539B424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496991" y="618714"/>
            <a:ext cx="2462869" cy="1066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B92BC2-ACEC-DC62-B8CD-C963E666F0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801152" y="645112"/>
            <a:ext cx="2462869" cy="106621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48FF14-1A83-0F0F-E19B-64D330E8F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25611"/>
            <a:ext cx="5181600" cy="1603375"/>
          </a:xfrm>
        </p:spPr>
        <p:txBody>
          <a:bodyPr>
            <a:normAutofit/>
          </a:bodyPr>
          <a:lstStyle/>
          <a:p>
            <a:r>
              <a:rPr lang="en-KR" sz="2400" dirty="0"/>
              <a:t>크게 변동이 있었던 가중치에 </a:t>
            </a:r>
            <a:br>
              <a:rPr lang="en-KR" sz="2400" dirty="0"/>
            </a:br>
            <a:r>
              <a:rPr lang="en-KR" sz="2400" dirty="0"/>
              <a:t>대해서는 학습률 감소</a:t>
            </a:r>
            <a:endParaRPr lang="en-US" sz="2400" dirty="0"/>
          </a:p>
          <a:p>
            <a:r>
              <a:rPr lang="ko-KR" altLang="en-US" sz="2400" dirty="0"/>
              <a:t>가중치의 변동이 별로 없었던 가중치는 </a:t>
            </a:r>
            <a:r>
              <a:rPr lang="ko-KR" altLang="en-US" sz="2400" dirty="0" err="1"/>
              <a:t>학습률</a:t>
            </a:r>
            <a:r>
              <a:rPr lang="ko-KR" altLang="en-US" sz="2400" dirty="0"/>
              <a:t> 증가</a:t>
            </a:r>
            <a:endParaRPr lang="en-US" altLang="ko-KR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00E35-FF0F-8A7C-3820-09C61740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25611"/>
            <a:ext cx="5181600" cy="1454825"/>
          </a:xfrm>
        </p:spPr>
        <p:txBody>
          <a:bodyPr>
            <a:normAutofit/>
          </a:bodyPr>
          <a:lstStyle/>
          <a:p>
            <a: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관련 방향으로의 수렴을 가속화 </a:t>
            </a:r>
          </a:p>
          <a:p>
            <a: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관련 없는 방향으로의 변동을 줄여줌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C473A-E3A5-C17D-5FF2-0BD6B9BA4DC4}"/>
              </a:ext>
            </a:extLst>
          </p:cNvPr>
          <p:cNvSpPr txBox="1"/>
          <p:nvPr/>
        </p:nvSpPr>
        <p:spPr>
          <a:xfrm>
            <a:off x="1999281" y="783389"/>
            <a:ext cx="200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dirty="0">
                <a:latin typeface="+mj-lt"/>
              </a:rPr>
              <a:t>AdaGrad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4119F-D8E8-29D4-162D-E05F41F76F63}"/>
              </a:ext>
            </a:extLst>
          </p:cNvPr>
          <p:cNvSpPr txBox="1"/>
          <p:nvPr/>
        </p:nvSpPr>
        <p:spPr>
          <a:xfrm>
            <a:off x="7439839" y="783389"/>
            <a:ext cx="2589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000" dirty="0">
                <a:latin typeface="+mj-lt"/>
              </a:rPr>
              <a:t>Momentum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7703C-0C33-1B0D-8A32-1769BFA87128}"/>
              </a:ext>
            </a:extLst>
          </p:cNvPr>
          <p:cNvSpPr txBox="1"/>
          <p:nvPr/>
        </p:nvSpPr>
        <p:spPr>
          <a:xfrm>
            <a:off x="1970704" y="3577548"/>
            <a:ext cx="212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dirty="0">
                <a:latin typeface="+mj-lt"/>
              </a:rPr>
              <a:t>RMSProp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F97A0-ECF0-35ED-C81B-72392E7947AE}"/>
              </a:ext>
            </a:extLst>
          </p:cNvPr>
          <p:cNvSpPr txBox="1"/>
          <p:nvPr/>
        </p:nvSpPr>
        <p:spPr>
          <a:xfrm>
            <a:off x="8003226" y="3563260"/>
            <a:ext cx="1519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4000" dirty="0">
                <a:latin typeface="+mj-lt"/>
              </a:rPr>
              <a:t>Adam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42D4B45-4840-52F1-ABD6-FBAE2433A14E}"/>
              </a:ext>
            </a:extLst>
          </p:cNvPr>
          <p:cNvSpPr txBox="1">
            <a:spLocks/>
          </p:cNvSpPr>
          <p:nvPr/>
        </p:nvSpPr>
        <p:spPr>
          <a:xfrm>
            <a:off x="838200" y="4527819"/>
            <a:ext cx="5181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최근에 업데이트한 양을 고려</a:t>
            </a:r>
          </a:p>
          <a:p>
            <a: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과거의 값이 시간이 지날수록 </a:t>
            </a:r>
            <a:b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영향력이 줄어듬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541D1CA-6301-673F-8A6B-49524EBE8AE8}"/>
              </a:ext>
            </a:extLst>
          </p:cNvPr>
          <p:cNvSpPr txBox="1">
            <a:spLocks/>
          </p:cNvSpPr>
          <p:nvPr/>
        </p:nvSpPr>
        <p:spPr>
          <a:xfrm>
            <a:off x="6096000" y="4509497"/>
            <a:ext cx="5181600" cy="242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학습률을 줄여나가고 속도를 계산해 학습의 갱신도강도를 적응적으로 </a:t>
            </a:r>
            <a:b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조정해나감</a:t>
            </a:r>
          </a:p>
          <a:p>
            <a:r>
              <a:rPr lang="en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AdamW</a:t>
            </a:r>
          </a:p>
        </p:txBody>
      </p:sp>
    </p:spTree>
    <p:extLst>
      <p:ext uri="{BB962C8B-B14F-4D97-AF65-F5344CB8AC3E}">
        <p14:creationId xmlns:p14="http://schemas.microsoft.com/office/powerpoint/2010/main" val="343757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A4CDB295-299A-25F6-2CA6-C1E496709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85465"/>
            <a:ext cx="5294716" cy="26870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52E4DA71-92D0-6070-8784-5077316E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08184"/>
            <a:ext cx="5294715" cy="40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2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lines&#10;&#10;Description automatically generated">
            <a:extLst>
              <a:ext uri="{FF2B5EF4-FFF2-40B4-BE49-F238E27FC236}">
                <a16:creationId xmlns:a16="http://schemas.microsoft.com/office/drawing/2014/main" id="{01B2FB2C-94E4-78EB-4076-4FADAE7A4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3"/>
          <a:stretch/>
        </p:blipFill>
        <p:spPr>
          <a:xfrm>
            <a:off x="908925" y="822773"/>
            <a:ext cx="4696913" cy="2314800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DAB17226-7115-39A2-C925-C4C738018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3467"/>
          <a:stretch/>
        </p:blipFill>
        <p:spPr>
          <a:xfrm>
            <a:off x="912209" y="3720428"/>
            <a:ext cx="4690343" cy="2314800"/>
          </a:xfrm>
          <a:prstGeom prst="rect">
            <a:avLst/>
          </a:prstGeom>
        </p:spPr>
      </p:pic>
      <p:pic>
        <p:nvPicPr>
          <p:cNvPr id="9" name="Picture 8" descr="A graph with red lines&#10;&#10;Description automatically generated">
            <a:extLst>
              <a:ext uri="{FF2B5EF4-FFF2-40B4-BE49-F238E27FC236}">
                <a16:creationId xmlns:a16="http://schemas.microsoft.com/office/drawing/2014/main" id="{3F11677A-9A8B-B12E-7C7C-9D23F2E79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3466"/>
          <a:stretch/>
        </p:blipFill>
        <p:spPr>
          <a:xfrm>
            <a:off x="6665702" y="3710768"/>
            <a:ext cx="4690345" cy="23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66F8D-6305-916E-1437-FFC7ACB6B7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313"/>
          <a:stretch/>
        </p:blipFill>
        <p:spPr>
          <a:xfrm>
            <a:off x="6665702" y="822773"/>
            <a:ext cx="4617373" cy="23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FE53B3-BF5E-D2D1-0D40-57B556D4E167}"/>
              </a:ext>
            </a:extLst>
          </p:cNvPr>
          <p:cNvSpPr txBox="1"/>
          <p:nvPr/>
        </p:nvSpPr>
        <p:spPr>
          <a:xfrm>
            <a:off x="8662147" y="3375968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dirty="0"/>
              <a:t>Adam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90252-D45D-AE50-3FC8-9F57D5DCA76A}"/>
              </a:ext>
            </a:extLst>
          </p:cNvPr>
          <p:cNvSpPr txBox="1"/>
          <p:nvPr/>
        </p:nvSpPr>
        <p:spPr>
          <a:xfrm>
            <a:off x="3047187" y="47836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dirty="0">
                <a:latin typeface="+mj-lt"/>
              </a:rPr>
              <a:t>SGD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481C0-C4F4-D717-49DB-59D7168308C3}"/>
              </a:ext>
            </a:extLst>
          </p:cNvPr>
          <p:cNvSpPr txBox="1"/>
          <p:nvPr/>
        </p:nvSpPr>
        <p:spPr>
          <a:xfrm>
            <a:off x="2614464" y="3375967"/>
            <a:ext cx="1405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dirty="0"/>
              <a:t>RMSProp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F43D8-C23F-393D-A0B3-B036489353CC}"/>
              </a:ext>
            </a:extLst>
          </p:cNvPr>
          <p:cNvSpPr txBox="1"/>
          <p:nvPr/>
        </p:nvSpPr>
        <p:spPr>
          <a:xfrm>
            <a:off x="8449842" y="478369"/>
            <a:ext cx="138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dirty="0"/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114536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lines&#10;&#10;Description automatically generated">
            <a:extLst>
              <a:ext uri="{FF2B5EF4-FFF2-40B4-BE49-F238E27FC236}">
                <a16:creationId xmlns:a16="http://schemas.microsoft.com/office/drawing/2014/main" id="{F6D90AA8-AA88-B218-20FD-546CC2C74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84"/>
          <a:stretch/>
        </p:blipFill>
        <p:spPr>
          <a:xfrm>
            <a:off x="6552170" y="3816674"/>
            <a:ext cx="4853098" cy="23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DB27C0-6E63-4D08-2F89-EF3B4074152C}"/>
              </a:ext>
            </a:extLst>
          </p:cNvPr>
          <p:cNvSpPr txBox="1"/>
          <p:nvPr/>
        </p:nvSpPr>
        <p:spPr>
          <a:xfrm>
            <a:off x="8662147" y="3375968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dirty="0"/>
              <a:t>Adam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5A4C4-9E25-6B2E-167F-86BB934C5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007"/>
          <a:stretch/>
        </p:blipFill>
        <p:spPr>
          <a:xfrm>
            <a:off x="824783" y="940034"/>
            <a:ext cx="4815049" cy="2311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DB02A9-A79B-1651-6CF8-2ED9C9058D7F}"/>
              </a:ext>
            </a:extLst>
          </p:cNvPr>
          <p:cNvSpPr txBox="1"/>
          <p:nvPr/>
        </p:nvSpPr>
        <p:spPr>
          <a:xfrm>
            <a:off x="3047187" y="47836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dirty="0">
                <a:latin typeface="+mj-lt"/>
              </a:rPr>
              <a:t>SGD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3B73D-FDD3-2E3C-C88C-0B57B0F59E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382"/>
          <a:stretch/>
        </p:blipFill>
        <p:spPr>
          <a:xfrm>
            <a:off x="1005175" y="3816674"/>
            <a:ext cx="4623900" cy="23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8A9F48-4779-FAA5-4CB7-D2195EC49E1E}"/>
              </a:ext>
            </a:extLst>
          </p:cNvPr>
          <p:cNvSpPr txBox="1"/>
          <p:nvPr/>
        </p:nvSpPr>
        <p:spPr>
          <a:xfrm>
            <a:off x="2614464" y="3375967"/>
            <a:ext cx="1405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dirty="0"/>
              <a:t>RMSProp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3BDC6F-AB0C-2067-390F-8D69CF7B45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33978"/>
          <a:stretch/>
        </p:blipFill>
        <p:spPr>
          <a:xfrm>
            <a:off x="6552170" y="936400"/>
            <a:ext cx="4718118" cy="23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E473D8-7975-EEC5-6418-81C96A350955}"/>
              </a:ext>
            </a:extLst>
          </p:cNvPr>
          <p:cNvSpPr txBox="1"/>
          <p:nvPr/>
        </p:nvSpPr>
        <p:spPr>
          <a:xfrm>
            <a:off x="8449842" y="478369"/>
            <a:ext cx="138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dirty="0"/>
              <a:t>AdaGrad</a:t>
            </a:r>
          </a:p>
        </p:txBody>
      </p:sp>
    </p:spTree>
    <p:extLst>
      <p:ext uri="{BB962C8B-B14F-4D97-AF65-F5344CB8AC3E}">
        <p14:creationId xmlns:p14="http://schemas.microsoft.com/office/powerpoint/2010/main" val="57434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E8BF6C-1D0C-6488-FF88-2638A0CE24D6}"/>
              </a:ext>
            </a:extLst>
          </p:cNvPr>
          <p:cNvSpPr txBox="1"/>
          <p:nvPr/>
        </p:nvSpPr>
        <p:spPr>
          <a:xfrm>
            <a:off x="5331207" y="1286657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dirty="0">
                <a:latin typeface="+mj-lt"/>
              </a:rPr>
              <a:t>AdamW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F7137-DC39-0669-EC5C-5A255FC5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90" y="2177733"/>
            <a:ext cx="10481420" cy="34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318</Words>
  <Application>Microsoft Macintosh PowerPoint</Application>
  <PresentationFormat>Widescreen</PresentationFormat>
  <Paragraphs>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NanumGothic</vt:lpstr>
      <vt:lpstr>Noto Serif KR</vt:lpstr>
      <vt:lpstr>Aptos</vt:lpstr>
      <vt:lpstr>Aptos Display</vt:lpstr>
      <vt:lpstr>Arial</vt:lpstr>
      <vt:lpstr>Calibri</vt:lpstr>
      <vt:lpstr>Menlo</vt:lpstr>
      <vt:lpstr>Office Theme</vt:lpstr>
      <vt:lpstr>Optimizer</vt:lpstr>
      <vt:lpstr>Optimizer</vt:lpstr>
      <vt:lpstr>Gradient Descent</vt:lpstr>
      <vt:lpstr>SGD (Stochastic Gradient Descent)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Optimizer</dc:title>
  <dc:creator>백민영[ 학부재학 / 경영학과 ]</dc:creator>
  <cp:lastModifiedBy>백민영[ 학부재학 / 경영학과 ]</cp:lastModifiedBy>
  <cp:revision>50</cp:revision>
  <dcterms:created xsi:type="dcterms:W3CDTF">2024-05-08T14:57:57Z</dcterms:created>
  <dcterms:modified xsi:type="dcterms:W3CDTF">2024-05-11T02:38:00Z</dcterms:modified>
</cp:coreProperties>
</file>