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8828"/>
  </p:normalViewPr>
  <p:slideViewPr>
    <p:cSldViewPr snapToGrid="0" snapToObjects="1">
      <p:cViewPr varScale="1">
        <p:scale>
          <a:sx n="136" d="100"/>
          <a:sy n="136" d="100"/>
        </p:scale>
        <p:origin x="1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07109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82547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3811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Needed to help</a:t>
            </a:r>
            <a:r>
              <a:rPr lang="en-US" baseline="0" dirty="0" smtClean="0"/>
              <a:t> guide refugees across the waters safely</a:t>
            </a:r>
            <a:endParaRPr dirty="0"/>
          </a:p>
        </p:txBody>
      </p:sp>
    </p:spTree>
    <p:extLst>
      <p:ext uri="{BB962C8B-B14F-4D97-AF65-F5344CB8AC3E}">
        <p14:creationId xmlns:p14="http://schemas.microsoft.com/office/powerpoint/2010/main" val="50279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228600" lvl="0" indent="-228600" rtl="0">
              <a:spcBef>
                <a:spcPts val="0"/>
              </a:spcBef>
              <a:buAutoNum type="arabicPeriod"/>
            </a:pPr>
            <a:r>
              <a:rPr lang="en-US" baseline="0" dirty="0" smtClean="0"/>
              <a:t>Each Buoy is constantly outputting a transmission so another nearby buoy does not pick up the frequency as empty and try to use it</a:t>
            </a:r>
          </a:p>
          <a:p>
            <a:pPr marL="228600" lvl="0" indent="-228600" rtl="0">
              <a:spcBef>
                <a:spcPts val="0"/>
              </a:spcBef>
              <a:buAutoNum type="arabicPeriod"/>
            </a:pPr>
            <a:r>
              <a:rPr lang="en-US" baseline="0" dirty="0" smtClean="0"/>
              <a:t>Each buoy has a transmitter to output a transmission, and a receiver to test for open frequencies </a:t>
            </a:r>
          </a:p>
          <a:p>
            <a:pPr marL="228600" lvl="0" indent="-228600" rtl="0">
              <a:spcBef>
                <a:spcPts val="0"/>
              </a:spcBef>
              <a:buAutoNum type="arabicPeriod"/>
            </a:pPr>
            <a:r>
              <a:rPr lang="en-US" baseline="0" dirty="0" smtClean="0"/>
              <a:t>There is a module to provide weather and water current information (if not what’s the point of this system)</a:t>
            </a:r>
          </a:p>
          <a:p>
            <a:pPr marL="228600" lvl="0" indent="-228600" rtl="0">
              <a:spcBef>
                <a:spcPts val="0"/>
              </a:spcBef>
              <a:buAutoNum type="arabicPeriod"/>
            </a:pPr>
            <a:r>
              <a:rPr lang="en-US" baseline="0" dirty="0" smtClean="0"/>
              <a:t>Assuming the hardware on board the buoy is not extremely powerful, closest experience we have is Altera boards and VHDL.</a:t>
            </a:r>
          </a:p>
          <a:p>
            <a:pPr marL="685800" lvl="1" indent="-228600" rtl="0">
              <a:spcBef>
                <a:spcPts val="0"/>
              </a:spcBef>
              <a:buAutoNum type="arabicPeriod"/>
            </a:pPr>
            <a:r>
              <a:rPr lang="en-US" baseline="0" dirty="0" smtClean="0"/>
              <a:t>Altera boards can run compiled C++, so we choose C++ for our project, vs Java which requires an existing JVC to run</a:t>
            </a:r>
          </a:p>
          <a:p>
            <a:pPr marL="685800" lvl="1" indent="-228600" rtl="0">
              <a:spcBef>
                <a:spcPts val="0"/>
              </a:spcBef>
              <a:buAutoNum type="arabicPeriod"/>
            </a:pPr>
            <a:r>
              <a:rPr lang="en-US" baseline="0" dirty="0" smtClean="0"/>
              <a:t>Not much experience in C++</a:t>
            </a:r>
          </a:p>
          <a:p>
            <a:pPr marL="228600" lvl="0" indent="-228600" rtl="0">
              <a:spcBef>
                <a:spcPts val="0"/>
              </a:spcBef>
              <a:buAutoNum type="arabicPeriod"/>
            </a:pPr>
            <a:r>
              <a:rPr lang="en-US" baseline="0" dirty="0" smtClean="0"/>
              <a:t>Assume the refugees have an AM/FM Radio</a:t>
            </a:r>
          </a:p>
          <a:p>
            <a:pPr marL="228600" lvl="0" indent="-228600" rtl="0">
              <a:spcBef>
                <a:spcPts val="0"/>
              </a:spcBef>
              <a:buAutoNum type="arabicPeriod"/>
            </a:pPr>
            <a:r>
              <a:rPr lang="en-US" baseline="0" dirty="0" smtClean="0"/>
              <a:t>They are willing to flip thorough channels to find our buoy</a:t>
            </a:r>
            <a:endParaRPr lang="en" dirty="0"/>
          </a:p>
        </p:txBody>
      </p:sp>
    </p:spTree>
    <p:extLst>
      <p:ext uri="{BB962C8B-B14F-4D97-AF65-F5344CB8AC3E}">
        <p14:creationId xmlns:p14="http://schemas.microsoft.com/office/powerpoint/2010/main" val="19326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228600" rtl="0">
              <a:spcBef>
                <a:spcPts val="0"/>
              </a:spcBef>
              <a:buAutoNum type="arabicPeriod"/>
            </a:pPr>
            <a:r>
              <a:rPr lang="en-US" dirty="0" smtClean="0"/>
              <a:t>The module</a:t>
            </a:r>
            <a:r>
              <a:rPr lang="en-US" baseline="0" dirty="0" smtClean="0"/>
              <a:t> will find a free frequency at start up, </a:t>
            </a:r>
            <a:r>
              <a:rPr lang="en-US" baseline="0" dirty="0" err="1" smtClean="0"/>
              <a:t>psedo</a:t>
            </a:r>
            <a:r>
              <a:rPr lang="en-US" baseline="0" dirty="0" smtClean="0"/>
              <a:t> Randomly. As-well as check if it’s broadcasting system works correctly every 50 broadcasts</a:t>
            </a:r>
          </a:p>
          <a:p>
            <a:pPr marL="228600" lvl="0" indent="-228600" rtl="0">
              <a:spcBef>
                <a:spcPts val="0"/>
              </a:spcBef>
              <a:buAutoNum type="arabicPeriod"/>
            </a:pPr>
            <a:r>
              <a:rPr lang="en-US" baseline="0" dirty="0" smtClean="0"/>
              <a:t>Broadcast data received from modules across am and </a:t>
            </a:r>
            <a:r>
              <a:rPr lang="en-US" baseline="0" dirty="0" err="1" smtClean="0"/>
              <a:t>fm</a:t>
            </a:r>
            <a:r>
              <a:rPr lang="en-US" baseline="0" dirty="0" smtClean="0"/>
              <a:t> waves</a:t>
            </a:r>
          </a:p>
          <a:p>
            <a:pPr marL="228600" lvl="0" indent="-228600" rtl="0">
              <a:spcBef>
                <a:spcPts val="0"/>
              </a:spcBef>
              <a:buAutoNum type="arabicPeriod"/>
            </a:pPr>
            <a:r>
              <a:rPr lang="en-US" baseline="0" dirty="0" smtClean="0"/>
              <a:t>If the broadcasting system does not work a message will be sent via </a:t>
            </a:r>
            <a:r>
              <a:rPr lang="en-US" baseline="0" dirty="0" err="1" smtClean="0"/>
              <a:t>adhoc</a:t>
            </a:r>
            <a:r>
              <a:rPr lang="en-US" baseline="0" dirty="0" smtClean="0"/>
              <a:t>, in hopes of reaching someone who could come fix the buoy</a:t>
            </a:r>
          </a:p>
          <a:p>
            <a:pPr marL="228600" lvl="0" indent="-228600" rtl="0">
              <a:spcBef>
                <a:spcPts val="0"/>
              </a:spcBef>
              <a:buAutoNum type="arabicPeriod"/>
            </a:pPr>
            <a:r>
              <a:rPr lang="en-US" baseline="0" dirty="0" smtClean="0"/>
              <a:t>Using the priority </a:t>
            </a:r>
            <a:r>
              <a:rPr lang="en-US" baseline="0" dirty="0" err="1" smtClean="0"/>
              <a:t>que</a:t>
            </a:r>
            <a:r>
              <a:rPr lang="en-US" baseline="0" dirty="0" smtClean="0"/>
              <a:t> will override any output with that emergency/high priority message</a:t>
            </a:r>
          </a:p>
          <a:p>
            <a:pPr marL="228600" lvl="0" indent="-228600" rtl="0">
              <a:spcBef>
                <a:spcPts val="0"/>
              </a:spcBef>
              <a:buAutoNum type="arabicPeriod"/>
            </a:pPr>
            <a:endParaRPr dirty="0"/>
          </a:p>
        </p:txBody>
      </p:sp>
    </p:spTree>
    <p:extLst>
      <p:ext uri="{BB962C8B-B14F-4D97-AF65-F5344CB8AC3E}">
        <p14:creationId xmlns:p14="http://schemas.microsoft.com/office/powerpoint/2010/main" val="119077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90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T</a:t>
            </a:r>
            <a:endParaRPr dirty="0"/>
          </a:p>
        </p:txBody>
      </p:sp>
    </p:spTree>
    <p:extLst>
      <p:ext uri="{BB962C8B-B14F-4D97-AF65-F5344CB8AC3E}">
        <p14:creationId xmlns:p14="http://schemas.microsoft.com/office/powerpoint/2010/main" val="1109578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228600" lvl="0" indent="-228600" rtl="0">
              <a:spcBef>
                <a:spcPts val="0"/>
              </a:spcBef>
              <a:buAutoNum type="arabicPeriod"/>
            </a:pPr>
            <a:r>
              <a:rPr lang="en-US" dirty="0" smtClean="0"/>
              <a:t>Will be receiving constant data input</a:t>
            </a:r>
            <a:r>
              <a:rPr lang="en-US" baseline="0" dirty="0" smtClean="0"/>
              <a:t> form weather and current modules, Data in is a method which is called by those other modules</a:t>
            </a:r>
          </a:p>
          <a:p>
            <a:pPr marL="228600" lvl="0" indent="-228600" rtl="0">
              <a:spcBef>
                <a:spcPts val="0"/>
              </a:spcBef>
              <a:buAutoNum type="arabicPeriod"/>
            </a:pPr>
            <a:r>
              <a:rPr lang="en-US" baseline="0" dirty="0" smtClean="0"/>
              <a:t>The </a:t>
            </a:r>
            <a:r>
              <a:rPr lang="en-US" baseline="0" dirty="0" err="1" smtClean="0"/>
              <a:t>dataIn</a:t>
            </a:r>
            <a:r>
              <a:rPr lang="en-US" baseline="0" dirty="0" smtClean="0"/>
              <a:t> has 3 parameters, type: Weather or water Current, Priority: High or Low, Message: A String </a:t>
            </a:r>
          </a:p>
          <a:p>
            <a:pPr marL="228600" lvl="0" indent="-228600" rtl="0">
              <a:spcBef>
                <a:spcPts val="0"/>
              </a:spcBef>
              <a:buAutoNum type="arabicPeriod"/>
            </a:pPr>
            <a:r>
              <a:rPr lang="en-US" baseline="0" dirty="0" smtClean="0"/>
              <a:t>The data is put into two priority queues</a:t>
            </a:r>
          </a:p>
          <a:p>
            <a:pPr marL="228600" lvl="0" indent="-228600" rtl="0">
              <a:spcBef>
                <a:spcPts val="0"/>
              </a:spcBef>
              <a:buAutoNum type="arabicPeriod"/>
            </a:pPr>
            <a:r>
              <a:rPr lang="en-US" baseline="0" dirty="0" smtClean="0"/>
              <a:t>If updated data is put into the queue older data by time stamp will be deleted. The main purpose of the queue is just to hold info while the encoder encodes messages</a:t>
            </a:r>
          </a:p>
          <a:p>
            <a:pPr marL="228600" lvl="0" indent="-228600" rtl="0">
              <a:spcBef>
                <a:spcPts val="0"/>
              </a:spcBef>
              <a:buAutoNum type="arabicPeriod"/>
            </a:pPr>
            <a:r>
              <a:rPr lang="en-US" baseline="0" dirty="0" smtClean="0"/>
              <a:t>High priority messages automatically put to top of the queue</a:t>
            </a:r>
          </a:p>
          <a:p>
            <a:pPr marL="228600" lvl="0" indent="-228600" rtl="0">
              <a:spcBef>
                <a:spcPts val="0"/>
              </a:spcBef>
              <a:buAutoNum type="arabicPeriod"/>
            </a:pPr>
            <a:endParaRPr dirty="0"/>
          </a:p>
        </p:txBody>
      </p:sp>
    </p:spTree>
    <p:extLst>
      <p:ext uri="{BB962C8B-B14F-4D97-AF65-F5344CB8AC3E}">
        <p14:creationId xmlns:p14="http://schemas.microsoft.com/office/powerpoint/2010/main" val="2087191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228600" rtl="0">
              <a:spcBef>
                <a:spcPts val="0"/>
              </a:spcBef>
              <a:buAutoNum type="arabicPeriod"/>
            </a:pPr>
            <a:r>
              <a:rPr lang="en-US" dirty="0" smtClean="0"/>
              <a:t>On start up an</a:t>
            </a:r>
            <a:r>
              <a:rPr lang="en-US" baseline="0" dirty="0" smtClean="0"/>
              <a:t> AM Frequency is chosen pseudo randomly, and then checked to see if it is in use. If not then it is locked into by the module. Then the process is repeated for FM</a:t>
            </a:r>
          </a:p>
          <a:p>
            <a:pPr marL="685800" lvl="1" indent="-228600" rtl="0">
              <a:spcBef>
                <a:spcPts val="0"/>
              </a:spcBef>
              <a:buAutoNum type="arabicPeriod"/>
            </a:pPr>
            <a:r>
              <a:rPr lang="en-US" baseline="0" dirty="0" smtClean="0"/>
              <a:t>If frequencies were checked from the beginning  of the range to the end of the range then the likely hood of having overlapping frequencies in between two buoys id greater. Since a buoy can only pick up if a frequency is in use if the broadcast from another  buoy overlaps the buoy which is just starting (inefficient layout fi they are overlapping). Thus by picking at random, even if two buoys are outside of range of each other, but their frequencies overlap will be less likely to cause interference for each other since they are less likely to choose the same channel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selector is the main loop which oscillates between pulling data from either the weather or current queue, encoding the data then transmitting it on the broadcaster</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First the selector checks both queues to see if they have a high priority flag if not then it does its regular selection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encoder converts the string to human voice (robotic void), this was not implemented for it was out of scope of the time we had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broadcaster takes the audio signal and then broadcasts it on both AM and FM frequencies selected on start up, the AM/FM broadcast system was out of scope since we did not </a:t>
            </a:r>
            <a:r>
              <a:rPr lang="en-US" baseline="0" smtClean="0"/>
              <a:t>have time </a:t>
            </a:r>
            <a:r>
              <a:rPr lang="en-US" baseline="0" dirty="0" smtClean="0"/>
              <a:t>nor the </a:t>
            </a:r>
            <a:r>
              <a:rPr lang="en-US" baseline="0" smtClean="0"/>
              <a:t>physical hardware to broadcast. </a:t>
            </a:r>
            <a:endParaRPr lang="en-US" baseline="0" dirty="0" smtClean="0"/>
          </a:p>
          <a:p>
            <a:pPr marL="685800" lvl="1" indent="-228600" rtl="0">
              <a:spcBef>
                <a:spcPts val="0"/>
              </a:spcBef>
              <a:buAutoNum type="arabicPeriod"/>
            </a:pPr>
            <a:endParaRPr lang="en-US" baseline="0" dirty="0" smtClean="0"/>
          </a:p>
        </p:txBody>
      </p:sp>
    </p:spTree>
    <p:extLst>
      <p:ext uri="{BB962C8B-B14F-4D97-AF65-F5344CB8AC3E}">
        <p14:creationId xmlns:p14="http://schemas.microsoft.com/office/powerpoint/2010/main" val="279965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72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53975"/>
            <a:ext cx="6331500" cy="1542000"/>
          </a:xfrm>
          <a:prstGeom prst="rect">
            <a:avLst/>
          </a:prstGeom>
        </p:spPr>
        <p:txBody>
          <a:bodyPr lIns="91425" tIns="91425" rIns="91425" bIns="91425" anchor="t" anchorCtr="0">
            <a:noAutofit/>
          </a:bodyPr>
          <a:lstStyle/>
          <a:p>
            <a:pPr lvl="0" algn="r" rtl="0">
              <a:spcBef>
                <a:spcPts val="0"/>
              </a:spcBef>
              <a:buNone/>
            </a:pPr>
            <a:r>
              <a:rPr lang="en" sz="4400" dirty="0"/>
              <a:t>Broadcasting System</a:t>
            </a:r>
          </a:p>
        </p:txBody>
      </p:sp>
      <p:sp>
        <p:nvSpPr>
          <p:cNvPr id="73" name="Shape 73"/>
          <p:cNvSpPr txBox="1">
            <a:spLocks noGrp="1"/>
          </p:cNvSpPr>
          <p:nvPr>
            <p:ph type="subTitle" idx="1"/>
          </p:nvPr>
        </p:nvSpPr>
        <p:spPr>
          <a:xfrm>
            <a:off x="2371716" y="2825025"/>
            <a:ext cx="6331500" cy="1241700"/>
          </a:xfrm>
          <a:prstGeom prst="rect">
            <a:avLst/>
          </a:prstGeom>
        </p:spPr>
        <p:txBody>
          <a:bodyPr lIns="91425" tIns="91425" rIns="91425" bIns="91425" anchor="b" anchorCtr="0">
            <a:noAutofit/>
          </a:bodyPr>
          <a:lstStyle/>
          <a:p>
            <a:pPr lvl="0" algn="r">
              <a:spcBef>
                <a:spcPts val="0"/>
              </a:spcBef>
              <a:buNone/>
            </a:pPr>
            <a:r>
              <a:rPr lang="en" sz="2400" dirty="0"/>
              <a:t>Team 6</a:t>
            </a:r>
          </a:p>
          <a:p>
            <a:pPr lvl="0" algn="r">
              <a:spcBef>
                <a:spcPts val="0"/>
              </a:spcBef>
              <a:buNone/>
            </a:pPr>
            <a:r>
              <a:rPr lang="en" sz="2400" dirty="0"/>
              <a:t>Eric </a:t>
            </a:r>
            <a:r>
              <a:rPr lang="en" sz="2400" dirty="0" err="1"/>
              <a:t>Kamada</a:t>
            </a:r>
            <a:r>
              <a:rPr lang="en" sz="2400" dirty="0"/>
              <a:t>, </a:t>
            </a:r>
            <a:r>
              <a:rPr lang="en" sz="2400" dirty="0" err="1"/>
              <a:t>Pavithran</a:t>
            </a:r>
            <a:r>
              <a:rPr lang="en" sz="2400" dirty="0"/>
              <a:t> </a:t>
            </a:r>
            <a:r>
              <a:rPr lang="en" sz="2400" dirty="0" err="1"/>
              <a:t>Pathmarajah</a:t>
            </a:r>
            <a:r>
              <a:rPr lang="en" sz="2400" dirty="0"/>
              <a:t>, </a:t>
            </a:r>
          </a:p>
          <a:p>
            <a:pPr lvl="0" algn="r" rtl="0">
              <a:spcBef>
                <a:spcPts val="0"/>
              </a:spcBef>
              <a:buNone/>
            </a:pPr>
            <a:r>
              <a:rPr lang="en" sz="2400" dirty="0"/>
              <a:t>Simon Ly, </a:t>
            </a:r>
            <a:r>
              <a:rPr lang="en" sz="2400" dirty="0" err="1"/>
              <a:t>Tarun</a:t>
            </a:r>
            <a:r>
              <a:rPr lang="en" sz="2400" dirty="0"/>
              <a:t> Jain</a:t>
            </a:r>
          </a:p>
        </p:txBody>
      </p:sp>
      <p:sp>
        <p:nvSpPr>
          <p:cNvPr id="74" name="Shape 74"/>
          <p:cNvSpPr/>
          <p:nvPr/>
        </p:nvSpPr>
        <p:spPr>
          <a:xfrm>
            <a:off x="240450" y="307250"/>
            <a:ext cx="474300" cy="247200"/>
          </a:xfrm>
          <a:prstGeom prst="roundRect">
            <a:avLst>
              <a:gd name="adj" fmla="val 16667"/>
            </a:avLst>
          </a:prstGeom>
          <a:solidFill>
            <a:schemeClr val="dk1"/>
          </a:solidFill>
          <a:ln>
            <a:noFill/>
          </a:ln>
        </p:spPr>
        <p:txBody>
          <a:bodyPr lIns="91425" tIns="91425" rIns="91425" bIns="91425" anchor="ctr" anchorCtr="0">
            <a:noAutofit/>
          </a:bodyPr>
          <a:lstStyle/>
          <a:p>
            <a:pPr lvl="0">
              <a:spcBef>
                <a:spcPts val="0"/>
              </a:spcBef>
              <a:buNone/>
            </a:pPr>
            <a:endParaRPr/>
          </a:p>
        </p:txBody>
      </p:sp>
      <p:pic>
        <p:nvPicPr>
          <p:cNvPr id="75" name="Shape 75" descr="Image result for cellphone tower"/>
          <p:cNvPicPr preferRelativeResize="0"/>
          <p:nvPr/>
        </p:nvPicPr>
        <p:blipFill rotWithShape="1">
          <a:blip r:embed="rId3">
            <a:alphaModFix/>
          </a:blip>
          <a:srcRect l="-36399" t="-1730" r="36399" b="1730"/>
          <a:stretch/>
        </p:blipFill>
        <p:spPr>
          <a:xfrm>
            <a:off x="-1427825" y="733462"/>
            <a:ext cx="4902100" cy="36765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Shape 183"/>
          <p:cNvSpPr/>
          <p:nvPr/>
        </p:nvSpPr>
        <p:spPr>
          <a:xfrm>
            <a:off x="283000" y="297900"/>
            <a:ext cx="4547700" cy="4547700"/>
          </a:xfrm>
          <a:prstGeom prst="rect">
            <a:avLst/>
          </a:prstGeom>
          <a:solidFill>
            <a:srgbClr val="000000">
              <a:alpha val="76920"/>
            </a:srgbClr>
          </a:solidFill>
          <a:ln>
            <a:noFill/>
          </a:ln>
        </p:spPr>
        <p:txBody>
          <a:bodyPr lIns="91425" tIns="91425" rIns="91425" bIns="91425" anchor="ctr" anchorCtr="0">
            <a:noAutofit/>
          </a:bodyPr>
          <a:lstStyle/>
          <a:p>
            <a:pPr lvl="0">
              <a:spcBef>
                <a:spcPts val="0"/>
              </a:spcBef>
              <a:buNone/>
            </a:pPr>
            <a:endParaRPr/>
          </a:p>
        </p:txBody>
      </p:sp>
      <p:pic>
        <p:nvPicPr>
          <p:cNvPr id="184" name="Shape 184"/>
          <p:cNvPicPr preferRelativeResize="0"/>
          <p:nvPr/>
        </p:nvPicPr>
        <p:blipFill>
          <a:blip r:embed="rId3">
            <a:alphaModFix/>
          </a:blip>
          <a:stretch>
            <a:fillRect/>
          </a:stretch>
        </p:blipFill>
        <p:spPr>
          <a:xfrm>
            <a:off x="0" y="0"/>
            <a:ext cx="9144000" cy="5486400"/>
          </a:xfrm>
          <a:prstGeom prst="rect">
            <a:avLst/>
          </a:prstGeom>
          <a:noFill/>
          <a:ln>
            <a:noFill/>
          </a:ln>
        </p:spPr>
      </p:pic>
      <p:sp>
        <p:nvSpPr>
          <p:cNvPr id="185" name="Shape 185"/>
          <p:cNvSpPr txBox="1">
            <a:spLocks noGrp="1"/>
          </p:cNvSpPr>
          <p:nvPr>
            <p:ph type="body" idx="4294967295"/>
          </p:nvPr>
        </p:nvSpPr>
        <p:spPr>
          <a:xfrm>
            <a:off x="481300" y="529650"/>
            <a:ext cx="4151100" cy="3017100"/>
          </a:xfrm>
          <a:prstGeom prst="rect">
            <a:avLst/>
          </a:prstGeom>
        </p:spPr>
        <p:txBody>
          <a:bodyPr lIns="91425" tIns="91425" rIns="91425" bIns="91425" anchor="ctr" anchorCtr="0">
            <a:noAutofit/>
          </a:bodyPr>
          <a:lstStyle/>
          <a:p>
            <a:pPr lvl="0" rtl="0">
              <a:lnSpc>
                <a:spcPct val="100000"/>
              </a:lnSpc>
              <a:spcBef>
                <a:spcPts val="0"/>
              </a:spcBef>
              <a:spcAft>
                <a:spcPts val="1600"/>
              </a:spcAft>
              <a:buNone/>
            </a:pPr>
            <a:r>
              <a:rPr lang="en" sz="2800" b="1">
                <a:solidFill>
                  <a:schemeClr val="accent5"/>
                </a:solidFill>
              </a:rPr>
              <a:t>Thanks for listening</a:t>
            </a:r>
          </a:p>
          <a:p>
            <a:pPr lvl="0" rtl="0">
              <a:lnSpc>
                <a:spcPct val="100000"/>
              </a:lnSpc>
              <a:spcBef>
                <a:spcPts val="0"/>
              </a:spcBef>
              <a:spcAft>
                <a:spcPts val="1600"/>
              </a:spcAft>
              <a:buNone/>
            </a:pPr>
            <a:endParaRPr>
              <a:solidFill>
                <a:schemeClr val="l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idx="4294967295"/>
          </p:nvPr>
        </p:nvSpPr>
        <p:spPr>
          <a:xfrm>
            <a:off x="535775" y="712150"/>
            <a:ext cx="5197199" cy="768000"/>
          </a:xfrm>
          <a:prstGeom prst="rect">
            <a:avLst/>
          </a:prstGeom>
        </p:spPr>
        <p:txBody>
          <a:bodyPr lIns="91425" tIns="91425" rIns="91425" bIns="91425" anchor="t" anchorCtr="0">
            <a:noAutofit/>
          </a:bodyPr>
          <a:lstStyle/>
          <a:p>
            <a:pPr lvl="0" rtl="0">
              <a:spcBef>
                <a:spcPts val="0"/>
              </a:spcBef>
              <a:spcAft>
                <a:spcPts val="1600"/>
              </a:spcAft>
              <a:buNone/>
            </a:pPr>
            <a:r>
              <a:rPr lang="en" sz="3600">
                <a:solidFill>
                  <a:schemeClr val="dk1"/>
                </a:solidFill>
              </a:rPr>
              <a:t>Broadcasting System</a:t>
            </a:r>
          </a:p>
        </p:txBody>
      </p:sp>
      <p:sp>
        <p:nvSpPr>
          <p:cNvPr id="81" name="Shape 81"/>
          <p:cNvSpPr txBox="1">
            <a:spLocks noGrp="1"/>
          </p:cNvSpPr>
          <p:nvPr>
            <p:ph type="title" idx="4294967295"/>
          </p:nvPr>
        </p:nvSpPr>
        <p:spPr>
          <a:xfrm>
            <a:off x="535775" y="1480150"/>
            <a:ext cx="5197199" cy="3067500"/>
          </a:xfrm>
          <a:prstGeom prst="rect">
            <a:avLst/>
          </a:prstGeom>
        </p:spPr>
        <p:txBody>
          <a:bodyPr lIns="91425" tIns="91425" rIns="91425" bIns="91425" anchor="t" anchorCtr="0">
            <a:noAutofit/>
          </a:bodyPr>
          <a:lstStyle/>
          <a:p>
            <a:pPr marL="457200" lvl="0" indent="-336550" rtl="0">
              <a:lnSpc>
                <a:spcPct val="115000"/>
              </a:lnSpc>
              <a:spcBef>
                <a:spcPts val="0"/>
              </a:spcBef>
              <a:spcAft>
                <a:spcPts val="1600"/>
              </a:spcAft>
              <a:buSzPct val="94444"/>
              <a:buFont typeface="Lato"/>
              <a:buChar char="●"/>
            </a:pPr>
            <a:r>
              <a:rPr lang="en" sz="1800" b="0">
                <a:latin typeface="Lato"/>
                <a:ea typeface="Lato"/>
                <a:cs typeface="Lato"/>
                <a:sym typeface="Lato"/>
              </a:rPr>
              <a:t>Broadcast systems are integral to open water buoys</a:t>
            </a:r>
          </a:p>
          <a:p>
            <a:pPr marL="457200" lvl="0" indent="-336550" rtl="0">
              <a:lnSpc>
                <a:spcPct val="115000"/>
              </a:lnSpc>
              <a:spcBef>
                <a:spcPts val="0"/>
              </a:spcBef>
              <a:spcAft>
                <a:spcPts val="1600"/>
              </a:spcAft>
              <a:buSzPct val="94444"/>
              <a:buFont typeface="Lato"/>
              <a:buChar char="●"/>
            </a:pPr>
            <a:r>
              <a:rPr lang="en" sz="1800" b="0">
                <a:latin typeface="Lato"/>
                <a:ea typeface="Lato"/>
                <a:cs typeface="Lato"/>
                <a:sym typeface="Lato"/>
              </a:rPr>
              <a:t>These Buoys relay crucial information to those who need it</a:t>
            </a:r>
          </a:p>
          <a:p>
            <a:pPr marL="457200" lvl="0" indent="-336550" rtl="0">
              <a:lnSpc>
                <a:spcPct val="115000"/>
              </a:lnSpc>
              <a:spcBef>
                <a:spcPts val="0"/>
              </a:spcBef>
              <a:spcAft>
                <a:spcPts val="1600"/>
              </a:spcAft>
              <a:buSzPct val="94444"/>
              <a:buFont typeface="Lato"/>
              <a:buChar char="●"/>
            </a:pPr>
            <a:r>
              <a:rPr lang="en" sz="1800" b="0">
                <a:latin typeface="Lato"/>
                <a:ea typeface="Lato"/>
                <a:cs typeface="Lato"/>
                <a:sym typeface="Lato"/>
              </a:rPr>
              <a:t>Warning people of the constantly changing  and potentially dangerous ocean conditions</a:t>
            </a:r>
          </a:p>
          <a:p>
            <a:pPr lvl="0" rtl="0">
              <a:lnSpc>
                <a:spcPct val="115000"/>
              </a:lnSpc>
              <a:spcBef>
                <a:spcPts val="0"/>
              </a:spcBef>
              <a:spcAft>
                <a:spcPts val="1600"/>
              </a:spcAft>
              <a:buNone/>
            </a:pPr>
            <a:endParaRPr sz="1800" b="0">
              <a:latin typeface="Lato"/>
              <a:ea typeface="Lato"/>
              <a:cs typeface="Lato"/>
              <a:sym typeface="Lato"/>
            </a:endParaRPr>
          </a:p>
        </p:txBody>
      </p:sp>
      <p:pic>
        <p:nvPicPr>
          <p:cNvPr id="82" name="Shape 82"/>
          <p:cNvPicPr preferRelativeResize="0"/>
          <p:nvPr/>
        </p:nvPicPr>
        <p:blipFill>
          <a:blip r:embed="rId3">
            <a:alphaModFix/>
          </a:blip>
          <a:stretch>
            <a:fillRect/>
          </a:stretch>
        </p:blipFill>
        <p:spPr>
          <a:xfrm>
            <a:off x="5827525" y="937298"/>
            <a:ext cx="3066450" cy="361034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0" y="0"/>
            <a:ext cx="5620975" cy="5143500"/>
          </a:xfrm>
          <a:prstGeom prst="rect">
            <a:avLst/>
          </a:prstGeom>
          <a:noFill/>
          <a:ln>
            <a:noFill/>
          </a:ln>
        </p:spPr>
      </p:pic>
      <p:sp>
        <p:nvSpPr>
          <p:cNvPr id="88" name="Shape 88"/>
          <p:cNvSpPr txBox="1">
            <a:spLocks noGrp="1"/>
          </p:cNvSpPr>
          <p:nvPr>
            <p:ph type="body" idx="4294967295"/>
          </p:nvPr>
        </p:nvSpPr>
        <p:spPr>
          <a:xfrm>
            <a:off x="205850" y="1175575"/>
            <a:ext cx="5201400" cy="3529800"/>
          </a:xfrm>
          <a:prstGeom prst="rect">
            <a:avLst/>
          </a:prstGeom>
        </p:spPr>
        <p:txBody>
          <a:bodyPr lIns="91425" tIns="91425" rIns="91425" bIns="91425" anchor="t" anchorCtr="0">
            <a:noAutofit/>
          </a:bodyPr>
          <a:lstStyle/>
          <a:p>
            <a:pPr marL="457200" lvl="0" indent="-228600" rtl="0">
              <a:spcBef>
                <a:spcPts val="0"/>
              </a:spcBef>
              <a:spcAft>
                <a:spcPts val="1000"/>
              </a:spcAft>
              <a:buClr>
                <a:schemeClr val="dk1"/>
              </a:buClr>
              <a:buFont typeface="Raleway"/>
              <a:buChar char="➔"/>
            </a:pPr>
            <a:r>
              <a:rPr lang="en" dirty="0">
                <a:latin typeface="Raleway"/>
                <a:ea typeface="Raleway"/>
                <a:cs typeface="Raleway"/>
                <a:sym typeface="Raleway"/>
              </a:rPr>
              <a:t>Buoy</a:t>
            </a:r>
          </a:p>
          <a:p>
            <a:pPr marL="914400" lvl="1" indent="-228600" rtl="0">
              <a:spcBef>
                <a:spcPts val="0"/>
              </a:spcBef>
              <a:spcAft>
                <a:spcPts val="1000"/>
              </a:spcAft>
              <a:buClr>
                <a:schemeClr val="dk1"/>
              </a:buClr>
              <a:buFont typeface="Raleway"/>
              <a:buChar char="◆"/>
            </a:pPr>
            <a:r>
              <a:rPr lang="en" dirty="0">
                <a:latin typeface="Raleway"/>
                <a:ea typeface="Raleway"/>
                <a:cs typeface="Raleway"/>
                <a:sym typeface="Raleway"/>
              </a:rPr>
              <a:t>Constantly  outputting a radio transmission</a:t>
            </a:r>
          </a:p>
          <a:p>
            <a:pPr marL="914400" lvl="1" indent="-228600" rtl="0">
              <a:spcBef>
                <a:spcPts val="0"/>
              </a:spcBef>
              <a:spcAft>
                <a:spcPts val="1000"/>
              </a:spcAft>
              <a:buClr>
                <a:schemeClr val="dk1"/>
              </a:buClr>
              <a:buFont typeface="Raleway"/>
              <a:buChar char="◆"/>
            </a:pPr>
            <a:r>
              <a:rPr lang="en" dirty="0">
                <a:latin typeface="Raleway"/>
                <a:ea typeface="Raleway"/>
                <a:cs typeface="Raleway"/>
                <a:sym typeface="Raleway"/>
              </a:rPr>
              <a:t>Have a radio transmitter and a radio receiver</a:t>
            </a:r>
          </a:p>
          <a:p>
            <a:pPr marL="914400" lvl="1" indent="-228600" rtl="0">
              <a:spcBef>
                <a:spcPts val="0"/>
              </a:spcBef>
              <a:spcAft>
                <a:spcPts val="1000"/>
              </a:spcAft>
              <a:buClr>
                <a:schemeClr val="dk1"/>
              </a:buClr>
              <a:buFont typeface="Raleway"/>
              <a:buChar char="◆"/>
            </a:pPr>
            <a:r>
              <a:rPr lang="en" dirty="0">
                <a:latin typeface="Raleway"/>
                <a:ea typeface="Raleway"/>
                <a:cs typeface="Raleway"/>
                <a:sym typeface="Raleway"/>
              </a:rPr>
              <a:t>Weather and Current </a:t>
            </a:r>
            <a:r>
              <a:rPr lang="en" dirty="0" smtClean="0">
                <a:latin typeface="Raleway"/>
                <a:ea typeface="Raleway"/>
                <a:cs typeface="Raleway"/>
                <a:sym typeface="Raleway"/>
              </a:rPr>
              <a:t>modules</a:t>
            </a:r>
            <a:endParaRPr lang="en-US" dirty="0" smtClean="0">
              <a:latin typeface="Raleway"/>
              <a:ea typeface="Raleway"/>
              <a:cs typeface="Raleway"/>
              <a:sym typeface="Raleway"/>
            </a:endParaRPr>
          </a:p>
          <a:p>
            <a:pPr marL="914400" lvl="1" indent="-228600">
              <a:spcAft>
                <a:spcPts val="1000"/>
              </a:spcAft>
              <a:buClr>
                <a:schemeClr val="dk1"/>
              </a:buClr>
              <a:buFont typeface="Raleway"/>
              <a:buChar char="◆"/>
            </a:pPr>
            <a:r>
              <a:rPr lang="en-US" dirty="0" smtClean="0">
                <a:latin typeface="Raleway"/>
                <a:ea typeface="Raleway"/>
                <a:cs typeface="Raleway"/>
                <a:sym typeface="Raleway"/>
              </a:rPr>
              <a:t>Minimal hardware </a:t>
            </a:r>
            <a:endParaRPr dirty="0" smtClean="0">
              <a:latin typeface="Raleway"/>
              <a:ea typeface="Raleway"/>
              <a:cs typeface="Raleway"/>
              <a:sym typeface="Raleway"/>
            </a:endParaRPr>
          </a:p>
          <a:p>
            <a:pPr marL="457200" lvl="0" indent="-228600" rtl="0">
              <a:spcBef>
                <a:spcPts val="0"/>
              </a:spcBef>
              <a:spcAft>
                <a:spcPts val="1000"/>
              </a:spcAft>
              <a:buFont typeface="Raleway"/>
              <a:buChar char="➔"/>
            </a:pPr>
            <a:r>
              <a:rPr lang="en" dirty="0" smtClean="0">
                <a:latin typeface="Raleway"/>
                <a:ea typeface="Raleway"/>
                <a:cs typeface="Raleway"/>
                <a:sym typeface="Raleway"/>
              </a:rPr>
              <a:t>Users</a:t>
            </a:r>
          </a:p>
          <a:p>
            <a:pPr marL="914400" lvl="1" indent="-228600" rtl="0">
              <a:spcBef>
                <a:spcPts val="0"/>
              </a:spcBef>
              <a:spcAft>
                <a:spcPts val="1000"/>
              </a:spcAft>
              <a:buFont typeface="Raleway"/>
              <a:buChar char="◆"/>
            </a:pPr>
            <a:r>
              <a:rPr lang="en" dirty="0" smtClean="0">
                <a:latin typeface="Raleway"/>
                <a:ea typeface="Raleway"/>
                <a:cs typeface="Raleway"/>
                <a:sym typeface="Raleway"/>
              </a:rPr>
              <a:t>Willing </a:t>
            </a:r>
            <a:r>
              <a:rPr lang="en" dirty="0">
                <a:latin typeface="Raleway"/>
                <a:ea typeface="Raleway"/>
                <a:cs typeface="Raleway"/>
                <a:sym typeface="Raleway"/>
              </a:rPr>
              <a:t>to change frequencies for near buoys</a:t>
            </a:r>
          </a:p>
          <a:p>
            <a:pPr marL="914400" lvl="1" indent="-228600" rtl="0">
              <a:spcBef>
                <a:spcPts val="0"/>
              </a:spcBef>
              <a:spcAft>
                <a:spcPts val="1000"/>
              </a:spcAft>
              <a:buFont typeface="Raleway"/>
              <a:buChar char="◆"/>
            </a:pPr>
            <a:r>
              <a:rPr lang="en" dirty="0">
                <a:latin typeface="Raleway"/>
                <a:ea typeface="Raleway"/>
                <a:cs typeface="Raleway"/>
                <a:sym typeface="Raleway"/>
              </a:rPr>
              <a:t>Have an AM/FM radio</a:t>
            </a:r>
          </a:p>
        </p:txBody>
      </p:sp>
      <p:sp>
        <p:nvSpPr>
          <p:cNvPr id="89" name="Shape 89"/>
          <p:cNvSpPr txBox="1"/>
          <p:nvPr/>
        </p:nvSpPr>
        <p:spPr>
          <a:xfrm>
            <a:off x="447525" y="367375"/>
            <a:ext cx="5657400" cy="8484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90" name="Shape 90"/>
          <p:cNvSpPr txBox="1">
            <a:spLocks noGrp="1"/>
          </p:cNvSpPr>
          <p:nvPr>
            <p:ph type="title" idx="4294967295"/>
          </p:nvPr>
        </p:nvSpPr>
        <p:spPr>
          <a:xfrm>
            <a:off x="205850" y="407575"/>
            <a:ext cx="5533800" cy="768000"/>
          </a:xfrm>
          <a:prstGeom prst="rect">
            <a:avLst/>
          </a:prstGeom>
        </p:spPr>
        <p:txBody>
          <a:bodyPr lIns="91425" tIns="91425" rIns="91425" bIns="91425" anchor="t" anchorCtr="0">
            <a:noAutofit/>
          </a:bodyPr>
          <a:lstStyle/>
          <a:p>
            <a:pPr lvl="0" rtl="0">
              <a:spcBef>
                <a:spcPts val="0"/>
              </a:spcBef>
              <a:spcAft>
                <a:spcPts val="1600"/>
              </a:spcAft>
              <a:buNone/>
            </a:pPr>
            <a:r>
              <a:rPr lang="en" sz="3600">
                <a:solidFill>
                  <a:schemeClr val="dk1"/>
                </a:solidFill>
              </a:rPr>
              <a:t>Assumptions</a:t>
            </a:r>
          </a:p>
        </p:txBody>
      </p:sp>
      <p:pic>
        <p:nvPicPr>
          <p:cNvPr id="91" name="Shape 91" descr="Clipart laptop"/>
          <p:cNvPicPr preferRelativeResize="0"/>
          <p:nvPr/>
        </p:nvPicPr>
        <p:blipFill>
          <a:blip r:embed="rId4">
            <a:alphaModFix/>
          </a:blip>
          <a:stretch>
            <a:fillRect/>
          </a:stretch>
        </p:blipFill>
        <p:spPr>
          <a:xfrm>
            <a:off x="5454750" y="1516399"/>
            <a:ext cx="3650624" cy="23110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83100" y="712150"/>
            <a:ext cx="6212100" cy="4431300"/>
          </a:xfrm>
          <a:prstGeom prst="rect">
            <a:avLst/>
          </a:prstGeom>
        </p:spPr>
        <p:txBody>
          <a:bodyPr lIns="91425" tIns="91425" rIns="91425" bIns="91425" anchor="t" anchorCtr="0">
            <a:noAutofit/>
          </a:bodyPr>
          <a:lstStyle/>
          <a:p>
            <a:pPr lvl="0">
              <a:spcBef>
                <a:spcPts val="0"/>
              </a:spcBef>
              <a:buNone/>
            </a:pPr>
            <a:r>
              <a:rPr lang="en" dirty="0">
                <a:solidFill>
                  <a:schemeClr val="accent5"/>
                </a:solidFill>
              </a:rPr>
              <a:t>Scope</a:t>
            </a:r>
          </a:p>
          <a:p>
            <a:pPr marL="457200" lvl="0" indent="-342900" rtl="0">
              <a:spcBef>
                <a:spcPts val="0"/>
              </a:spcBef>
              <a:buSzPct val="100000"/>
              <a:buChar char="●"/>
            </a:pPr>
            <a:r>
              <a:rPr lang="en" sz="1800" dirty="0"/>
              <a:t>Conducts sensor and frequency diagnostics</a:t>
            </a:r>
          </a:p>
          <a:p>
            <a:pPr lvl="0" rtl="0">
              <a:spcBef>
                <a:spcPts val="0"/>
              </a:spcBef>
              <a:buNone/>
            </a:pPr>
            <a:endParaRPr sz="1800" dirty="0"/>
          </a:p>
          <a:p>
            <a:pPr marL="457200" lvl="0" indent="-342900" rtl="0">
              <a:spcBef>
                <a:spcPts val="0"/>
              </a:spcBef>
              <a:buSzPct val="100000"/>
              <a:buChar char="●"/>
            </a:pPr>
            <a:r>
              <a:rPr lang="en" sz="1800" dirty="0"/>
              <a:t>Broadcasts weather and ocean current data from onboard modules via an FM/AM signal</a:t>
            </a:r>
          </a:p>
          <a:p>
            <a:pPr lvl="0" rtl="0">
              <a:spcBef>
                <a:spcPts val="0"/>
              </a:spcBef>
              <a:buNone/>
            </a:pPr>
            <a:endParaRPr sz="1800" dirty="0"/>
          </a:p>
          <a:p>
            <a:pPr marL="457200" lvl="0" indent="-342900" rtl="0">
              <a:spcBef>
                <a:spcPts val="0"/>
              </a:spcBef>
              <a:buSzPct val="100000"/>
              <a:buChar char="●"/>
            </a:pPr>
            <a:r>
              <a:rPr lang="en" sz="1800" dirty="0"/>
              <a:t>Communicates through an </a:t>
            </a:r>
            <a:r>
              <a:rPr lang="en" sz="1800" dirty="0" err="1"/>
              <a:t>AdHoc</a:t>
            </a:r>
            <a:r>
              <a:rPr lang="en" sz="1800" dirty="0"/>
              <a:t> network in scenarios where the broadcast system fails. </a:t>
            </a:r>
          </a:p>
          <a:p>
            <a:pPr lvl="0" rtl="0">
              <a:spcBef>
                <a:spcPts val="0"/>
              </a:spcBef>
              <a:buNone/>
            </a:pPr>
            <a:endParaRPr sz="1800" dirty="0"/>
          </a:p>
          <a:p>
            <a:pPr marL="457200" lvl="0" indent="-342900" rtl="0">
              <a:spcBef>
                <a:spcPts val="0"/>
              </a:spcBef>
              <a:buSzPct val="100000"/>
              <a:buChar char="●"/>
            </a:pPr>
            <a:r>
              <a:rPr lang="en" sz="1800" dirty="0"/>
              <a:t>Recognizes hazardous conditions through the network of weather and ocean current modules to immediately alert users </a:t>
            </a:r>
          </a:p>
        </p:txBody>
      </p:sp>
      <p:pic>
        <p:nvPicPr>
          <p:cNvPr id="97" name="Shape 97"/>
          <p:cNvPicPr preferRelativeResize="0"/>
          <p:nvPr/>
        </p:nvPicPr>
        <p:blipFill>
          <a:blip r:embed="rId3">
            <a:alphaModFix/>
          </a:blip>
          <a:stretch>
            <a:fillRect/>
          </a:stretch>
        </p:blipFill>
        <p:spPr>
          <a:xfrm rot="5400000">
            <a:off x="5514375" y="1451287"/>
            <a:ext cx="4472524" cy="224092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265500" y="1912650"/>
            <a:ext cx="4045200" cy="1318200"/>
          </a:xfrm>
          <a:prstGeom prst="rect">
            <a:avLst/>
          </a:prstGeom>
        </p:spPr>
        <p:txBody>
          <a:bodyPr lIns="91425" tIns="91425" rIns="91425" bIns="91425" anchor="ctr" anchorCtr="0">
            <a:noAutofit/>
          </a:bodyPr>
          <a:lstStyle/>
          <a:p>
            <a:pPr lvl="0" algn="l">
              <a:spcBef>
                <a:spcPts val="0"/>
              </a:spcBef>
              <a:buNone/>
            </a:pPr>
            <a:r>
              <a:rPr lang="en"/>
              <a:t>Our Implementation</a:t>
            </a:r>
            <a:r>
              <a:rPr lang="en" sz="2400"/>
              <a:t> </a:t>
            </a:r>
          </a:p>
        </p:txBody>
      </p:sp>
      <p:pic>
        <p:nvPicPr>
          <p:cNvPr id="103" name="Shape 103"/>
          <p:cNvPicPr preferRelativeResize="0"/>
          <p:nvPr/>
        </p:nvPicPr>
        <p:blipFill>
          <a:blip r:embed="rId3">
            <a:alphaModFix/>
          </a:blip>
          <a:stretch>
            <a:fillRect/>
          </a:stretch>
        </p:blipFill>
        <p:spPr>
          <a:xfrm>
            <a:off x="4998400" y="1368450"/>
            <a:ext cx="3840600" cy="197789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4802500" y="0"/>
            <a:ext cx="4341499" cy="5143500"/>
          </a:xfrm>
          <a:prstGeom prst="rect">
            <a:avLst/>
          </a:prstGeom>
          <a:noFill/>
          <a:ln>
            <a:noFill/>
          </a:ln>
        </p:spPr>
      </p:pic>
      <p:sp>
        <p:nvSpPr>
          <p:cNvPr id="109" name="Shape 109"/>
          <p:cNvSpPr txBox="1">
            <a:spLocks noGrp="1"/>
          </p:cNvSpPr>
          <p:nvPr>
            <p:ph type="body" idx="4294967295"/>
          </p:nvPr>
        </p:nvSpPr>
        <p:spPr>
          <a:xfrm>
            <a:off x="5256825" y="1503451"/>
            <a:ext cx="3432900" cy="2319600"/>
          </a:xfrm>
          <a:prstGeom prst="rect">
            <a:avLst/>
          </a:prstGeom>
        </p:spPr>
        <p:txBody>
          <a:bodyPr lIns="91425" tIns="91425" rIns="91425" bIns="91425" anchor="t" anchorCtr="0">
            <a:noAutofit/>
          </a:bodyPr>
          <a:lstStyle/>
          <a:p>
            <a:pPr marL="457200" lvl="0" indent="-342900" rtl="0">
              <a:spcBef>
                <a:spcPts val="0"/>
              </a:spcBef>
              <a:spcAft>
                <a:spcPts val="1000"/>
              </a:spcAft>
              <a:buClr>
                <a:schemeClr val="dk1"/>
              </a:buClr>
              <a:buSzPct val="100000"/>
              <a:buFont typeface="Raleway"/>
              <a:buChar char="➔"/>
            </a:pPr>
            <a:r>
              <a:rPr lang="en" b="1">
                <a:solidFill>
                  <a:schemeClr val="dk1"/>
                </a:solidFill>
                <a:latin typeface="Raleway"/>
                <a:ea typeface="Raleway"/>
                <a:cs typeface="Raleway"/>
                <a:sym typeface="Raleway"/>
              </a:rPr>
              <a:t>Data Processing</a:t>
            </a:r>
            <a:r>
              <a:rPr lang="en">
                <a:latin typeface="Raleway"/>
                <a:ea typeface="Raleway"/>
                <a:cs typeface="Raleway"/>
                <a:sym typeface="Raleway"/>
              </a:rPr>
              <a:t/>
            </a:r>
            <a:br>
              <a:rPr lang="en">
                <a:latin typeface="Raleway"/>
                <a:ea typeface="Raleway"/>
                <a:cs typeface="Raleway"/>
                <a:sym typeface="Raleway"/>
              </a:rPr>
            </a:br>
            <a:endParaRPr lang="en">
              <a:latin typeface="Raleway"/>
              <a:ea typeface="Raleway"/>
              <a:cs typeface="Raleway"/>
              <a:sym typeface="Raleway"/>
            </a:endParaRPr>
          </a:p>
          <a:p>
            <a:pPr marL="457200" lvl="0" indent="-342900" rtl="0">
              <a:spcBef>
                <a:spcPts val="0"/>
              </a:spcBef>
              <a:spcAft>
                <a:spcPts val="1000"/>
              </a:spcAft>
              <a:buClr>
                <a:schemeClr val="dk1"/>
              </a:buClr>
              <a:buSzPct val="100000"/>
              <a:buFont typeface="Raleway"/>
              <a:buChar char="➔"/>
            </a:pPr>
            <a:r>
              <a:rPr lang="en" b="1">
                <a:solidFill>
                  <a:schemeClr val="dk1"/>
                </a:solidFill>
                <a:latin typeface="Raleway"/>
                <a:ea typeface="Raleway"/>
                <a:cs typeface="Raleway"/>
                <a:sym typeface="Raleway"/>
              </a:rPr>
              <a:t>Signal Broadcasting</a:t>
            </a:r>
            <a:r>
              <a:rPr lang="en">
                <a:latin typeface="Raleway"/>
                <a:ea typeface="Raleway"/>
                <a:cs typeface="Raleway"/>
                <a:sym typeface="Raleway"/>
              </a:rPr>
              <a:t/>
            </a:r>
            <a:br>
              <a:rPr lang="en">
                <a:latin typeface="Raleway"/>
                <a:ea typeface="Raleway"/>
                <a:cs typeface="Raleway"/>
                <a:sym typeface="Raleway"/>
              </a:rPr>
            </a:br>
            <a:endParaRPr lang="en">
              <a:latin typeface="Raleway"/>
              <a:ea typeface="Raleway"/>
              <a:cs typeface="Raleway"/>
              <a:sym typeface="Raleway"/>
            </a:endParaRPr>
          </a:p>
          <a:p>
            <a:pPr marL="457200" lvl="0" indent="-342900" rtl="0">
              <a:spcBef>
                <a:spcPts val="0"/>
              </a:spcBef>
              <a:spcAft>
                <a:spcPts val="1000"/>
              </a:spcAft>
              <a:buClr>
                <a:schemeClr val="dk1"/>
              </a:buClr>
              <a:buSzPct val="100000"/>
              <a:buFont typeface="Raleway"/>
              <a:buChar char="➔"/>
            </a:pPr>
            <a:r>
              <a:rPr lang="en" b="1">
                <a:solidFill>
                  <a:schemeClr val="dk1"/>
                </a:solidFill>
                <a:latin typeface="Raleway"/>
                <a:ea typeface="Raleway"/>
                <a:cs typeface="Raleway"/>
                <a:sym typeface="Raleway"/>
              </a:rPr>
              <a:t>System Status</a:t>
            </a:r>
          </a:p>
        </p:txBody>
      </p:sp>
      <p:sp>
        <p:nvSpPr>
          <p:cNvPr id="110" name="Shape 110"/>
          <p:cNvSpPr txBox="1">
            <a:spLocks noGrp="1"/>
          </p:cNvSpPr>
          <p:nvPr>
            <p:ph type="title" idx="4294967295"/>
          </p:nvPr>
        </p:nvSpPr>
        <p:spPr>
          <a:xfrm>
            <a:off x="4969425" y="374200"/>
            <a:ext cx="4007700" cy="768000"/>
          </a:xfrm>
          <a:prstGeom prst="rect">
            <a:avLst/>
          </a:prstGeom>
        </p:spPr>
        <p:txBody>
          <a:bodyPr lIns="91425" tIns="91425" rIns="91425" bIns="91425" anchor="t" anchorCtr="0">
            <a:noAutofit/>
          </a:bodyPr>
          <a:lstStyle/>
          <a:p>
            <a:pPr lvl="0" algn="ctr" rtl="0">
              <a:spcBef>
                <a:spcPts val="0"/>
              </a:spcBef>
              <a:spcAft>
                <a:spcPts val="1600"/>
              </a:spcAft>
              <a:buNone/>
            </a:pPr>
            <a:r>
              <a:rPr lang="en" sz="3600">
                <a:solidFill>
                  <a:schemeClr val="dk1"/>
                </a:solidFill>
              </a:rPr>
              <a:t>The breakdown</a:t>
            </a:r>
          </a:p>
        </p:txBody>
      </p:sp>
      <p:sp>
        <p:nvSpPr>
          <p:cNvPr id="111" name="Shape 111"/>
          <p:cNvSpPr/>
          <p:nvPr/>
        </p:nvSpPr>
        <p:spPr>
          <a:xfrm>
            <a:off x="2584900" y="562562"/>
            <a:ext cx="1409400" cy="641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Data In</a:t>
            </a:r>
          </a:p>
        </p:txBody>
      </p:sp>
      <p:sp>
        <p:nvSpPr>
          <p:cNvPr id="112" name="Shape 112"/>
          <p:cNvSpPr/>
          <p:nvPr/>
        </p:nvSpPr>
        <p:spPr>
          <a:xfrm>
            <a:off x="2131600" y="1599262"/>
            <a:ext cx="1029900" cy="458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Weather Queue</a:t>
            </a:r>
          </a:p>
        </p:txBody>
      </p:sp>
      <p:sp>
        <p:nvSpPr>
          <p:cNvPr id="113" name="Shape 113"/>
          <p:cNvSpPr/>
          <p:nvPr/>
        </p:nvSpPr>
        <p:spPr>
          <a:xfrm>
            <a:off x="3438650" y="1599250"/>
            <a:ext cx="1029900" cy="458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Current Queue</a:t>
            </a:r>
          </a:p>
        </p:txBody>
      </p:sp>
      <p:sp>
        <p:nvSpPr>
          <p:cNvPr id="114" name="Shape 114"/>
          <p:cNvSpPr/>
          <p:nvPr/>
        </p:nvSpPr>
        <p:spPr>
          <a:xfrm>
            <a:off x="2584900" y="2342700"/>
            <a:ext cx="1409400" cy="641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Selector</a:t>
            </a:r>
          </a:p>
        </p:txBody>
      </p:sp>
      <p:cxnSp>
        <p:nvCxnSpPr>
          <p:cNvPr id="115" name="Shape 115"/>
          <p:cNvCxnSpPr>
            <a:stCxn id="111" idx="2"/>
            <a:endCxn id="112" idx="0"/>
          </p:cNvCxnSpPr>
          <p:nvPr/>
        </p:nvCxnSpPr>
        <p:spPr>
          <a:xfrm rot="5400000">
            <a:off x="2770300" y="1080062"/>
            <a:ext cx="395700" cy="642900"/>
          </a:xfrm>
          <a:prstGeom prst="bentConnector3">
            <a:avLst>
              <a:gd name="adj1" fmla="val 49987"/>
            </a:avLst>
          </a:prstGeom>
          <a:noFill/>
          <a:ln w="9525" cap="flat" cmpd="sng">
            <a:solidFill>
              <a:schemeClr val="dk2"/>
            </a:solidFill>
            <a:prstDash val="solid"/>
            <a:round/>
            <a:headEnd type="none" w="lg" len="lg"/>
            <a:tailEnd type="stealth" w="lg" len="lg"/>
          </a:ln>
        </p:spPr>
      </p:cxnSp>
      <p:cxnSp>
        <p:nvCxnSpPr>
          <p:cNvPr id="116" name="Shape 116"/>
          <p:cNvCxnSpPr>
            <a:stCxn id="111" idx="2"/>
            <a:endCxn id="113" idx="0"/>
          </p:cNvCxnSpPr>
          <p:nvPr/>
        </p:nvCxnSpPr>
        <p:spPr>
          <a:xfrm rot="-5400000" flipH="1">
            <a:off x="3423700" y="1069562"/>
            <a:ext cx="395700" cy="6639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117" name="Shape 117"/>
          <p:cNvCxnSpPr>
            <a:stCxn id="112" idx="2"/>
            <a:endCxn id="114" idx="0"/>
          </p:cNvCxnSpPr>
          <p:nvPr/>
        </p:nvCxnSpPr>
        <p:spPr>
          <a:xfrm rot="-5400000" flipH="1">
            <a:off x="2825500" y="1878412"/>
            <a:ext cx="285300" cy="643200"/>
          </a:xfrm>
          <a:prstGeom prst="bentConnector3">
            <a:avLst>
              <a:gd name="adj1" fmla="val 50007"/>
            </a:avLst>
          </a:prstGeom>
          <a:noFill/>
          <a:ln w="9525" cap="flat" cmpd="sng">
            <a:solidFill>
              <a:schemeClr val="dk2"/>
            </a:solidFill>
            <a:prstDash val="solid"/>
            <a:round/>
            <a:headEnd type="none" w="lg" len="lg"/>
            <a:tailEnd type="stealth" w="lg" len="lg"/>
          </a:ln>
        </p:spPr>
      </p:cxnSp>
      <p:cxnSp>
        <p:nvCxnSpPr>
          <p:cNvPr id="118" name="Shape 118"/>
          <p:cNvCxnSpPr>
            <a:stCxn id="113" idx="2"/>
            <a:endCxn id="114" idx="0"/>
          </p:cNvCxnSpPr>
          <p:nvPr/>
        </p:nvCxnSpPr>
        <p:spPr>
          <a:xfrm rot="5400000">
            <a:off x="3479000" y="1868050"/>
            <a:ext cx="285300" cy="663900"/>
          </a:xfrm>
          <a:prstGeom prst="bentConnector3">
            <a:avLst>
              <a:gd name="adj1" fmla="val 50009"/>
            </a:avLst>
          </a:prstGeom>
          <a:noFill/>
          <a:ln w="9525" cap="flat" cmpd="sng">
            <a:solidFill>
              <a:schemeClr val="dk2"/>
            </a:solidFill>
            <a:prstDash val="solid"/>
            <a:round/>
            <a:headEnd type="none" w="lg" len="lg"/>
            <a:tailEnd type="stealth" w="lg" len="lg"/>
          </a:ln>
        </p:spPr>
      </p:cxnSp>
      <p:sp>
        <p:nvSpPr>
          <p:cNvPr id="119" name="Shape 119"/>
          <p:cNvSpPr/>
          <p:nvPr/>
        </p:nvSpPr>
        <p:spPr>
          <a:xfrm>
            <a:off x="3438650" y="4122825"/>
            <a:ext cx="1029900" cy="458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Broadcast</a:t>
            </a:r>
          </a:p>
        </p:txBody>
      </p:sp>
      <p:sp>
        <p:nvSpPr>
          <p:cNvPr id="120" name="Shape 120"/>
          <p:cNvSpPr/>
          <p:nvPr/>
        </p:nvSpPr>
        <p:spPr>
          <a:xfrm>
            <a:off x="3438650" y="3353475"/>
            <a:ext cx="1029900" cy="458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Encoder</a:t>
            </a:r>
          </a:p>
        </p:txBody>
      </p:sp>
      <p:sp>
        <p:nvSpPr>
          <p:cNvPr id="121" name="Shape 121"/>
          <p:cNvSpPr/>
          <p:nvPr/>
        </p:nvSpPr>
        <p:spPr>
          <a:xfrm>
            <a:off x="2131600" y="3353475"/>
            <a:ext cx="1029900" cy="458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Hardware</a:t>
            </a:r>
          </a:p>
          <a:p>
            <a:pPr lvl="0" algn="ctr" rtl="0">
              <a:spcBef>
                <a:spcPts val="0"/>
              </a:spcBef>
              <a:buNone/>
            </a:pPr>
            <a:r>
              <a:rPr lang="en"/>
              <a:t>Test</a:t>
            </a:r>
          </a:p>
        </p:txBody>
      </p:sp>
      <p:sp>
        <p:nvSpPr>
          <p:cNvPr id="122" name="Shape 122"/>
          <p:cNvSpPr/>
          <p:nvPr/>
        </p:nvSpPr>
        <p:spPr>
          <a:xfrm>
            <a:off x="2131600" y="4122825"/>
            <a:ext cx="1029900" cy="458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Ad-Hoc</a:t>
            </a:r>
          </a:p>
          <a:p>
            <a:pPr lvl="0" algn="ctr" rtl="0">
              <a:spcBef>
                <a:spcPts val="0"/>
              </a:spcBef>
              <a:buNone/>
            </a:pPr>
            <a:r>
              <a:rPr lang="en"/>
              <a:t>Output</a:t>
            </a:r>
          </a:p>
        </p:txBody>
      </p:sp>
      <p:cxnSp>
        <p:nvCxnSpPr>
          <p:cNvPr id="123" name="Shape 123"/>
          <p:cNvCxnSpPr>
            <a:stCxn id="114" idx="2"/>
            <a:endCxn id="121" idx="0"/>
          </p:cNvCxnSpPr>
          <p:nvPr/>
        </p:nvCxnSpPr>
        <p:spPr>
          <a:xfrm rot="5400000">
            <a:off x="2783350" y="2847150"/>
            <a:ext cx="369600" cy="642900"/>
          </a:xfrm>
          <a:prstGeom prst="bentConnector3">
            <a:avLst>
              <a:gd name="adj1" fmla="val 50010"/>
            </a:avLst>
          </a:prstGeom>
          <a:noFill/>
          <a:ln w="9525" cap="flat" cmpd="sng">
            <a:solidFill>
              <a:schemeClr val="dk2"/>
            </a:solidFill>
            <a:prstDash val="solid"/>
            <a:round/>
            <a:headEnd type="none" w="lg" len="lg"/>
            <a:tailEnd type="stealth" w="lg" len="lg"/>
          </a:ln>
        </p:spPr>
      </p:cxnSp>
      <p:cxnSp>
        <p:nvCxnSpPr>
          <p:cNvPr id="124" name="Shape 124"/>
          <p:cNvCxnSpPr>
            <a:stCxn id="114" idx="2"/>
            <a:endCxn id="120" idx="0"/>
          </p:cNvCxnSpPr>
          <p:nvPr/>
        </p:nvCxnSpPr>
        <p:spPr>
          <a:xfrm rot="-5400000" flipH="1">
            <a:off x="3436750" y="2836650"/>
            <a:ext cx="369600" cy="663900"/>
          </a:xfrm>
          <a:prstGeom prst="bentConnector3">
            <a:avLst>
              <a:gd name="adj1" fmla="val 50010"/>
            </a:avLst>
          </a:prstGeom>
          <a:noFill/>
          <a:ln w="9525" cap="flat" cmpd="sng">
            <a:solidFill>
              <a:schemeClr val="dk2"/>
            </a:solidFill>
            <a:prstDash val="solid"/>
            <a:round/>
            <a:headEnd type="none" w="lg" len="lg"/>
            <a:tailEnd type="stealth" w="lg" len="lg"/>
          </a:ln>
        </p:spPr>
      </p:cxnSp>
      <p:cxnSp>
        <p:nvCxnSpPr>
          <p:cNvPr id="125" name="Shape 125"/>
          <p:cNvCxnSpPr>
            <a:stCxn id="121" idx="2"/>
            <a:endCxn id="122" idx="0"/>
          </p:cNvCxnSpPr>
          <p:nvPr/>
        </p:nvCxnSpPr>
        <p:spPr>
          <a:xfrm>
            <a:off x="2646550" y="3811575"/>
            <a:ext cx="0" cy="311400"/>
          </a:xfrm>
          <a:prstGeom prst="straightConnector1">
            <a:avLst/>
          </a:prstGeom>
          <a:noFill/>
          <a:ln w="9525" cap="flat" cmpd="sng">
            <a:solidFill>
              <a:schemeClr val="dk2"/>
            </a:solidFill>
            <a:prstDash val="solid"/>
            <a:round/>
            <a:headEnd type="none" w="lg" len="lg"/>
            <a:tailEnd type="triangle" w="lg" len="lg"/>
          </a:ln>
        </p:spPr>
      </p:cxnSp>
      <p:cxnSp>
        <p:nvCxnSpPr>
          <p:cNvPr id="126" name="Shape 126"/>
          <p:cNvCxnSpPr>
            <a:stCxn id="120" idx="2"/>
            <a:endCxn id="119" idx="0"/>
          </p:cNvCxnSpPr>
          <p:nvPr/>
        </p:nvCxnSpPr>
        <p:spPr>
          <a:xfrm>
            <a:off x="3953600" y="3811575"/>
            <a:ext cx="0" cy="311400"/>
          </a:xfrm>
          <a:prstGeom prst="straightConnector1">
            <a:avLst/>
          </a:prstGeom>
          <a:noFill/>
          <a:ln w="9525" cap="flat" cmpd="sng">
            <a:solidFill>
              <a:schemeClr val="dk2"/>
            </a:solidFill>
            <a:prstDash val="solid"/>
            <a:round/>
            <a:headEnd type="none" w="lg" len="lg"/>
            <a:tailEnd type="triangle" w="lg" len="lg"/>
          </a:ln>
        </p:spPr>
      </p:cxnSp>
      <p:sp>
        <p:nvSpPr>
          <p:cNvPr id="127" name="Shape 127"/>
          <p:cNvSpPr/>
          <p:nvPr/>
        </p:nvSpPr>
        <p:spPr>
          <a:xfrm>
            <a:off x="200375" y="906700"/>
            <a:ext cx="1409400" cy="641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System Start</a:t>
            </a:r>
          </a:p>
        </p:txBody>
      </p:sp>
      <p:cxnSp>
        <p:nvCxnSpPr>
          <p:cNvPr id="128" name="Shape 128"/>
          <p:cNvCxnSpPr>
            <a:endCxn id="111" idx="0"/>
          </p:cNvCxnSpPr>
          <p:nvPr/>
        </p:nvCxnSpPr>
        <p:spPr>
          <a:xfrm>
            <a:off x="3279400" y="-6537"/>
            <a:ext cx="10200" cy="569100"/>
          </a:xfrm>
          <a:prstGeom prst="straightConnector1">
            <a:avLst/>
          </a:prstGeom>
          <a:noFill/>
          <a:ln w="9525" cap="flat" cmpd="sng">
            <a:solidFill>
              <a:schemeClr val="dk2"/>
            </a:solidFill>
            <a:prstDash val="solid"/>
            <a:round/>
            <a:headEnd type="none" w="lg" len="lg"/>
            <a:tailEnd type="triangle" w="lg" len="lg"/>
          </a:ln>
        </p:spPr>
      </p:cxnSp>
      <p:sp>
        <p:nvSpPr>
          <p:cNvPr id="129" name="Shape 129"/>
          <p:cNvSpPr/>
          <p:nvPr/>
        </p:nvSpPr>
        <p:spPr>
          <a:xfrm>
            <a:off x="200375" y="1800500"/>
            <a:ext cx="1409400" cy="641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Frequency Selection</a:t>
            </a:r>
          </a:p>
        </p:txBody>
      </p:sp>
      <p:cxnSp>
        <p:nvCxnSpPr>
          <p:cNvPr id="130" name="Shape 130"/>
          <p:cNvCxnSpPr>
            <a:stCxn id="127" idx="2"/>
            <a:endCxn id="129" idx="0"/>
          </p:cNvCxnSpPr>
          <p:nvPr/>
        </p:nvCxnSpPr>
        <p:spPr>
          <a:xfrm>
            <a:off x="905075" y="1547800"/>
            <a:ext cx="0" cy="252600"/>
          </a:xfrm>
          <a:prstGeom prst="straightConnector1">
            <a:avLst/>
          </a:prstGeom>
          <a:noFill/>
          <a:ln w="9525" cap="flat" cmpd="sng">
            <a:solidFill>
              <a:schemeClr val="dk2"/>
            </a:solidFill>
            <a:prstDash val="solid"/>
            <a:round/>
            <a:headEnd type="none" w="lg" len="lg"/>
            <a:tailEnd type="triangle" w="lg" len="lg"/>
          </a:ln>
        </p:spPr>
      </p:cxnSp>
      <p:cxnSp>
        <p:nvCxnSpPr>
          <p:cNvPr id="131" name="Shape 131"/>
          <p:cNvCxnSpPr>
            <a:stCxn id="129" idx="2"/>
            <a:endCxn id="132" idx="0"/>
          </p:cNvCxnSpPr>
          <p:nvPr/>
        </p:nvCxnSpPr>
        <p:spPr>
          <a:xfrm>
            <a:off x="905075" y="2441600"/>
            <a:ext cx="0" cy="245100"/>
          </a:xfrm>
          <a:prstGeom prst="straightConnector1">
            <a:avLst/>
          </a:prstGeom>
          <a:noFill/>
          <a:ln w="9525" cap="flat" cmpd="sng">
            <a:solidFill>
              <a:schemeClr val="dk2"/>
            </a:solidFill>
            <a:prstDash val="solid"/>
            <a:round/>
            <a:headEnd type="none" w="lg" len="lg"/>
            <a:tailEnd type="triangle" w="lg" len="lg"/>
          </a:ln>
        </p:spPr>
      </p:cxnSp>
      <p:sp>
        <p:nvSpPr>
          <p:cNvPr id="133" name="Shape 133"/>
          <p:cNvSpPr/>
          <p:nvPr/>
        </p:nvSpPr>
        <p:spPr>
          <a:xfrm>
            <a:off x="200375" y="2694300"/>
            <a:ext cx="1409400" cy="641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Hardware Test</a:t>
            </a:r>
          </a:p>
        </p:txBody>
      </p:sp>
      <p:cxnSp>
        <p:nvCxnSpPr>
          <p:cNvPr id="134" name="Shape 134"/>
          <p:cNvCxnSpPr/>
          <p:nvPr/>
        </p:nvCxnSpPr>
        <p:spPr>
          <a:xfrm>
            <a:off x="905075" y="3343000"/>
            <a:ext cx="0" cy="245100"/>
          </a:xfrm>
          <a:prstGeom prst="straightConnector1">
            <a:avLst/>
          </a:prstGeom>
          <a:noFill/>
          <a:ln w="9525" cap="flat" cmpd="sng">
            <a:solidFill>
              <a:schemeClr val="dk2"/>
            </a:solidFill>
            <a:prstDash val="solid"/>
            <a:round/>
            <a:headEnd type="none" w="lg" len="lg"/>
            <a:tailEnd type="triangle" w="lg" len="lg"/>
          </a:ln>
        </p:spPr>
      </p:cxnSp>
      <p:sp>
        <p:nvSpPr>
          <p:cNvPr id="135" name="Shape 135"/>
          <p:cNvSpPr/>
          <p:nvPr/>
        </p:nvSpPr>
        <p:spPr>
          <a:xfrm>
            <a:off x="200375" y="3595700"/>
            <a:ext cx="1409400" cy="641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Program Start</a:t>
            </a:r>
          </a:p>
        </p:txBody>
      </p:sp>
      <p:cxnSp>
        <p:nvCxnSpPr>
          <p:cNvPr id="136" name="Shape 136"/>
          <p:cNvCxnSpPr>
            <a:stCxn id="135" idx="2"/>
          </p:cNvCxnSpPr>
          <p:nvPr/>
        </p:nvCxnSpPr>
        <p:spPr>
          <a:xfrm>
            <a:off x="905075" y="4236800"/>
            <a:ext cx="9900" cy="9195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Shape 141"/>
          <p:cNvSpPr/>
          <p:nvPr/>
        </p:nvSpPr>
        <p:spPr>
          <a:xfrm>
            <a:off x="240450" y="307250"/>
            <a:ext cx="474300" cy="247200"/>
          </a:xfrm>
          <a:prstGeom prst="roundRect">
            <a:avLst>
              <a:gd name="adj" fmla="val 16667"/>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2" name="Shape 142"/>
          <p:cNvSpPr txBox="1">
            <a:spLocks noGrp="1"/>
          </p:cNvSpPr>
          <p:nvPr>
            <p:ph type="subTitle" idx="4294967295"/>
          </p:nvPr>
        </p:nvSpPr>
        <p:spPr>
          <a:xfrm>
            <a:off x="91850" y="86900"/>
            <a:ext cx="3909000" cy="6879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b="1">
                <a:solidFill>
                  <a:schemeClr val="dk1"/>
                </a:solidFill>
              </a:rPr>
              <a:t>Data Processing</a:t>
            </a:r>
          </a:p>
          <a:p>
            <a:pPr lvl="0" algn="l" rtl="0">
              <a:lnSpc>
                <a:spcPct val="115000"/>
              </a:lnSpc>
              <a:spcBef>
                <a:spcPts val="0"/>
              </a:spcBef>
              <a:spcAft>
                <a:spcPts val="1600"/>
              </a:spcAft>
              <a:buNone/>
            </a:pPr>
            <a:endParaRPr sz="1800"/>
          </a:p>
        </p:txBody>
      </p:sp>
      <p:sp>
        <p:nvSpPr>
          <p:cNvPr id="143" name="Shape 143"/>
          <p:cNvSpPr txBox="1"/>
          <p:nvPr/>
        </p:nvSpPr>
        <p:spPr>
          <a:xfrm>
            <a:off x="240450" y="774800"/>
            <a:ext cx="6417600" cy="14487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 sz="1800"/>
              <a:t>Able to handle a constant flows of data </a:t>
            </a:r>
          </a:p>
          <a:p>
            <a:pPr marL="457200" lvl="0" indent="-342900" rtl="0">
              <a:spcBef>
                <a:spcPts val="0"/>
              </a:spcBef>
              <a:buSzPct val="100000"/>
              <a:buChar char="●"/>
            </a:pPr>
            <a:r>
              <a:rPr lang="en" sz="1800"/>
              <a:t>The data is organized into priority queues</a:t>
            </a:r>
          </a:p>
          <a:p>
            <a:pPr marL="457200" lvl="0" indent="-342900" rtl="0">
              <a:spcBef>
                <a:spcPts val="0"/>
              </a:spcBef>
              <a:buSzPct val="100000"/>
              <a:buChar char="●"/>
            </a:pPr>
            <a:r>
              <a:rPr lang="en" sz="1800"/>
              <a:t>New data can override old data</a:t>
            </a:r>
          </a:p>
          <a:p>
            <a:pPr marL="457200" lvl="0" indent="-342900" rtl="0">
              <a:spcBef>
                <a:spcPts val="0"/>
              </a:spcBef>
              <a:buSzPct val="100000"/>
              <a:buChar char="●"/>
            </a:pPr>
            <a:r>
              <a:rPr lang="en" sz="1800"/>
              <a:t>Data is flagged with one of two values</a:t>
            </a:r>
          </a:p>
        </p:txBody>
      </p:sp>
      <p:sp>
        <p:nvSpPr>
          <p:cNvPr id="144" name="Shape 144"/>
          <p:cNvSpPr/>
          <p:nvPr/>
        </p:nvSpPr>
        <p:spPr>
          <a:xfrm>
            <a:off x="1923800" y="3048000"/>
            <a:ext cx="2375100" cy="1448700"/>
          </a:xfrm>
          <a:prstGeom prst="rect">
            <a:avLst/>
          </a:prstGeom>
          <a:solidFill>
            <a:schemeClr val="dk1"/>
          </a:solidFill>
          <a:ln>
            <a:noFill/>
          </a:ln>
        </p:spPr>
        <p:txBody>
          <a:bodyPr lIns="91425" tIns="91425" rIns="91425" bIns="91425" anchor="ctr" anchorCtr="0">
            <a:noAutofit/>
          </a:bodyPr>
          <a:lstStyle/>
          <a:p>
            <a:pPr lvl="0" algn="ctr">
              <a:spcBef>
                <a:spcPts val="0"/>
              </a:spcBef>
              <a:buNone/>
            </a:pPr>
            <a:r>
              <a:rPr lang="en" sz="2400">
                <a:solidFill>
                  <a:srgbClr val="FFFFFF"/>
                </a:solidFill>
              </a:rPr>
              <a:t>Data In</a:t>
            </a:r>
          </a:p>
        </p:txBody>
      </p:sp>
      <p:sp>
        <p:nvSpPr>
          <p:cNvPr id="145" name="Shape 145"/>
          <p:cNvSpPr/>
          <p:nvPr/>
        </p:nvSpPr>
        <p:spPr>
          <a:xfrm>
            <a:off x="5874350" y="2560600"/>
            <a:ext cx="1915800" cy="799500"/>
          </a:xfrm>
          <a:prstGeom prst="rect">
            <a:avLst/>
          </a:prstGeom>
          <a:solidFill>
            <a:schemeClr val="dk1"/>
          </a:solidFill>
          <a:ln>
            <a:noFill/>
          </a:ln>
        </p:spPr>
        <p:txBody>
          <a:bodyPr lIns="91425" tIns="91425" rIns="91425" bIns="91425" anchor="ctr" anchorCtr="0">
            <a:noAutofit/>
          </a:bodyPr>
          <a:lstStyle/>
          <a:p>
            <a:pPr lvl="0" algn="ctr">
              <a:spcBef>
                <a:spcPts val="0"/>
              </a:spcBef>
              <a:buNone/>
            </a:pPr>
            <a:r>
              <a:rPr lang="en">
                <a:solidFill>
                  <a:srgbClr val="FFFFFF"/>
                </a:solidFill>
              </a:rPr>
              <a:t>Weather Queue</a:t>
            </a:r>
          </a:p>
        </p:txBody>
      </p:sp>
      <p:sp>
        <p:nvSpPr>
          <p:cNvPr id="146" name="Shape 146"/>
          <p:cNvSpPr/>
          <p:nvPr/>
        </p:nvSpPr>
        <p:spPr>
          <a:xfrm>
            <a:off x="5874350" y="4005950"/>
            <a:ext cx="1915800" cy="7995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r>
              <a:rPr lang="en">
                <a:solidFill>
                  <a:srgbClr val="FFFFFF"/>
                </a:solidFill>
              </a:rPr>
              <a:t>Water Current Queue</a:t>
            </a:r>
          </a:p>
        </p:txBody>
      </p:sp>
      <p:cxnSp>
        <p:nvCxnSpPr>
          <p:cNvPr id="147" name="Shape 147"/>
          <p:cNvCxnSpPr>
            <a:stCxn id="144" idx="3"/>
            <a:endCxn id="145" idx="1"/>
          </p:cNvCxnSpPr>
          <p:nvPr/>
        </p:nvCxnSpPr>
        <p:spPr>
          <a:xfrm rot="10800000" flipH="1">
            <a:off x="4298900" y="2960250"/>
            <a:ext cx="1575600" cy="812100"/>
          </a:xfrm>
          <a:prstGeom prst="bentConnector3">
            <a:avLst>
              <a:gd name="adj1" fmla="val 49995"/>
            </a:avLst>
          </a:prstGeom>
          <a:noFill/>
          <a:ln w="28575" cap="flat" cmpd="sng">
            <a:solidFill>
              <a:schemeClr val="dk2"/>
            </a:solidFill>
            <a:prstDash val="solid"/>
            <a:round/>
            <a:headEnd type="none" w="lg" len="lg"/>
            <a:tailEnd type="stealth" w="lg" len="lg"/>
          </a:ln>
        </p:spPr>
      </p:cxnSp>
      <p:cxnSp>
        <p:nvCxnSpPr>
          <p:cNvPr id="148" name="Shape 148"/>
          <p:cNvCxnSpPr>
            <a:stCxn id="144" idx="3"/>
            <a:endCxn id="146" idx="1"/>
          </p:cNvCxnSpPr>
          <p:nvPr/>
        </p:nvCxnSpPr>
        <p:spPr>
          <a:xfrm>
            <a:off x="4298900" y="3772350"/>
            <a:ext cx="1575600" cy="633300"/>
          </a:xfrm>
          <a:prstGeom prst="bentConnector3">
            <a:avLst>
              <a:gd name="adj1" fmla="val 49995"/>
            </a:avLst>
          </a:prstGeom>
          <a:noFill/>
          <a:ln w="28575" cap="flat" cmpd="sng">
            <a:solidFill>
              <a:schemeClr val="dk2"/>
            </a:solidFill>
            <a:prstDash val="solid"/>
            <a:round/>
            <a:headEnd type="none" w="lg" len="lg"/>
            <a:tailEnd type="stealth" w="lg" len="lg"/>
          </a:ln>
        </p:spPr>
      </p:cxnSp>
      <p:cxnSp>
        <p:nvCxnSpPr>
          <p:cNvPr id="149" name="Shape 149"/>
          <p:cNvCxnSpPr/>
          <p:nvPr/>
        </p:nvCxnSpPr>
        <p:spPr>
          <a:xfrm flipH="1">
            <a:off x="498800" y="4211800"/>
            <a:ext cx="1425000" cy="989700"/>
          </a:xfrm>
          <a:prstGeom prst="bentConnector3">
            <a:avLst>
              <a:gd name="adj1" fmla="val 99447"/>
            </a:avLst>
          </a:prstGeom>
          <a:noFill/>
          <a:ln w="28575" cap="flat" cmpd="sng">
            <a:solidFill>
              <a:schemeClr val="dk2"/>
            </a:solidFill>
            <a:prstDash val="solid"/>
            <a:round/>
            <a:headEnd type="stealth" w="lg" len="lg"/>
            <a:tailEnd type="none" w="lg" len="lg"/>
          </a:ln>
        </p:spPr>
      </p:cxnSp>
      <p:cxnSp>
        <p:nvCxnSpPr>
          <p:cNvPr id="150" name="Shape 150"/>
          <p:cNvCxnSpPr/>
          <p:nvPr/>
        </p:nvCxnSpPr>
        <p:spPr>
          <a:xfrm flipH="1">
            <a:off x="-100" y="3325075"/>
            <a:ext cx="1923900" cy="15000"/>
          </a:xfrm>
          <a:prstGeom prst="straightConnector1">
            <a:avLst/>
          </a:prstGeom>
          <a:noFill/>
          <a:ln w="28575" cap="flat" cmpd="sng">
            <a:solidFill>
              <a:schemeClr val="dk2"/>
            </a:solidFill>
            <a:prstDash val="solid"/>
            <a:round/>
            <a:headEnd type="stealth" w="lg" len="lg"/>
            <a:tailEnd type="none" w="lg" len="lg"/>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Shape 155"/>
          <p:cNvSpPr/>
          <p:nvPr/>
        </p:nvSpPr>
        <p:spPr>
          <a:xfrm>
            <a:off x="240450" y="307250"/>
            <a:ext cx="474300" cy="247200"/>
          </a:xfrm>
          <a:prstGeom prst="roundRect">
            <a:avLst>
              <a:gd name="adj" fmla="val 16667"/>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6" name="Shape 156"/>
          <p:cNvSpPr txBox="1">
            <a:spLocks noGrp="1"/>
          </p:cNvSpPr>
          <p:nvPr>
            <p:ph type="subTitle" idx="4294967295"/>
          </p:nvPr>
        </p:nvSpPr>
        <p:spPr>
          <a:xfrm>
            <a:off x="5134750" y="86900"/>
            <a:ext cx="3909000" cy="6879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b="1">
                <a:solidFill>
                  <a:schemeClr val="dk1"/>
                </a:solidFill>
              </a:rPr>
              <a:t>Signal Broadcasting</a:t>
            </a:r>
          </a:p>
          <a:p>
            <a:pPr lvl="0" algn="l" rtl="0">
              <a:lnSpc>
                <a:spcPct val="115000"/>
              </a:lnSpc>
              <a:spcBef>
                <a:spcPts val="0"/>
              </a:spcBef>
              <a:spcAft>
                <a:spcPts val="1600"/>
              </a:spcAft>
              <a:buNone/>
            </a:pPr>
            <a:endParaRPr sz="1800"/>
          </a:p>
        </p:txBody>
      </p:sp>
      <p:sp>
        <p:nvSpPr>
          <p:cNvPr id="157" name="Shape 157"/>
          <p:cNvSpPr txBox="1"/>
          <p:nvPr/>
        </p:nvSpPr>
        <p:spPr>
          <a:xfrm>
            <a:off x="3071750" y="774800"/>
            <a:ext cx="5901900" cy="13233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 sz="1800"/>
              <a:t>Dynamic frequency selection</a:t>
            </a:r>
          </a:p>
          <a:p>
            <a:pPr marL="457200" lvl="0" indent="-342900" rtl="0">
              <a:spcBef>
                <a:spcPts val="0"/>
              </a:spcBef>
              <a:buSzPct val="100000"/>
              <a:buChar char="●"/>
            </a:pPr>
            <a:r>
              <a:rPr lang="en" sz="1800"/>
              <a:t>Oscillates between weather and water current data</a:t>
            </a:r>
          </a:p>
          <a:p>
            <a:pPr marL="457200" lvl="0" indent="-342900" rtl="0">
              <a:spcBef>
                <a:spcPts val="0"/>
              </a:spcBef>
              <a:buSzPct val="100000"/>
              <a:buChar char="●"/>
            </a:pPr>
            <a:r>
              <a:rPr lang="en" sz="1800"/>
              <a:t>Data is encoded to prepare it for transmission</a:t>
            </a:r>
          </a:p>
          <a:p>
            <a:pPr marL="457200" lvl="0" indent="-342900" rtl="0">
              <a:spcBef>
                <a:spcPts val="0"/>
              </a:spcBef>
              <a:buSzPct val="100000"/>
              <a:buChar char="●"/>
            </a:pPr>
            <a:r>
              <a:rPr lang="en" sz="1800"/>
              <a:t>Encoded message is then sent to the broadcaster   </a:t>
            </a:r>
          </a:p>
        </p:txBody>
      </p:sp>
      <p:sp>
        <p:nvSpPr>
          <p:cNvPr id="158" name="Shape 158"/>
          <p:cNvSpPr/>
          <p:nvPr/>
        </p:nvSpPr>
        <p:spPr>
          <a:xfrm>
            <a:off x="395850" y="774800"/>
            <a:ext cx="2375100" cy="14487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r>
              <a:rPr lang="en" sz="2400">
                <a:solidFill>
                  <a:srgbClr val="FFFFFF"/>
                </a:solidFill>
              </a:rPr>
              <a:t>Selector</a:t>
            </a:r>
          </a:p>
        </p:txBody>
      </p:sp>
      <p:cxnSp>
        <p:nvCxnSpPr>
          <p:cNvPr id="159" name="Shape 159"/>
          <p:cNvCxnSpPr>
            <a:endCxn id="158" idx="0"/>
          </p:cNvCxnSpPr>
          <p:nvPr/>
        </p:nvCxnSpPr>
        <p:spPr>
          <a:xfrm rot="-5400000" flipH="1">
            <a:off x="590250" y="-218350"/>
            <a:ext cx="1075800" cy="910500"/>
          </a:xfrm>
          <a:prstGeom prst="bentConnector3">
            <a:avLst>
              <a:gd name="adj1" fmla="val 73606"/>
            </a:avLst>
          </a:prstGeom>
          <a:noFill/>
          <a:ln w="28575" cap="flat" cmpd="sng">
            <a:solidFill>
              <a:schemeClr val="dk2"/>
            </a:solidFill>
            <a:prstDash val="solid"/>
            <a:round/>
            <a:headEnd type="none" w="lg" len="lg"/>
            <a:tailEnd type="stealth" w="lg" len="lg"/>
          </a:ln>
        </p:spPr>
      </p:cxnSp>
      <p:cxnSp>
        <p:nvCxnSpPr>
          <p:cNvPr id="160" name="Shape 160"/>
          <p:cNvCxnSpPr>
            <a:stCxn id="158" idx="0"/>
          </p:cNvCxnSpPr>
          <p:nvPr/>
        </p:nvCxnSpPr>
        <p:spPr>
          <a:xfrm rot="-5400000">
            <a:off x="1556250" y="-186550"/>
            <a:ext cx="988500" cy="934200"/>
          </a:xfrm>
          <a:prstGeom prst="bentConnector3">
            <a:avLst>
              <a:gd name="adj1" fmla="val 28725"/>
            </a:avLst>
          </a:prstGeom>
          <a:noFill/>
          <a:ln w="28575" cap="flat" cmpd="sng">
            <a:solidFill>
              <a:schemeClr val="dk2"/>
            </a:solidFill>
            <a:prstDash val="solid"/>
            <a:round/>
            <a:headEnd type="stealth" w="lg" len="lg"/>
            <a:tailEnd type="none" w="lg" len="lg"/>
          </a:ln>
        </p:spPr>
      </p:cxnSp>
      <p:sp>
        <p:nvSpPr>
          <p:cNvPr id="161" name="Shape 161"/>
          <p:cNvSpPr/>
          <p:nvPr/>
        </p:nvSpPr>
        <p:spPr>
          <a:xfrm>
            <a:off x="510600" y="3139350"/>
            <a:ext cx="2145600" cy="10758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r>
              <a:rPr lang="en" sz="2400">
                <a:solidFill>
                  <a:srgbClr val="FFFFFF"/>
                </a:solidFill>
              </a:rPr>
              <a:t>Encoder</a:t>
            </a:r>
          </a:p>
        </p:txBody>
      </p:sp>
      <p:sp>
        <p:nvSpPr>
          <p:cNvPr id="162" name="Shape 162"/>
          <p:cNvSpPr/>
          <p:nvPr/>
        </p:nvSpPr>
        <p:spPr>
          <a:xfrm>
            <a:off x="4216400" y="3139400"/>
            <a:ext cx="2145600" cy="10758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r>
              <a:rPr lang="en" sz="2400">
                <a:solidFill>
                  <a:srgbClr val="FFFFFF"/>
                </a:solidFill>
              </a:rPr>
              <a:t>Broadcast</a:t>
            </a:r>
          </a:p>
        </p:txBody>
      </p:sp>
      <p:cxnSp>
        <p:nvCxnSpPr>
          <p:cNvPr id="163" name="Shape 163"/>
          <p:cNvCxnSpPr>
            <a:stCxn id="158" idx="2"/>
            <a:endCxn id="161" idx="0"/>
          </p:cNvCxnSpPr>
          <p:nvPr/>
        </p:nvCxnSpPr>
        <p:spPr>
          <a:xfrm>
            <a:off x="1583400" y="2223500"/>
            <a:ext cx="0" cy="915900"/>
          </a:xfrm>
          <a:prstGeom prst="straightConnector1">
            <a:avLst/>
          </a:prstGeom>
          <a:noFill/>
          <a:ln w="28575" cap="flat" cmpd="sng">
            <a:solidFill>
              <a:schemeClr val="dk2"/>
            </a:solidFill>
            <a:prstDash val="solid"/>
            <a:round/>
            <a:headEnd type="none" w="lg" len="lg"/>
            <a:tailEnd type="stealth" w="lg" len="lg"/>
          </a:ln>
        </p:spPr>
      </p:cxnSp>
      <p:cxnSp>
        <p:nvCxnSpPr>
          <p:cNvPr id="164" name="Shape 164"/>
          <p:cNvCxnSpPr>
            <a:stCxn id="161" idx="3"/>
            <a:endCxn id="162" idx="1"/>
          </p:cNvCxnSpPr>
          <p:nvPr/>
        </p:nvCxnSpPr>
        <p:spPr>
          <a:xfrm>
            <a:off x="2656200" y="3677250"/>
            <a:ext cx="1560300" cy="0"/>
          </a:xfrm>
          <a:prstGeom prst="straightConnector1">
            <a:avLst/>
          </a:prstGeom>
          <a:noFill/>
          <a:ln w="28575" cap="flat" cmpd="sng">
            <a:solidFill>
              <a:schemeClr val="dk2"/>
            </a:solidFill>
            <a:prstDash val="solid"/>
            <a:round/>
            <a:headEnd type="none" w="lg" len="lg"/>
            <a:tailEnd type="stealth" w="lg" len="lg"/>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240450" y="307250"/>
            <a:ext cx="474300" cy="247200"/>
          </a:xfrm>
          <a:prstGeom prst="roundRect">
            <a:avLst>
              <a:gd name="adj" fmla="val 16667"/>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0" name="Shape 170"/>
          <p:cNvSpPr txBox="1">
            <a:spLocks noGrp="1"/>
          </p:cNvSpPr>
          <p:nvPr>
            <p:ph type="subTitle" idx="4294967295"/>
          </p:nvPr>
        </p:nvSpPr>
        <p:spPr>
          <a:xfrm>
            <a:off x="91850" y="86900"/>
            <a:ext cx="3909000" cy="6879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b="1">
                <a:solidFill>
                  <a:schemeClr val="dk1"/>
                </a:solidFill>
              </a:rPr>
              <a:t>System Status</a:t>
            </a:r>
          </a:p>
          <a:p>
            <a:pPr lvl="0" algn="l" rtl="0">
              <a:lnSpc>
                <a:spcPct val="115000"/>
              </a:lnSpc>
              <a:spcBef>
                <a:spcPts val="0"/>
              </a:spcBef>
              <a:spcAft>
                <a:spcPts val="1600"/>
              </a:spcAft>
              <a:buNone/>
            </a:pPr>
            <a:endParaRPr sz="1800"/>
          </a:p>
        </p:txBody>
      </p:sp>
      <p:sp>
        <p:nvSpPr>
          <p:cNvPr id="171" name="Shape 171"/>
          <p:cNvSpPr txBox="1"/>
          <p:nvPr/>
        </p:nvSpPr>
        <p:spPr>
          <a:xfrm>
            <a:off x="91850" y="774800"/>
            <a:ext cx="8466300" cy="8640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 sz="1800"/>
              <a:t>Module checks to see if broadcast system is functional</a:t>
            </a:r>
          </a:p>
          <a:p>
            <a:pPr marL="457200" lvl="0" indent="-342900" rtl="0">
              <a:spcBef>
                <a:spcPts val="0"/>
              </a:spcBef>
              <a:buSzPct val="100000"/>
              <a:buChar char="●"/>
            </a:pPr>
            <a:r>
              <a:rPr lang="en" sz="1800"/>
              <a:t>Module will communicate to nearby Buoys via AdHoc if a problem arises</a:t>
            </a:r>
          </a:p>
        </p:txBody>
      </p:sp>
      <p:sp>
        <p:nvSpPr>
          <p:cNvPr id="172" name="Shape 172"/>
          <p:cNvSpPr/>
          <p:nvPr/>
        </p:nvSpPr>
        <p:spPr>
          <a:xfrm>
            <a:off x="4000850" y="4889875"/>
            <a:ext cx="2375100" cy="4539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endParaRPr sz="2400">
              <a:solidFill>
                <a:srgbClr val="FFFFFF"/>
              </a:solidFill>
            </a:endParaRPr>
          </a:p>
        </p:txBody>
      </p:sp>
      <p:sp>
        <p:nvSpPr>
          <p:cNvPr id="173" name="Shape 173"/>
          <p:cNvSpPr/>
          <p:nvPr/>
        </p:nvSpPr>
        <p:spPr>
          <a:xfrm>
            <a:off x="6273050" y="2869375"/>
            <a:ext cx="2285100" cy="12621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r>
              <a:rPr lang="en" sz="2400">
                <a:solidFill>
                  <a:srgbClr val="FFFFFF"/>
                </a:solidFill>
              </a:rPr>
              <a:t>Hardware Test</a:t>
            </a:r>
          </a:p>
        </p:txBody>
      </p:sp>
      <p:sp>
        <p:nvSpPr>
          <p:cNvPr id="174" name="Shape 174"/>
          <p:cNvSpPr/>
          <p:nvPr/>
        </p:nvSpPr>
        <p:spPr>
          <a:xfrm>
            <a:off x="8866775" y="1227125"/>
            <a:ext cx="419700" cy="11232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endParaRPr sz="2400">
              <a:solidFill>
                <a:srgbClr val="FFFFFF"/>
              </a:solidFill>
            </a:endParaRPr>
          </a:p>
        </p:txBody>
      </p:sp>
      <p:cxnSp>
        <p:nvCxnSpPr>
          <p:cNvPr id="175" name="Shape 175"/>
          <p:cNvCxnSpPr>
            <a:stCxn id="174" idx="1"/>
            <a:endCxn id="173" idx="0"/>
          </p:cNvCxnSpPr>
          <p:nvPr/>
        </p:nvCxnSpPr>
        <p:spPr>
          <a:xfrm flipH="1">
            <a:off x="7415675" y="1788725"/>
            <a:ext cx="1451100" cy="1080600"/>
          </a:xfrm>
          <a:prstGeom prst="bentConnector2">
            <a:avLst/>
          </a:prstGeom>
          <a:noFill/>
          <a:ln w="28575" cap="flat" cmpd="sng">
            <a:solidFill>
              <a:schemeClr val="dk2"/>
            </a:solidFill>
            <a:prstDash val="solid"/>
            <a:round/>
            <a:headEnd type="none" w="lg" len="lg"/>
            <a:tailEnd type="stealth" w="lg" len="lg"/>
          </a:ln>
        </p:spPr>
      </p:cxnSp>
      <p:cxnSp>
        <p:nvCxnSpPr>
          <p:cNvPr id="176" name="Shape 176"/>
          <p:cNvCxnSpPr>
            <a:stCxn id="172" idx="0"/>
            <a:endCxn id="173" idx="2"/>
          </p:cNvCxnSpPr>
          <p:nvPr/>
        </p:nvCxnSpPr>
        <p:spPr>
          <a:xfrm rot="-5400000">
            <a:off x="5922800" y="3397075"/>
            <a:ext cx="758400" cy="2227200"/>
          </a:xfrm>
          <a:prstGeom prst="bentConnector3">
            <a:avLst>
              <a:gd name="adj1" fmla="val 50000"/>
            </a:avLst>
          </a:prstGeom>
          <a:noFill/>
          <a:ln w="28575" cap="flat" cmpd="sng">
            <a:solidFill>
              <a:schemeClr val="dk2"/>
            </a:solidFill>
            <a:prstDash val="solid"/>
            <a:round/>
            <a:headEnd type="none" w="lg" len="lg"/>
            <a:tailEnd type="stealth" w="lg" len="lg"/>
          </a:ln>
        </p:spPr>
      </p:cxnSp>
      <p:sp>
        <p:nvSpPr>
          <p:cNvPr id="177" name="Shape 177"/>
          <p:cNvSpPr/>
          <p:nvPr/>
        </p:nvSpPr>
        <p:spPr>
          <a:xfrm>
            <a:off x="2527225" y="3037825"/>
            <a:ext cx="1917000" cy="925200"/>
          </a:xfrm>
          <a:prstGeom prst="rect">
            <a:avLst/>
          </a:prstGeom>
          <a:solidFill>
            <a:schemeClr val="dk1"/>
          </a:solidFill>
          <a:ln>
            <a:noFill/>
          </a:ln>
        </p:spPr>
        <p:txBody>
          <a:bodyPr lIns="91425" tIns="91425" rIns="91425" bIns="91425" anchor="ctr" anchorCtr="0">
            <a:noAutofit/>
          </a:bodyPr>
          <a:lstStyle/>
          <a:p>
            <a:pPr lvl="0" algn="ctr" rtl="0">
              <a:spcBef>
                <a:spcPts val="0"/>
              </a:spcBef>
              <a:buNone/>
            </a:pPr>
            <a:r>
              <a:rPr lang="en" sz="1800">
                <a:solidFill>
                  <a:srgbClr val="FFFFFF"/>
                </a:solidFill>
              </a:rPr>
              <a:t>AdHoc Communications</a:t>
            </a:r>
          </a:p>
        </p:txBody>
      </p:sp>
      <p:cxnSp>
        <p:nvCxnSpPr>
          <p:cNvPr id="178" name="Shape 178"/>
          <p:cNvCxnSpPr>
            <a:stCxn id="173" idx="1"/>
            <a:endCxn id="177" idx="3"/>
          </p:cNvCxnSpPr>
          <p:nvPr/>
        </p:nvCxnSpPr>
        <p:spPr>
          <a:xfrm rot="10800000">
            <a:off x="4444250" y="3500425"/>
            <a:ext cx="1828800" cy="0"/>
          </a:xfrm>
          <a:prstGeom prst="straightConnector1">
            <a:avLst/>
          </a:prstGeom>
          <a:noFill/>
          <a:ln w="28575" cap="flat" cmpd="sng">
            <a:solidFill>
              <a:schemeClr val="dk2"/>
            </a:solidFill>
            <a:prstDash val="solid"/>
            <a:round/>
            <a:headEnd type="none" w="lg" len="lg"/>
            <a:tailEnd type="stealth" w="lg" len="lg"/>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837</Words>
  <Application>Microsoft Macintosh PowerPoint</Application>
  <PresentationFormat>On-screen Show (16:9)</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Raleway</vt:lpstr>
      <vt:lpstr>swiss-2</vt:lpstr>
      <vt:lpstr>Broadcasting System</vt:lpstr>
      <vt:lpstr>Broadcasting System</vt:lpstr>
      <vt:lpstr>Assumptions</vt:lpstr>
      <vt:lpstr>Scope Conducts sensor and frequency diagnostics  Broadcasts weather and ocean current data from onboard modules via an FM/AM signal  Communicates through an AdHoc network in scenarios where the broadcast system fails.   Recognizes hazardous conditions through the network of weather and ocean current modules to immediately alert users </vt:lpstr>
      <vt:lpstr>Our Implementation </vt:lpstr>
      <vt:lpstr>The breakdown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Broadcasting System</dc:title>
  <cp:lastModifiedBy>Pavithran Pathmarajah</cp:lastModifiedBy>
  <cp:revision>8</cp:revision>
  <dcterms:modified xsi:type="dcterms:W3CDTF">2016-10-24T20:22:26Z</dcterms:modified>
</cp:coreProperties>
</file>