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75" r:id="rId5"/>
    <p:sldId id="259" r:id="rId6"/>
    <p:sldId id="261" r:id="rId7"/>
    <p:sldId id="264" r:id="rId8"/>
    <p:sldId id="262" r:id="rId9"/>
    <p:sldId id="260" r:id="rId10"/>
    <p:sldId id="265" r:id="rId11"/>
    <p:sldId id="266" r:id="rId12"/>
    <p:sldId id="267" r:id="rId13"/>
    <p:sldId id="268" r:id="rId14"/>
    <p:sldId id="278" r:id="rId15"/>
    <p:sldId id="280" r:id="rId16"/>
    <p:sldId id="269" r:id="rId17"/>
    <p:sldId id="279" r:id="rId18"/>
    <p:sldId id="270" r:id="rId19"/>
    <p:sldId id="271" r:id="rId20"/>
    <p:sldId id="277" r:id="rId21"/>
    <p:sldId id="272" r:id="rId22"/>
    <p:sldId id="273" r:id="rId23"/>
    <p:sldId id="276" r:id="rId24"/>
    <p:sldId id="274" r:id="rId25"/>
  </p:sldIdLst>
  <p:sldSz cx="9144000" cy="5143500" type="screen16x9"/>
  <p:notesSz cx="6858000" cy="9144000"/>
  <p:embeddedFontLst>
    <p:embeddedFont>
      <p:font typeface="Arial Rounded MT Bold" panose="020F0704030504030204" pitchFamily="34" charset="0"/>
      <p:regular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c9ZBpjcXa2+YD+dTvfg2Lnn+X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1" autoAdjust="0"/>
  </p:normalViewPr>
  <p:slideViewPr>
    <p:cSldViewPr snapToGrid="0">
      <p:cViewPr varScale="1">
        <p:scale>
          <a:sx n="107" d="100"/>
          <a:sy n="107" d="100"/>
        </p:scale>
        <p:origin x="754" y="72"/>
      </p:cViewPr>
      <p:guideLst>
        <p:guide orient="horz" pos="1620"/>
        <p:guide pos="2880"/>
      </p:guideLst>
    </p:cSldViewPr>
  </p:slideViewPr>
  <p:outlineViewPr>
    <p:cViewPr>
      <p:scale>
        <a:sx n="33" d="100"/>
        <a:sy n="33" d="100"/>
      </p:scale>
      <p:origin x="0" y="-4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0814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33412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5542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64179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8654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40907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7" name="Google Shape;2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30;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6" name="Google Shape;3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28"/>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28"/>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0" name="Google Shape;4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20"/>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ctrTitle"/>
          </p:nvPr>
        </p:nvSpPr>
        <p:spPr>
          <a:xfrm>
            <a:off x="315750" y="904618"/>
            <a:ext cx="8512500" cy="4238882"/>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NYC Taxi Trip Time Prediction</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1400" b="1" dirty="0">
                <a:solidFill>
                  <a:schemeClr val="lt1"/>
                </a:solidFill>
                <a:latin typeface="Montserrat"/>
                <a:ea typeface="Montserrat"/>
                <a:cs typeface="Montserrat"/>
                <a:sym typeface="Montserrat"/>
              </a:rPr>
              <a:t>by</a:t>
            </a:r>
            <a:br>
              <a:rPr lang="en-GB" sz="1400" b="1" dirty="0">
                <a:solidFill>
                  <a:schemeClr val="lt1"/>
                </a:solidFill>
                <a:latin typeface="Montserrat"/>
                <a:ea typeface="Montserrat"/>
                <a:cs typeface="Montserrat"/>
                <a:sym typeface="Montserrat"/>
              </a:rPr>
            </a:br>
            <a:r>
              <a:rPr lang="en-GB" sz="2200" b="1" dirty="0">
                <a:solidFill>
                  <a:schemeClr val="lt1"/>
                </a:solidFill>
                <a:latin typeface="Montserrat"/>
                <a:ea typeface="Montserrat"/>
                <a:cs typeface="Montserrat"/>
                <a:sym typeface="Montserrat"/>
              </a:rPr>
              <a:t>Debanjan Ganguly</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Data Science Trainee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AlmaBetter, Bengaluru</a:t>
            </a:r>
            <a:endParaRPr sz="24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2" name="Google Shape;142;p10"/>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43" name="Google Shape;143;p10"/>
          <p:cNvSpPr txBox="1"/>
          <p:nvPr/>
        </p:nvSpPr>
        <p:spPr>
          <a:xfrm>
            <a:off x="31995" y="371039"/>
            <a:ext cx="2627085" cy="18773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Bivariate Analysis of against Datetime</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45" name="Google Shape;145;p10"/>
          <p:cNvSpPr txBox="1"/>
          <p:nvPr/>
        </p:nvSpPr>
        <p:spPr>
          <a:xfrm>
            <a:off x="-31995" y="3113391"/>
            <a:ext cx="25630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Highest duration on middle of weeks</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47" name="Google Shape;147;p10"/>
          <p:cNvPicPr preferRelativeResize="0"/>
          <p:nvPr/>
        </p:nvPicPr>
        <p:blipFill rotWithShape="1">
          <a:blip r:embed="rId4"/>
          <a:srcRect/>
          <a:stretch/>
        </p:blipFill>
        <p:spPr>
          <a:xfrm>
            <a:off x="2786063" y="371039"/>
            <a:ext cx="5800725" cy="2742352"/>
          </a:xfrm>
          <a:prstGeom prst="rect">
            <a:avLst/>
          </a:prstGeom>
          <a:noFill/>
          <a:ln>
            <a:noFill/>
          </a:ln>
        </p:spPr>
      </p:pic>
      <p:sp>
        <p:nvSpPr>
          <p:cNvPr id="148" name="Google Shape;148;p10"/>
          <p:cNvSpPr txBox="1"/>
          <p:nvPr/>
        </p:nvSpPr>
        <p:spPr>
          <a:xfrm>
            <a:off x="0" y="3716902"/>
            <a:ext cx="256309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With more distance travelled, trip duration on midnight is relatively low</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3" name="Picture 2">
            <a:extLst>
              <a:ext uri="{FF2B5EF4-FFF2-40B4-BE49-F238E27FC236}">
                <a16:creationId xmlns:a16="http://schemas.microsoft.com/office/drawing/2014/main" id="{2BE7A2DF-2F5B-47A7-BA41-E8B530189980}"/>
              </a:ext>
            </a:extLst>
          </p:cNvPr>
          <p:cNvPicPr>
            <a:picLocks noChangeAspect="1"/>
          </p:cNvPicPr>
          <p:nvPr/>
        </p:nvPicPr>
        <p:blipFill>
          <a:blip r:embed="rId5"/>
          <a:stretch>
            <a:fillRect/>
          </a:stretch>
        </p:blipFill>
        <p:spPr>
          <a:xfrm>
            <a:off x="2786063" y="3178403"/>
            <a:ext cx="5800725" cy="1786522"/>
          </a:xfrm>
          <a:prstGeom prst="rect">
            <a:avLst/>
          </a:prstGeom>
        </p:spPr>
      </p:pic>
      <p:sp>
        <p:nvSpPr>
          <p:cNvPr id="12" name="Google Shape;145;p10">
            <a:extLst>
              <a:ext uri="{FF2B5EF4-FFF2-40B4-BE49-F238E27FC236}">
                <a16:creationId xmlns:a16="http://schemas.microsoft.com/office/drawing/2014/main" id="{7C9C8631-3F2D-4269-8BA9-4A9743D2F4B6}"/>
              </a:ext>
            </a:extLst>
          </p:cNvPr>
          <p:cNvSpPr txBox="1"/>
          <p:nvPr/>
        </p:nvSpPr>
        <p:spPr>
          <a:xfrm>
            <a:off x="-31995" y="2512891"/>
            <a:ext cx="25630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dirty="0">
                <a:solidFill>
                  <a:schemeClr val="dk2"/>
                </a:solidFill>
                <a:latin typeface="Arial Rounded MT Bold" panose="020F0704030504030204" pitchFamily="34" charset="0"/>
                <a:ea typeface="Arial Rounded"/>
                <a:cs typeface="Arial Rounded"/>
                <a:sym typeface="Arial Rounded"/>
              </a:rPr>
              <a:t>High requests from middle of day</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54" name="Google Shape;154;p11"/>
          <p:cNvSpPr txBox="1"/>
          <p:nvPr/>
        </p:nvSpPr>
        <p:spPr>
          <a:xfrm>
            <a:off x="0" y="467928"/>
            <a:ext cx="2563092"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Correlation Matrix</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56" name="Google Shape;156;p11"/>
          <p:cNvSpPr txBox="1"/>
          <p:nvPr/>
        </p:nvSpPr>
        <p:spPr>
          <a:xfrm>
            <a:off x="0" y="2367017"/>
            <a:ext cx="256309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Highest correlation for target is with distance_km i.e. </a:t>
            </a:r>
            <a:r>
              <a:rPr lang="en-GB" b="1" dirty="0">
                <a:solidFill>
                  <a:schemeClr val="dk2"/>
                </a:solidFill>
                <a:latin typeface="Arial Rounded MT Bold" panose="020F0704030504030204" pitchFamily="34" charset="0"/>
                <a:ea typeface="Arial Rounded"/>
                <a:cs typeface="Arial Rounded"/>
                <a:sym typeface="Arial Rounded"/>
              </a:rPr>
              <a:t>-0.15</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57" name="Google Shape;157;p11"/>
          <p:cNvPicPr preferRelativeResize="0"/>
          <p:nvPr/>
        </p:nvPicPr>
        <p:blipFill rotWithShape="1">
          <a:blip r:embed="rId4"/>
          <a:srcRect/>
          <a:stretch/>
        </p:blipFill>
        <p:spPr>
          <a:xfrm>
            <a:off x="2726281" y="467928"/>
            <a:ext cx="6310562" cy="4054066"/>
          </a:xfrm>
          <a:prstGeom prst="rect">
            <a:avLst/>
          </a:prstGeom>
          <a:noFill/>
          <a:ln>
            <a:noFill/>
          </a:ln>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a:stretch/>
        </p:blipFill>
        <p:spPr>
          <a:xfrm>
            <a:off x="-31997" y="-55418"/>
            <a:ext cx="2627085" cy="5198918"/>
          </a:xfrm>
          <a:prstGeom prst="rect">
            <a:avLst/>
          </a:prstGeom>
          <a:noFill/>
          <a:ln>
            <a:noFill/>
          </a:ln>
          <a:effectLst>
            <a:reflection endPos="0" dist="50800" dir="5400000" sy="-100000" algn="bl" rotWithShape="0"/>
          </a:effectLst>
        </p:spPr>
      </p:pic>
      <p:sp>
        <p:nvSpPr>
          <p:cNvPr id="165" name="Google Shape;165;p12"/>
          <p:cNvSpPr txBox="1"/>
          <p:nvPr/>
        </p:nvSpPr>
        <p:spPr>
          <a:xfrm>
            <a:off x="-1" y="467928"/>
            <a:ext cx="2627085"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Comparison of Train-Test</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67" name="Google Shape;167;p12"/>
          <p:cNvSpPr txBox="1"/>
          <p:nvPr/>
        </p:nvSpPr>
        <p:spPr>
          <a:xfrm>
            <a:off x="47994" y="1979280"/>
            <a:ext cx="2515098"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Train Set :            1039279</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69" name="Google Shape;169;p12"/>
          <p:cNvPicPr preferRelativeResize="0"/>
          <p:nvPr/>
        </p:nvPicPr>
        <p:blipFill rotWithShape="1">
          <a:blip r:embed="rId4"/>
          <a:srcRect/>
          <a:stretch/>
        </p:blipFill>
        <p:spPr>
          <a:xfrm>
            <a:off x="2659080" y="467928"/>
            <a:ext cx="6334901" cy="3923989"/>
          </a:xfrm>
          <a:prstGeom prst="rect">
            <a:avLst/>
          </a:prstGeom>
          <a:noFill/>
          <a:ln>
            <a:noFill/>
          </a:ln>
        </p:spPr>
      </p:pic>
      <p:sp>
        <p:nvSpPr>
          <p:cNvPr id="170" name="Google Shape;170;p12"/>
          <p:cNvSpPr txBox="1"/>
          <p:nvPr/>
        </p:nvSpPr>
        <p:spPr>
          <a:xfrm>
            <a:off x="47994" y="2407310"/>
            <a:ext cx="256309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Test Set :              346427</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9" name="Google Shape;170;p12">
            <a:extLst>
              <a:ext uri="{FF2B5EF4-FFF2-40B4-BE49-F238E27FC236}">
                <a16:creationId xmlns:a16="http://schemas.microsoft.com/office/drawing/2014/main" id="{87D622D9-786A-4AD8-AD57-8FEEB132F7FD}"/>
              </a:ext>
            </a:extLst>
          </p:cNvPr>
          <p:cNvSpPr txBox="1"/>
          <p:nvPr/>
        </p:nvSpPr>
        <p:spPr>
          <a:xfrm>
            <a:off x="47994" y="2846199"/>
            <a:ext cx="256309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Validation Set :   72932</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3"/>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76" name="Google Shape;176;p13"/>
          <p:cNvSpPr txBox="1"/>
          <p:nvPr/>
        </p:nvSpPr>
        <p:spPr>
          <a:xfrm>
            <a:off x="-1" y="467928"/>
            <a:ext cx="2707481"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Scatterplot of Train - Test Data</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79" name="Google Shape;179;p13"/>
          <p:cNvPicPr preferRelativeResize="0"/>
          <p:nvPr/>
        </p:nvPicPr>
        <p:blipFill rotWithShape="1">
          <a:blip r:embed="rId4"/>
          <a:srcRect/>
          <a:stretch/>
        </p:blipFill>
        <p:spPr>
          <a:xfrm>
            <a:off x="2707481" y="467928"/>
            <a:ext cx="6286500" cy="3332547"/>
          </a:xfrm>
          <a:prstGeom prst="rect">
            <a:avLst/>
          </a:prstGeom>
          <a:noFill/>
          <a:ln>
            <a:noFill/>
          </a:ln>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3"/>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76" name="Google Shape;176;p13"/>
          <p:cNvSpPr txBox="1"/>
          <p:nvPr/>
        </p:nvSpPr>
        <p:spPr>
          <a:xfrm>
            <a:off x="-1" y="467928"/>
            <a:ext cx="2707481"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Model Selection</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5" name="Google Shape;170;p12">
            <a:extLst>
              <a:ext uri="{FF2B5EF4-FFF2-40B4-BE49-F238E27FC236}">
                <a16:creationId xmlns:a16="http://schemas.microsoft.com/office/drawing/2014/main" id="{DE00ACA9-7861-41F7-9DFC-CEC29403BD06}"/>
              </a:ext>
            </a:extLst>
          </p:cNvPr>
          <p:cNvSpPr txBox="1"/>
          <p:nvPr/>
        </p:nvSpPr>
        <p:spPr>
          <a:xfrm>
            <a:off x="31996" y="1960682"/>
            <a:ext cx="25630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Best r2 score ~0.7756</a:t>
            </a:r>
          </a:p>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Obtained on LightBGM</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7" name="Google Shape;96;p5">
            <a:extLst>
              <a:ext uri="{FF2B5EF4-FFF2-40B4-BE49-F238E27FC236}">
                <a16:creationId xmlns:a16="http://schemas.microsoft.com/office/drawing/2014/main" id="{DBAB2F9A-7B9C-44C4-BB56-AE27ACFAE8C6}"/>
              </a:ext>
            </a:extLst>
          </p:cNvPr>
          <p:cNvSpPr txBox="1"/>
          <p:nvPr/>
        </p:nvSpPr>
        <p:spPr>
          <a:xfrm>
            <a:off x="2707480" y="275627"/>
            <a:ext cx="5043489" cy="5847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1" dirty="0">
                <a:solidFill>
                  <a:schemeClr val="lt1"/>
                </a:solidFill>
                <a:latin typeface="Montserrat"/>
                <a:sym typeface="Montserrat"/>
              </a:rPr>
              <a:t>Linear Regression and Lasso Ridge returning score with 0.30 – 0.34 range</a:t>
            </a:r>
            <a:endParaRPr lang="en-US" sz="1600" b="0" i="0" u="none" strike="noStrike" cap="none" dirty="0">
              <a:solidFill>
                <a:srgbClr val="000000"/>
              </a:solidFill>
              <a:sym typeface="Arial"/>
            </a:endParaRPr>
          </a:p>
        </p:txBody>
      </p:sp>
      <p:sp>
        <p:nvSpPr>
          <p:cNvPr id="8" name="Google Shape;96;p5">
            <a:extLst>
              <a:ext uri="{FF2B5EF4-FFF2-40B4-BE49-F238E27FC236}">
                <a16:creationId xmlns:a16="http://schemas.microsoft.com/office/drawing/2014/main" id="{364B5F13-D0BA-4C9C-9682-D23A44B65DED}"/>
              </a:ext>
            </a:extLst>
          </p:cNvPr>
          <p:cNvSpPr txBox="1"/>
          <p:nvPr/>
        </p:nvSpPr>
        <p:spPr>
          <a:xfrm>
            <a:off x="2707479" y="1951953"/>
            <a:ext cx="5043490"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600" b="1" dirty="0">
                <a:solidFill>
                  <a:schemeClr val="lt1"/>
                </a:solidFill>
                <a:latin typeface="Montserrat"/>
                <a:sym typeface="Montserrat"/>
              </a:rPr>
              <a:t>Random Forest outperforms all previous score, set new best score of ~0.80 but at a extensive computational cost </a:t>
            </a:r>
            <a:endParaRPr sz="1600" b="0" i="0" u="none" strike="noStrike" cap="none" dirty="0">
              <a:solidFill>
                <a:srgbClr val="000000"/>
              </a:solidFill>
              <a:sym typeface="Arial"/>
            </a:endParaRPr>
          </a:p>
        </p:txBody>
      </p:sp>
      <p:sp>
        <p:nvSpPr>
          <p:cNvPr id="9" name="Google Shape;96;p5">
            <a:extLst>
              <a:ext uri="{FF2B5EF4-FFF2-40B4-BE49-F238E27FC236}">
                <a16:creationId xmlns:a16="http://schemas.microsoft.com/office/drawing/2014/main" id="{27E3D584-909A-426D-99E8-70F1F222E9BE}"/>
              </a:ext>
            </a:extLst>
          </p:cNvPr>
          <p:cNvSpPr txBox="1"/>
          <p:nvPr/>
        </p:nvSpPr>
        <p:spPr>
          <a:xfrm>
            <a:off x="2707479" y="1113790"/>
            <a:ext cx="5043490" cy="5847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1" dirty="0">
                <a:solidFill>
                  <a:schemeClr val="lt1"/>
                </a:solidFill>
                <a:latin typeface="Montserrat"/>
                <a:sym typeface="Montserrat"/>
              </a:rPr>
              <a:t>Decision Tree Regressor is slightly better with avg training score of ~0.45</a:t>
            </a:r>
            <a:endParaRPr lang="en-US" sz="1600" b="0" i="0" u="none" strike="noStrike" cap="none" dirty="0">
              <a:solidFill>
                <a:srgbClr val="000000"/>
              </a:solidFill>
              <a:sym typeface="Arial"/>
            </a:endParaRPr>
          </a:p>
        </p:txBody>
      </p:sp>
      <p:sp>
        <p:nvSpPr>
          <p:cNvPr id="10" name="Google Shape;96;p5">
            <a:extLst>
              <a:ext uri="{FF2B5EF4-FFF2-40B4-BE49-F238E27FC236}">
                <a16:creationId xmlns:a16="http://schemas.microsoft.com/office/drawing/2014/main" id="{B78FAA36-6B2C-4147-A8DB-A945AC07F44D}"/>
              </a:ext>
            </a:extLst>
          </p:cNvPr>
          <p:cNvSpPr txBox="1"/>
          <p:nvPr/>
        </p:nvSpPr>
        <p:spPr>
          <a:xfrm>
            <a:off x="2707479" y="3036337"/>
            <a:ext cx="5043490"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600" b="1" dirty="0">
                <a:solidFill>
                  <a:schemeClr val="lt1"/>
                </a:solidFill>
                <a:latin typeface="Montserrat"/>
                <a:sym typeface="Montserrat"/>
              </a:rPr>
              <a:t>LightGBM as expected gives quite similar or better performance with a score of 0.89 and 0.77 on training and testing set respectively  </a:t>
            </a:r>
            <a:endParaRPr sz="1600" b="0" i="0" u="none" strike="noStrike" cap="none" dirty="0">
              <a:solidFill>
                <a:srgbClr val="000000"/>
              </a:solidFill>
              <a:sym typeface="Arial"/>
            </a:endParaRPr>
          </a:p>
        </p:txBody>
      </p:sp>
    </p:spTree>
    <p:extLst>
      <p:ext uri="{BB962C8B-B14F-4D97-AF65-F5344CB8AC3E}">
        <p14:creationId xmlns:p14="http://schemas.microsoft.com/office/powerpoint/2010/main" val="7171292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3"/>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76" name="Google Shape;176;p13"/>
          <p:cNvSpPr txBox="1"/>
          <p:nvPr/>
        </p:nvSpPr>
        <p:spPr>
          <a:xfrm>
            <a:off x="-1" y="467928"/>
            <a:ext cx="2707481"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Model Evaluation</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79" name="Google Shape;179;p13"/>
          <p:cNvPicPr preferRelativeResize="0"/>
          <p:nvPr/>
        </p:nvPicPr>
        <p:blipFill rotWithShape="1">
          <a:blip r:embed="rId4"/>
          <a:srcRect/>
          <a:stretch/>
        </p:blipFill>
        <p:spPr>
          <a:xfrm>
            <a:off x="2757487" y="467928"/>
            <a:ext cx="6286500" cy="1646622"/>
          </a:xfrm>
          <a:prstGeom prst="rect">
            <a:avLst/>
          </a:prstGeom>
          <a:noFill/>
          <a:ln>
            <a:noFill/>
          </a:ln>
        </p:spPr>
      </p:pic>
      <p:sp>
        <p:nvSpPr>
          <p:cNvPr id="5" name="Google Shape;170;p12">
            <a:extLst>
              <a:ext uri="{FF2B5EF4-FFF2-40B4-BE49-F238E27FC236}">
                <a16:creationId xmlns:a16="http://schemas.microsoft.com/office/drawing/2014/main" id="{DE00ACA9-7861-41F7-9DFC-CEC29403BD06}"/>
              </a:ext>
            </a:extLst>
          </p:cNvPr>
          <p:cNvSpPr txBox="1"/>
          <p:nvPr/>
        </p:nvSpPr>
        <p:spPr>
          <a:xfrm>
            <a:off x="31996" y="1960682"/>
            <a:ext cx="2525467" cy="5181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Best r2 score ~0.7756</a:t>
            </a:r>
          </a:p>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Obtained on LightBGM</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7" name="Google Shape;96;p5">
            <a:extLst>
              <a:ext uri="{FF2B5EF4-FFF2-40B4-BE49-F238E27FC236}">
                <a16:creationId xmlns:a16="http://schemas.microsoft.com/office/drawing/2014/main" id="{DBAB2F9A-7B9C-44C4-BB56-AE27ACFAE8C6}"/>
              </a:ext>
            </a:extLst>
          </p:cNvPr>
          <p:cNvSpPr txBox="1"/>
          <p:nvPr/>
        </p:nvSpPr>
        <p:spPr>
          <a:xfrm>
            <a:off x="2659081" y="2345363"/>
            <a:ext cx="390958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dirty="0">
                <a:solidFill>
                  <a:schemeClr val="lt1"/>
                </a:solidFill>
                <a:latin typeface="Montserrat"/>
                <a:sym typeface="Montserrat"/>
              </a:rPr>
              <a:t>Best parameter on LightBGM is</a:t>
            </a:r>
          </a:p>
          <a:p>
            <a:pPr marL="0" marR="0" lvl="0" indent="0" algn="l" rtl="0">
              <a:lnSpc>
                <a:spcPct val="100000"/>
              </a:lnSpc>
              <a:spcBef>
                <a:spcPts val="0"/>
              </a:spcBef>
              <a:spcAft>
                <a:spcPts val="0"/>
              </a:spcAft>
              <a:buNone/>
            </a:pPr>
            <a:r>
              <a:rPr lang="en-GB" sz="1400" b="1" i="0" u="none" strike="noStrike" cap="none" dirty="0">
                <a:solidFill>
                  <a:schemeClr val="lt1"/>
                </a:solidFill>
                <a:latin typeface="Montserrat"/>
                <a:sym typeface="Montserrat"/>
              </a:rPr>
              <a:t>max_depth 50</a:t>
            </a:r>
          </a:p>
          <a:p>
            <a:pPr marL="0" marR="0" lvl="0" indent="0" algn="l" rtl="0">
              <a:lnSpc>
                <a:spcPct val="100000"/>
              </a:lnSpc>
              <a:spcBef>
                <a:spcPts val="0"/>
              </a:spcBef>
              <a:spcAft>
                <a:spcPts val="0"/>
              </a:spcAft>
              <a:buNone/>
            </a:pPr>
            <a:r>
              <a:rPr lang="en-GB" b="1" dirty="0">
                <a:solidFill>
                  <a:schemeClr val="lt1"/>
                </a:solidFill>
                <a:latin typeface="Montserrat"/>
                <a:sym typeface="Montserrat"/>
              </a:rPr>
              <a:t>n_estimators 1000</a:t>
            </a:r>
          </a:p>
          <a:p>
            <a:pPr marL="0" marR="0" lvl="0" indent="0" algn="l" rtl="0">
              <a:lnSpc>
                <a:spcPct val="100000"/>
              </a:lnSpc>
              <a:spcBef>
                <a:spcPts val="0"/>
              </a:spcBef>
              <a:spcAft>
                <a:spcPts val="0"/>
              </a:spcAft>
              <a:buNone/>
            </a:pPr>
            <a:r>
              <a:rPr lang="en-GB" sz="1400" b="1" i="0" u="none" strike="noStrike" cap="none" dirty="0">
                <a:solidFill>
                  <a:schemeClr val="lt1"/>
                </a:solidFill>
                <a:latin typeface="Montserrat"/>
                <a:sym typeface="Montserrat"/>
              </a:rPr>
              <a:t>num_leaves 500</a:t>
            </a:r>
            <a:endParaRPr sz="1400" b="0" i="0" u="none" strike="noStrike" cap="none" dirty="0">
              <a:solidFill>
                <a:srgbClr val="000000"/>
              </a:solidFill>
              <a:sym typeface="Arial"/>
            </a:endParaRPr>
          </a:p>
        </p:txBody>
      </p:sp>
      <p:sp>
        <p:nvSpPr>
          <p:cNvPr id="8" name="Google Shape;96;p5">
            <a:extLst>
              <a:ext uri="{FF2B5EF4-FFF2-40B4-BE49-F238E27FC236}">
                <a16:creationId xmlns:a16="http://schemas.microsoft.com/office/drawing/2014/main" id="{364B5F13-D0BA-4C9C-9682-D23A44B65DED}"/>
              </a:ext>
            </a:extLst>
          </p:cNvPr>
          <p:cNvSpPr txBox="1"/>
          <p:nvPr/>
        </p:nvSpPr>
        <p:spPr>
          <a:xfrm>
            <a:off x="2659081" y="3530243"/>
            <a:ext cx="390958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dirty="0">
                <a:solidFill>
                  <a:schemeClr val="lt1"/>
                </a:solidFill>
                <a:latin typeface="Montserrat"/>
                <a:sym typeface="Montserrat"/>
              </a:rPr>
              <a:t>Model tends to overfit with large number of estimators or large sample splits</a:t>
            </a:r>
            <a:endParaRPr sz="1400" b="0" i="0" u="none" strike="noStrike" cap="none" dirty="0">
              <a:solidFill>
                <a:srgbClr val="000000"/>
              </a:solidFill>
              <a:sym typeface="Arial"/>
            </a:endParaRPr>
          </a:p>
        </p:txBody>
      </p:sp>
      <p:sp>
        <p:nvSpPr>
          <p:cNvPr id="9" name="Google Shape;170;p12">
            <a:extLst>
              <a:ext uri="{FF2B5EF4-FFF2-40B4-BE49-F238E27FC236}">
                <a16:creationId xmlns:a16="http://schemas.microsoft.com/office/drawing/2014/main" id="{DE29ADFF-16A8-42F7-929D-83D254BE7F80}"/>
              </a:ext>
            </a:extLst>
          </p:cNvPr>
          <p:cNvSpPr txBox="1"/>
          <p:nvPr/>
        </p:nvSpPr>
        <p:spPr>
          <a:xfrm>
            <a:off x="31996" y="2563296"/>
            <a:ext cx="2525467" cy="5181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Best </a:t>
            </a:r>
            <a:r>
              <a:rPr lang="en-IN" b="1" dirty="0">
                <a:solidFill>
                  <a:schemeClr val="dk2"/>
                </a:solidFill>
                <a:latin typeface="Arial Rounded MT Bold" panose="020F0704030504030204" pitchFamily="34" charset="0"/>
                <a:ea typeface="Arial Rounded"/>
                <a:cs typeface="Arial Rounded"/>
                <a:sym typeface="Arial Rounded"/>
              </a:rPr>
              <a:t>rmse score </a:t>
            </a: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~0.3721</a:t>
            </a:r>
          </a:p>
          <a:p>
            <a:pPr marL="0" marR="0" lvl="0" indent="0" algn="l" rtl="0">
              <a:lnSpc>
                <a:spcPct val="100000"/>
              </a:lnSpc>
              <a:spcBef>
                <a:spcPts val="0"/>
              </a:spcBef>
              <a:spcAft>
                <a:spcPts val="0"/>
              </a:spcAft>
              <a:buNone/>
            </a:pPr>
            <a:r>
              <a:rPr lang="en-IN" sz="1400" b="1" i="0" u="none" strike="noStrike" cap="none" dirty="0">
                <a:solidFill>
                  <a:schemeClr val="dk2"/>
                </a:solidFill>
                <a:latin typeface="Arial Rounded MT Bold" panose="020F0704030504030204" pitchFamily="34" charset="0"/>
                <a:ea typeface="Arial Rounded"/>
                <a:cs typeface="Arial Rounded"/>
                <a:sym typeface="Arial Rounded"/>
              </a:rPr>
              <a:t>Obtained on LightBGM</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Tree>
    <p:extLst>
      <p:ext uri="{BB962C8B-B14F-4D97-AF65-F5344CB8AC3E}">
        <p14:creationId xmlns:p14="http://schemas.microsoft.com/office/powerpoint/2010/main" val="249656609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4"/>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86" name="Google Shape;186;p14"/>
          <p:cNvSpPr txBox="1"/>
          <p:nvPr/>
        </p:nvSpPr>
        <p:spPr>
          <a:xfrm>
            <a:off x="0" y="467928"/>
            <a:ext cx="2627085"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Actual vs Predicted Value</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89" name="Google Shape;189;p14"/>
          <p:cNvPicPr preferRelativeResize="0"/>
          <p:nvPr/>
        </p:nvPicPr>
        <p:blipFill rotWithShape="1">
          <a:blip r:embed="rId4"/>
          <a:srcRect/>
          <a:stretch/>
        </p:blipFill>
        <p:spPr>
          <a:xfrm>
            <a:off x="2767886" y="467928"/>
            <a:ext cx="6230641" cy="2776484"/>
          </a:xfrm>
          <a:prstGeom prst="rect">
            <a:avLst/>
          </a:prstGeom>
          <a:noFill/>
          <a:ln>
            <a:noFill/>
          </a:ln>
        </p:spPr>
      </p:pic>
      <p:sp>
        <p:nvSpPr>
          <p:cNvPr id="191" name="Google Shape;191;p14"/>
          <p:cNvSpPr txBox="1"/>
          <p:nvPr/>
        </p:nvSpPr>
        <p:spPr>
          <a:xfrm>
            <a:off x="2767886" y="3597965"/>
            <a:ext cx="5389419"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Plotted from the predictions of  72932 validation data</a:t>
            </a:r>
            <a:endParaRPr sz="1700" b="0" i="0" u="none" strike="noStrike" cap="none" dirty="0">
              <a:solidFill>
                <a:srgbClr val="000000"/>
              </a:solidFill>
              <a:latin typeface="Arial"/>
              <a:ea typeface="Arial"/>
              <a:cs typeface="Arial"/>
              <a:sym typeface="Arial"/>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4"/>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86" name="Google Shape;186;p14"/>
          <p:cNvSpPr txBox="1"/>
          <p:nvPr/>
        </p:nvSpPr>
        <p:spPr>
          <a:xfrm>
            <a:off x="0" y="467928"/>
            <a:ext cx="2627085"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a:solidFill>
                  <a:schemeClr val="dk2"/>
                </a:solidFill>
                <a:latin typeface="Arial Rounded MT Bold" panose="020F0704030504030204" pitchFamily="34" charset="0"/>
                <a:ea typeface="Arial Rounded"/>
                <a:cs typeface="Arial Rounded"/>
                <a:sym typeface="Arial Rounded"/>
              </a:rPr>
              <a:t>Model Evaluation</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89" name="Google Shape;189;p14"/>
          <p:cNvPicPr preferRelativeResize="0"/>
          <p:nvPr/>
        </p:nvPicPr>
        <p:blipFill rotWithShape="1">
          <a:blip r:embed="rId4"/>
          <a:srcRect/>
          <a:stretch/>
        </p:blipFill>
        <p:spPr>
          <a:xfrm>
            <a:off x="2627085" y="567941"/>
            <a:ext cx="3066484" cy="3418272"/>
          </a:xfrm>
          <a:prstGeom prst="rect">
            <a:avLst/>
          </a:prstGeom>
          <a:noFill/>
          <a:ln>
            <a:noFill/>
          </a:ln>
        </p:spPr>
      </p:pic>
      <p:sp>
        <p:nvSpPr>
          <p:cNvPr id="191" name="Google Shape;191;p14"/>
          <p:cNvSpPr txBox="1"/>
          <p:nvPr/>
        </p:nvSpPr>
        <p:spPr>
          <a:xfrm>
            <a:off x="2721692" y="4240103"/>
            <a:ext cx="3314777" cy="3539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Plots with predicted Values</a:t>
            </a:r>
            <a:endParaRPr sz="17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08D02EAF-31FE-465A-8A5D-35EF6699A422}"/>
              </a:ext>
            </a:extLst>
          </p:cNvPr>
          <p:cNvPicPr>
            <a:picLocks noChangeAspect="1" noChangeArrowheads="1"/>
          </p:cNvPicPr>
          <p:nvPr/>
        </p:nvPicPr>
        <p:blipFill>
          <a:blip r:embed="rId5"/>
          <a:srcRect/>
          <a:stretch/>
        </p:blipFill>
        <p:spPr bwMode="auto">
          <a:xfrm>
            <a:off x="5825567" y="641787"/>
            <a:ext cx="3168414" cy="316341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91;p14">
            <a:extLst>
              <a:ext uri="{FF2B5EF4-FFF2-40B4-BE49-F238E27FC236}">
                <a16:creationId xmlns:a16="http://schemas.microsoft.com/office/drawing/2014/main" id="{58B1088C-0956-42C3-B678-C91E6684C401}"/>
              </a:ext>
            </a:extLst>
          </p:cNvPr>
          <p:cNvSpPr txBox="1"/>
          <p:nvPr/>
        </p:nvSpPr>
        <p:spPr>
          <a:xfrm>
            <a:off x="5380902" y="4240102"/>
            <a:ext cx="3314777" cy="35390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Residual Analysis</a:t>
            </a:r>
            <a:endParaRPr sz="1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8006879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97" name="Google Shape;197;p15"/>
          <p:cNvSpPr txBox="1"/>
          <p:nvPr/>
        </p:nvSpPr>
        <p:spPr>
          <a:xfrm>
            <a:off x="-1" y="467928"/>
            <a:ext cx="2881745" cy="24006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000" b="1" dirty="0">
                <a:solidFill>
                  <a:schemeClr val="dk2"/>
                </a:solidFill>
                <a:latin typeface="Arial Rounded MT Bold" panose="020F0704030504030204" pitchFamily="34" charset="0"/>
                <a:ea typeface="Arial Rounded"/>
                <a:cs typeface="Arial Rounded"/>
                <a:sym typeface="Arial Rounded"/>
              </a:rPr>
              <a:t>Histplot for density of predictions from all datasets</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200" name="Google Shape;200;p15"/>
          <p:cNvPicPr preferRelativeResize="0"/>
          <p:nvPr/>
        </p:nvPicPr>
        <p:blipFill rotWithShape="1">
          <a:blip r:embed="rId4"/>
          <a:srcRect/>
          <a:stretch/>
        </p:blipFill>
        <p:spPr>
          <a:xfrm>
            <a:off x="2701636" y="783815"/>
            <a:ext cx="6296891" cy="3324058"/>
          </a:xfrm>
          <a:prstGeom prst="rect">
            <a:avLst/>
          </a:prstGeom>
          <a:noFill/>
          <a:ln>
            <a:noFill/>
          </a:ln>
        </p:spPr>
      </p:pic>
    </p:spTree>
  </p:cSld>
  <p:clrMapOvr>
    <a:masterClrMapping/>
  </p:clrMapOvr>
  <p:transition spd="med" advTm="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16"/>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07" name="Google Shape;207;p16"/>
          <p:cNvSpPr txBox="1"/>
          <p:nvPr/>
        </p:nvSpPr>
        <p:spPr>
          <a:xfrm>
            <a:off x="0" y="467928"/>
            <a:ext cx="2563092" cy="569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100" b="1" i="0" u="none" strike="noStrike" cap="none" dirty="0">
                <a:solidFill>
                  <a:schemeClr val="dk2"/>
                </a:solidFill>
                <a:latin typeface="Arial Rounded MT Bold" panose="020F0704030504030204" pitchFamily="34" charset="0"/>
                <a:ea typeface="Arial Rounded"/>
                <a:cs typeface="Arial Rounded"/>
                <a:sym typeface="Arial Rounded"/>
              </a:rPr>
              <a:t>Limitation</a:t>
            </a:r>
            <a:endParaRPr sz="31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8" name="Google Shape;208;p16"/>
          <p:cNvSpPr txBox="1"/>
          <p:nvPr/>
        </p:nvSpPr>
        <p:spPr>
          <a:xfrm>
            <a:off x="2716150" y="561278"/>
            <a:ext cx="6109195" cy="218517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i="0" u="none" strike="noStrike" cap="none" dirty="0">
                <a:solidFill>
                  <a:schemeClr val="lt1"/>
                </a:solidFill>
                <a:latin typeface="Montserrat"/>
                <a:ea typeface="Montserrat"/>
                <a:cs typeface="Montserrat"/>
                <a:sym typeface="Montserrat"/>
              </a:rPr>
              <a:t>	Real world data can be and is a messy one, it's also a no exception in our dataset. In our case, data as it was very raw, and we needed to clean it first to move further. It has many anomalies we noticed about the time duration and distance travelled, though we've removed it but still many more is present there, we live it as it is to add a bit noise.</a:t>
            </a:r>
            <a:endParaRPr sz="1700" b="0" i="0" u="none" strike="noStrike" cap="none" dirty="0">
              <a:solidFill>
                <a:srgbClr val="000000"/>
              </a:solidFill>
              <a:latin typeface="Arial"/>
              <a:ea typeface="Arial"/>
              <a:cs typeface="Arial"/>
              <a:sym typeface="Arial"/>
            </a:endParaRPr>
          </a:p>
        </p:txBody>
      </p:sp>
      <p:sp>
        <p:nvSpPr>
          <p:cNvPr id="209" name="Google Shape;209;p16"/>
          <p:cNvSpPr txBox="1"/>
          <p:nvPr/>
        </p:nvSpPr>
        <p:spPr>
          <a:xfrm>
            <a:off x="2716150" y="2957011"/>
            <a:ext cx="6109194" cy="14003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i="0" u="none" strike="noStrike" cap="none" dirty="0">
                <a:solidFill>
                  <a:schemeClr val="lt1"/>
                </a:solidFill>
                <a:latin typeface="Montserrat"/>
                <a:ea typeface="Montserrat"/>
                <a:cs typeface="Montserrat"/>
                <a:sym typeface="Montserrat"/>
              </a:rPr>
              <a:t>	We don't have proper information of traffic and season, that'd be a great addition in this dataset. Also, the rating of cab or driver would also do great, people normally provide better rating with clean driving and punctuality in rush hours.</a:t>
            </a:r>
            <a:endParaRPr sz="1700" b="0" i="0" u="none" strike="noStrike" cap="none" dirty="0">
              <a:solidFill>
                <a:srgbClr val="000000"/>
              </a:solidFill>
              <a:latin typeface="Arial"/>
              <a:ea typeface="Arial"/>
              <a:cs typeface="Arial"/>
              <a:sym typeface="Arial"/>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2"/>
          <p:cNvPicPr preferRelativeResize="0"/>
          <p:nvPr/>
        </p:nvPicPr>
        <p:blipFill rotWithShape="1">
          <a:blip r:embed="rId3">
            <a:alphaModFix/>
          </a:blip>
          <a:srcRect/>
          <a:stretch/>
        </p:blipFill>
        <p:spPr>
          <a:xfrm>
            <a:off x="-94342" y="0"/>
            <a:ext cx="2706914" cy="5143500"/>
          </a:xfrm>
          <a:prstGeom prst="rect">
            <a:avLst/>
          </a:prstGeom>
          <a:noFill/>
          <a:ln>
            <a:noFill/>
          </a:ln>
          <a:effectLst>
            <a:reflection endPos="0" dist="50800" dir="5400000" sy="-100000" algn="bl" rotWithShape="0"/>
          </a:effectLst>
        </p:spPr>
      </p:pic>
      <p:sp>
        <p:nvSpPr>
          <p:cNvPr id="54" name="Google Shape;54;p2"/>
          <p:cNvSpPr txBox="1"/>
          <p:nvPr/>
        </p:nvSpPr>
        <p:spPr>
          <a:xfrm>
            <a:off x="-94342" y="462643"/>
            <a:ext cx="2819400"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i="0" u="none" strike="noStrike" cap="none" dirty="0">
                <a:solidFill>
                  <a:schemeClr val="dk2"/>
                </a:solidFill>
                <a:latin typeface="Arial Rounded MT Bold" panose="020F0704030504030204" pitchFamily="34" charset="0"/>
                <a:ea typeface="Arial Rounded"/>
                <a:cs typeface="Arial Rounded"/>
                <a:sym typeface="Arial Rounded"/>
              </a:rPr>
              <a:t>Introduction</a:t>
            </a:r>
            <a:endParaRPr sz="3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55" name="Google Shape;55;p2"/>
          <p:cNvSpPr txBox="1">
            <a:spLocks noGrp="1"/>
          </p:cNvSpPr>
          <p:nvPr>
            <p:ph type="ctrTitle"/>
          </p:nvPr>
        </p:nvSpPr>
        <p:spPr>
          <a:xfrm>
            <a:off x="2725058" y="185552"/>
            <a:ext cx="6047838" cy="225004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Prediction of Yellow Taxi Service estimated time duration using Machine Learning Approach</a:t>
            </a:r>
            <a:endParaRPr sz="3200" dirty="0">
              <a:solidFill>
                <a:srgbClr val="00717D"/>
              </a:solidFill>
            </a:endParaRPr>
          </a:p>
        </p:txBody>
      </p:sp>
      <p:sp>
        <p:nvSpPr>
          <p:cNvPr id="2" name="TextBox 1">
            <a:extLst>
              <a:ext uri="{FF2B5EF4-FFF2-40B4-BE49-F238E27FC236}">
                <a16:creationId xmlns:a16="http://schemas.microsoft.com/office/drawing/2014/main" id="{317AF549-0AE1-4389-B546-FB5F8F039AAC}"/>
              </a:ext>
            </a:extLst>
          </p:cNvPr>
          <p:cNvSpPr txBox="1"/>
          <p:nvPr/>
        </p:nvSpPr>
        <p:spPr>
          <a:xfrm>
            <a:off x="2725058" y="2794667"/>
            <a:ext cx="5891151" cy="1815882"/>
          </a:xfrm>
          <a:prstGeom prst="rect">
            <a:avLst/>
          </a:prstGeom>
          <a:noFill/>
        </p:spPr>
        <p:txBody>
          <a:bodyPr wrap="square" rtlCol="0">
            <a:spAutoFit/>
          </a:bodyPr>
          <a:lstStyle/>
          <a:p>
            <a:r>
              <a:rPr lang="en-US" sz="1400" b="1" dirty="0">
                <a:solidFill>
                  <a:schemeClr val="lt1"/>
                </a:solidFill>
                <a:latin typeface="Montserrat"/>
                <a:ea typeface="Montserrat"/>
                <a:cs typeface="Montserrat"/>
                <a:sym typeface="Montserrat"/>
              </a:rPr>
              <a:t>Most of the ride service providing company faces a common problem of efficiently assigning the rides to passengers so that the service is smooth and hassle free.</a:t>
            </a:r>
            <a:endParaRPr lang="en-IN" sz="1400" b="1" dirty="0">
              <a:solidFill>
                <a:schemeClr val="lt1"/>
              </a:solidFill>
              <a:latin typeface="Montserrat"/>
              <a:ea typeface="Montserrat"/>
              <a:cs typeface="Montserrat"/>
              <a:sym typeface="Montserrat"/>
            </a:endParaRPr>
          </a:p>
          <a:p>
            <a:endParaRPr lang="en-IN" b="1" dirty="0">
              <a:solidFill>
                <a:schemeClr val="lt1"/>
              </a:solidFill>
              <a:latin typeface="Montserrat"/>
              <a:ea typeface="Montserrat"/>
              <a:cs typeface="Montserrat"/>
              <a:sym typeface="Montserrat"/>
            </a:endParaRPr>
          </a:p>
          <a:p>
            <a:r>
              <a:rPr lang="en-IN" sz="1400" b="1" dirty="0">
                <a:solidFill>
                  <a:schemeClr val="lt1"/>
                </a:solidFill>
                <a:latin typeface="Montserrat"/>
                <a:ea typeface="Montserrat"/>
                <a:cs typeface="Montserrat"/>
                <a:sym typeface="Montserrat"/>
              </a:rPr>
              <a:t>With accurate prediction comes accurate allocation, results as less waiting time </a:t>
            </a:r>
            <a:r>
              <a:rPr lang="en-US" sz="1400" b="1" dirty="0">
                <a:solidFill>
                  <a:schemeClr val="lt1"/>
                </a:solidFill>
                <a:latin typeface="Montserrat"/>
                <a:ea typeface="Montserrat"/>
                <a:cs typeface="Montserrat"/>
                <a:sym typeface="Montserrat"/>
              </a:rPr>
              <a:t>which means less cancellation from client side and increase in profit margin, as well as customer base.</a:t>
            </a:r>
            <a:endParaRPr lang="en-US" dirty="0"/>
          </a:p>
        </p:txBody>
      </p:sp>
      <p:sp>
        <p:nvSpPr>
          <p:cNvPr id="3" name="TextBox 2">
            <a:extLst>
              <a:ext uri="{FF2B5EF4-FFF2-40B4-BE49-F238E27FC236}">
                <a16:creationId xmlns:a16="http://schemas.microsoft.com/office/drawing/2014/main" id="{86B9B20E-1CE8-4E0C-86D7-634BE3118A8E}"/>
              </a:ext>
            </a:extLst>
          </p:cNvPr>
          <p:cNvSpPr txBox="1"/>
          <p:nvPr/>
        </p:nvSpPr>
        <p:spPr>
          <a:xfrm>
            <a:off x="2725058" y="2263973"/>
            <a:ext cx="6047838" cy="307777"/>
          </a:xfrm>
          <a:prstGeom prst="rect">
            <a:avLst/>
          </a:prstGeom>
          <a:noFill/>
        </p:spPr>
        <p:txBody>
          <a:bodyPr wrap="square" rtlCol="0">
            <a:spAutoFit/>
          </a:bodyPr>
          <a:lstStyle/>
          <a:p>
            <a:r>
              <a:rPr lang="en-IN" dirty="0"/>
              <a:t>_________________________________________________________</a:t>
            </a:r>
            <a:endParaRPr lang="en-US"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16"/>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07" name="Google Shape;207;p16"/>
          <p:cNvSpPr txBox="1"/>
          <p:nvPr/>
        </p:nvSpPr>
        <p:spPr>
          <a:xfrm>
            <a:off x="0" y="467928"/>
            <a:ext cx="2563092" cy="569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100" b="1" i="0" u="none" strike="noStrike" cap="none" dirty="0">
                <a:solidFill>
                  <a:schemeClr val="dk2"/>
                </a:solidFill>
                <a:latin typeface="Arial Rounded MT Bold" panose="020F0704030504030204" pitchFamily="34" charset="0"/>
                <a:ea typeface="Arial Rounded"/>
                <a:cs typeface="Arial Rounded"/>
                <a:sym typeface="Arial Rounded"/>
              </a:rPr>
              <a:t>Challenges</a:t>
            </a:r>
            <a:endParaRPr sz="31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8" name="Google Shape;208;p16"/>
          <p:cNvSpPr txBox="1"/>
          <p:nvPr/>
        </p:nvSpPr>
        <p:spPr>
          <a:xfrm>
            <a:off x="2716150" y="561278"/>
            <a:ext cx="6199250" cy="14003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700" b="1" dirty="0">
                <a:solidFill>
                  <a:schemeClr val="lt1"/>
                </a:solidFill>
                <a:latin typeface="Montserrat"/>
                <a:ea typeface="Montserrat"/>
                <a:cs typeface="Montserrat"/>
                <a:sym typeface="Montserrat"/>
              </a:rPr>
              <a:t>	With o</a:t>
            </a:r>
            <a:r>
              <a:rPr lang="en-GB" sz="1700" b="1" i="0" u="none" strike="noStrike" cap="none" dirty="0">
                <a:solidFill>
                  <a:schemeClr val="lt1"/>
                </a:solidFill>
                <a:latin typeface="Montserrat"/>
                <a:ea typeface="Montserrat"/>
                <a:cs typeface="Montserrat"/>
                <a:sym typeface="Montserrat"/>
              </a:rPr>
              <a:t>ver 14 lakhs row presents, handling a huge chunk </a:t>
            </a:r>
            <a:r>
              <a:rPr lang="en-GB" sz="1700" b="1" dirty="0">
                <a:solidFill>
                  <a:schemeClr val="lt1"/>
                </a:solidFill>
                <a:latin typeface="Montserrat"/>
                <a:ea typeface="Montserrat"/>
                <a:cs typeface="Montserrat"/>
                <a:sym typeface="Montserrat"/>
              </a:rPr>
              <a:t>of data is a challenge itself. Also, the memory usage of this pile of data is very high so there’s chance</a:t>
            </a:r>
            <a:r>
              <a:rPr lang="en-GB" sz="1700" b="1" i="0" u="none" strike="noStrike" cap="none" dirty="0">
                <a:solidFill>
                  <a:schemeClr val="lt1"/>
                </a:solidFill>
                <a:latin typeface="Montserrat"/>
                <a:ea typeface="Montserrat"/>
                <a:cs typeface="Montserrat"/>
                <a:sym typeface="Montserrat"/>
              </a:rPr>
              <a:t> of the system to run out of memory during model training or some advance plotting</a:t>
            </a:r>
            <a:endParaRPr sz="1700" b="0" i="0" u="none" strike="noStrike" cap="none" dirty="0">
              <a:solidFill>
                <a:srgbClr val="000000"/>
              </a:solidFill>
              <a:latin typeface="Arial"/>
              <a:ea typeface="Arial"/>
              <a:cs typeface="Arial"/>
              <a:sym typeface="Arial"/>
            </a:endParaRPr>
          </a:p>
        </p:txBody>
      </p:sp>
      <p:sp>
        <p:nvSpPr>
          <p:cNvPr id="210" name="Google Shape;210;p16"/>
          <p:cNvSpPr txBox="1"/>
          <p:nvPr/>
        </p:nvSpPr>
        <p:spPr>
          <a:xfrm>
            <a:off x="2716149" y="2263993"/>
            <a:ext cx="6199249" cy="6155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	The computation time and cost both are relatively high</a:t>
            </a:r>
            <a:endParaRPr sz="1700" b="0" i="0" u="none" strike="noStrike" cap="none" dirty="0">
              <a:solidFill>
                <a:srgbClr val="000000"/>
              </a:solidFill>
              <a:latin typeface="Arial"/>
              <a:ea typeface="Arial"/>
              <a:cs typeface="Arial"/>
              <a:sym typeface="Arial"/>
            </a:endParaRPr>
          </a:p>
        </p:txBody>
      </p:sp>
      <p:sp>
        <p:nvSpPr>
          <p:cNvPr id="211" name="Google Shape;211;p16"/>
          <p:cNvSpPr txBox="1"/>
          <p:nvPr/>
        </p:nvSpPr>
        <p:spPr>
          <a:xfrm>
            <a:off x="2716149" y="3181878"/>
            <a:ext cx="6199248" cy="6155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	The dataset contains many obvious outliers and noise</a:t>
            </a:r>
            <a:endParaRPr sz="1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5588816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7"/>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17" name="Google Shape;217;p17"/>
          <p:cNvSpPr txBox="1"/>
          <p:nvPr/>
        </p:nvSpPr>
        <p:spPr>
          <a:xfrm>
            <a:off x="-1" y="467928"/>
            <a:ext cx="2716151" cy="1000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Scope of </a:t>
            </a:r>
            <a:r>
              <a:rPr lang="en-GB" sz="3000" b="1" i="0" u="none" strike="noStrike" cap="none" dirty="0">
                <a:solidFill>
                  <a:schemeClr val="dk2"/>
                </a:solidFill>
                <a:latin typeface="Arial Rounded MT Bold" panose="020F0704030504030204" pitchFamily="34" charset="0"/>
                <a:ea typeface="Arial Rounded"/>
                <a:cs typeface="Arial Rounded"/>
                <a:sym typeface="Arial Rounded"/>
              </a:rPr>
              <a:t>Improvement</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18" name="Google Shape;218;p17"/>
          <p:cNvSpPr txBox="1"/>
          <p:nvPr/>
        </p:nvSpPr>
        <p:spPr>
          <a:xfrm>
            <a:off x="2716150" y="561278"/>
            <a:ext cx="6116123" cy="166195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i="0" u="none" strike="noStrike" cap="none" dirty="0">
                <a:solidFill>
                  <a:schemeClr val="lt1"/>
                </a:solidFill>
                <a:latin typeface="Montserrat"/>
                <a:ea typeface="Montserrat"/>
                <a:cs typeface="Montserrat"/>
                <a:sym typeface="Montserrat"/>
              </a:rPr>
              <a:t>	We can add more features to our dataset, like ratings, driver’s ability on some scale or experience (experienced driver is normally better at driving than newbies), seasons information or can feed live traffic data. Also, more extensive EDA is required with help of external datasets</a:t>
            </a:r>
            <a:endParaRPr sz="1700" b="0" i="0" u="none" strike="noStrike" cap="none" dirty="0">
              <a:solidFill>
                <a:srgbClr val="000000"/>
              </a:solidFill>
              <a:latin typeface="Arial"/>
              <a:ea typeface="Arial"/>
              <a:cs typeface="Arial"/>
              <a:sym typeface="Arial"/>
            </a:endParaRPr>
          </a:p>
        </p:txBody>
      </p:sp>
      <p:sp>
        <p:nvSpPr>
          <p:cNvPr id="219" name="Google Shape;219;p17"/>
          <p:cNvSpPr txBox="1"/>
          <p:nvPr/>
        </p:nvSpPr>
        <p:spPr>
          <a:xfrm>
            <a:off x="2716151" y="2571750"/>
            <a:ext cx="6116122" cy="192356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i="0" u="none" strike="noStrike" cap="none" dirty="0">
                <a:solidFill>
                  <a:schemeClr val="lt1"/>
                </a:solidFill>
                <a:latin typeface="Montserrat"/>
                <a:ea typeface="Montserrat"/>
                <a:cs typeface="Montserrat"/>
                <a:sym typeface="Montserrat"/>
              </a:rPr>
              <a:t>	Try out XGBoost model, done hyper parameter tuning over XGBoost model. XGBoost always gives more importance to functional space when reducing the cost of a model while Random Forest tries to give more preferences to hyperparameters to optimize the model. Also we need to perform PCA to reduce dimensions.</a:t>
            </a:r>
            <a:endParaRPr sz="1700" b="0" i="0" u="none" strike="noStrike" cap="none" dirty="0">
              <a:solidFill>
                <a:srgbClr val="000000"/>
              </a:solidFill>
              <a:latin typeface="Arial"/>
              <a:ea typeface="Arial"/>
              <a:cs typeface="Arial"/>
              <a:sym typeface="Arial"/>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8"/>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26" name="Google Shape;226;p18"/>
          <p:cNvSpPr txBox="1"/>
          <p:nvPr/>
        </p:nvSpPr>
        <p:spPr>
          <a:xfrm>
            <a:off x="0" y="467928"/>
            <a:ext cx="2563092" cy="5693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100" b="1" i="0" u="none" strike="noStrike" cap="none" dirty="0">
                <a:solidFill>
                  <a:schemeClr val="dk2"/>
                </a:solidFill>
                <a:latin typeface="Arial Rounded MT Bold" panose="020F0704030504030204" pitchFamily="34" charset="0"/>
                <a:ea typeface="Arial Rounded"/>
                <a:cs typeface="Arial Rounded"/>
                <a:sym typeface="Arial Rounded"/>
              </a:rPr>
              <a:t>Conclusion</a:t>
            </a:r>
            <a:endParaRPr sz="31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27" name="Google Shape;227;p18"/>
          <p:cNvSpPr txBox="1"/>
          <p:nvPr/>
        </p:nvSpPr>
        <p:spPr>
          <a:xfrm>
            <a:off x="2716149" y="467928"/>
            <a:ext cx="5992419" cy="218517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i="0" u="none" strike="noStrike" cap="none" dirty="0">
                <a:solidFill>
                  <a:schemeClr val="lt1"/>
                </a:solidFill>
                <a:latin typeface="Montserrat"/>
                <a:ea typeface="Montserrat"/>
                <a:cs typeface="Montserrat"/>
                <a:sym typeface="Montserrat"/>
              </a:rPr>
              <a:t>	We've achieved r2_score &gt; ~0.78 on validation set, though it is not that much of good, especially when we scale prediction from log to normal scale, noise will be too high, but still, we have scope of improvement with addition of few other features (can be from other sources to merge with), more accurate hyper parameter tuning, using XGBoost or performing PCA etc.</a:t>
            </a:r>
            <a:endParaRPr sz="1700" b="0" i="0" u="none" strike="noStrike" cap="none" dirty="0">
              <a:solidFill>
                <a:srgbClr val="000000"/>
              </a:solidFill>
              <a:latin typeface="Arial"/>
              <a:ea typeface="Arial"/>
              <a:cs typeface="Arial"/>
              <a:sym typeface="Arial"/>
            </a:endParaRPr>
          </a:p>
        </p:txBody>
      </p:sp>
      <p:sp>
        <p:nvSpPr>
          <p:cNvPr id="229" name="Google Shape;229;p18"/>
          <p:cNvSpPr txBox="1"/>
          <p:nvPr/>
        </p:nvSpPr>
        <p:spPr>
          <a:xfrm>
            <a:off x="2716149" y="2891246"/>
            <a:ext cx="5992419" cy="14003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dirty="0">
                <a:solidFill>
                  <a:schemeClr val="lt1"/>
                </a:solidFill>
                <a:latin typeface="Montserrat"/>
                <a:ea typeface="Montserrat"/>
                <a:cs typeface="Montserrat"/>
                <a:sym typeface="Montserrat"/>
              </a:rPr>
              <a:t>	</a:t>
            </a:r>
            <a:r>
              <a:rPr lang="en-US" sz="1700" b="1" i="0" u="none" strike="noStrike" cap="none" dirty="0">
                <a:solidFill>
                  <a:schemeClr val="lt1"/>
                </a:solidFill>
                <a:latin typeface="Montserrat"/>
                <a:ea typeface="Montserrat"/>
                <a:cs typeface="Montserrat"/>
                <a:sym typeface="Montserrat"/>
              </a:rPr>
              <a:t>Almost all long delays happen for the cab of vendor 2, even though vendor 2 has only a slightly higher percentage of rides overall. This discrepancy is definitely significant enough to explain most of the effect.</a:t>
            </a:r>
            <a:endParaRPr sz="1700" b="0" i="0" u="none" strike="noStrike" cap="none" dirty="0">
              <a:solidFill>
                <a:srgbClr val="000000"/>
              </a:solidFill>
              <a:latin typeface="Arial"/>
              <a:ea typeface="Arial"/>
              <a:cs typeface="Arial"/>
              <a:sym typeface="Arial"/>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8"/>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26" name="Google Shape;226;p18"/>
          <p:cNvSpPr txBox="1"/>
          <p:nvPr/>
        </p:nvSpPr>
        <p:spPr>
          <a:xfrm>
            <a:off x="0" y="467928"/>
            <a:ext cx="2563092" cy="5693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100" b="1" i="0" u="none" strike="noStrike" cap="none" dirty="0">
                <a:solidFill>
                  <a:schemeClr val="dk2"/>
                </a:solidFill>
                <a:latin typeface="Arial Rounded MT Bold" panose="020F0704030504030204" pitchFamily="34" charset="0"/>
                <a:ea typeface="Arial Rounded"/>
                <a:cs typeface="Arial Rounded"/>
                <a:sym typeface="Arial Rounded"/>
              </a:rPr>
              <a:t>Conclusion</a:t>
            </a:r>
            <a:endParaRPr sz="31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27" name="Google Shape;227;p18"/>
          <p:cNvSpPr txBox="1"/>
          <p:nvPr/>
        </p:nvSpPr>
        <p:spPr>
          <a:xfrm>
            <a:off x="2716147" y="533065"/>
            <a:ext cx="5992419" cy="113873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dirty="0">
                <a:solidFill>
                  <a:schemeClr val="lt1"/>
                </a:solidFill>
                <a:latin typeface="Montserrat"/>
                <a:ea typeface="Montserrat"/>
                <a:cs typeface="Montserrat"/>
                <a:sym typeface="Montserrat"/>
              </a:rPr>
              <a:t>	</a:t>
            </a:r>
            <a:r>
              <a:rPr lang="en-US" sz="1700" b="1" i="0" u="none" strike="noStrike" cap="none" dirty="0">
                <a:solidFill>
                  <a:schemeClr val="lt1"/>
                </a:solidFill>
                <a:latin typeface="Montserrat"/>
                <a:ea typeface="Montserrat"/>
                <a:cs typeface="Montserrat"/>
                <a:sym typeface="Montserrat"/>
              </a:rPr>
              <a:t>Driver’s ability can be an important factor some drivers got higher skills comparatively than others, so trip duration can also vary with driver's ability as well.</a:t>
            </a:r>
            <a:endParaRPr lang="en-US" sz="1700" b="0" i="0" u="none" strike="noStrike" cap="none" dirty="0">
              <a:solidFill>
                <a:srgbClr val="000000"/>
              </a:solidFill>
              <a:latin typeface="Arial"/>
              <a:ea typeface="Arial"/>
              <a:cs typeface="Arial"/>
              <a:sym typeface="Arial"/>
            </a:endParaRPr>
          </a:p>
        </p:txBody>
      </p:sp>
      <p:sp>
        <p:nvSpPr>
          <p:cNvPr id="229" name="Google Shape;229;p18"/>
          <p:cNvSpPr txBox="1"/>
          <p:nvPr/>
        </p:nvSpPr>
        <p:spPr>
          <a:xfrm>
            <a:off x="2716148" y="3140628"/>
            <a:ext cx="5992419" cy="113873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dirty="0">
                <a:solidFill>
                  <a:schemeClr val="lt1"/>
                </a:solidFill>
                <a:latin typeface="Montserrat"/>
                <a:ea typeface="Montserrat"/>
                <a:cs typeface="Montserrat"/>
                <a:sym typeface="Montserrat"/>
              </a:rPr>
              <a:t>	sklearn CV options (RandomizedSearchCV or GridSearchCV) for usual mid-to-large dataset the training for a single model could take hours, also reducing memory is another challenging</a:t>
            </a:r>
            <a:endParaRPr sz="1700" b="0" i="0" u="none" strike="noStrike" cap="none" dirty="0">
              <a:solidFill>
                <a:srgbClr val="000000"/>
              </a:solidFill>
              <a:latin typeface="Arial"/>
              <a:ea typeface="Arial"/>
              <a:cs typeface="Arial"/>
              <a:sym typeface="Arial"/>
            </a:endParaRPr>
          </a:p>
        </p:txBody>
      </p:sp>
      <p:sp>
        <p:nvSpPr>
          <p:cNvPr id="6" name="Google Shape;229;p18">
            <a:extLst>
              <a:ext uri="{FF2B5EF4-FFF2-40B4-BE49-F238E27FC236}">
                <a16:creationId xmlns:a16="http://schemas.microsoft.com/office/drawing/2014/main" id="{7A4605FF-95B8-4837-A3A0-7812CAD677A5}"/>
              </a:ext>
            </a:extLst>
          </p:cNvPr>
          <p:cNvSpPr txBox="1"/>
          <p:nvPr/>
        </p:nvSpPr>
        <p:spPr>
          <a:xfrm>
            <a:off x="2716147" y="2098456"/>
            <a:ext cx="5992419" cy="6155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dirty="0">
                <a:solidFill>
                  <a:schemeClr val="lt1"/>
                </a:solidFill>
                <a:latin typeface="Montserrat"/>
                <a:ea typeface="Montserrat"/>
                <a:cs typeface="Montserrat"/>
                <a:sym typeface="Montserrat"/>
              </a:rPr>
              <a:t>	Outside of Work hours traffics are relatively low, majority of trips are fast.</a:t>
            </a:r>
            <a:endParaRPr sz="1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91960793"/>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p:nvPr/>
        </p:nvSpPr>
        <p:spPr>
          <a:xfrm>
            <a:off x="405880" y="2217807"/>
            <a:ext cx="8443075" cy="3539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Thank You</a:t>
            </a:r>
            <a:endParaRPr sz="1700" b="0" i="0" u="none" strike="noStrike" cap="none" dirty="0">
              <a:solidFill>
                <a:srgbClr val="000000"/>
              </a:solidFill>
              <a:latin typeface="Arial"/>
              <a:ea typeface="Arial"/>
              <a:cs typeface="Arial"/>
              <a:sym typeface="Arial"/>
            </a:endParaRPr>
          </a:p>
        </p:txBody>
      </p:sp>
      <p:pic>
        <p:nvPicPr>
          <p:cNvPr id="236" name="Google Shape;236;p19"/>
          <p:cNvPicPr preferRelativeResize="0"/>
          <p:nvPr/>
        </p:nvPicPr>
        <p:blipFill rotWithShape="1">
          <a:blip r:embed="rId3">
            <a:alphaModFix/>
          </a:blip>
          <a:srcRect/>
          <a:stretch/>
        </p:blipFill>
        <p:spPr>
          <a:xfrm>
            <a:off x="4571999" y="3842219"/>
            <a:ext cx="4217439" cy="896749"/>
          </a:xfrm>
          <a:prstGeom prst="rect">
            <a:avLst/>
          </a:prstGeom>
          <a:noFill/>
          <a:ln>
            <a:noFill/>
          </a:ln>
        </p:spPr>
      </p:pic>
      <p:sp>
        <p:nvSpPr>
          <p:cNvPr id="237" name="Google Shape;237;p19"/>
          <p:cNvSpPr txBox="1"/>
          <p:nvPr/>
        </p:nvSpPr>
        <p:spPr>
          <a:xfrm>
            <a:off x="2875806" y="3595998"/>
            <a:ext cx="5913632" cy="2384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950" b="1" i="0" u="none" strike="noStrike" cap="none" dirty="0">
                <a:solidFill>
                  <a:schemeClr val="lt1"/>
                </a:solidFill>
                <a:latin typeface="Montserrat"/>
                <a:ea typeface="Montserrat"/>
                <a:cs typeface="Montserrat"/>
                <a:sym typeface="Montserrat"/>
              </a:rPr>
              <a:t>As part of EDA Capstone Project by</a:t>
            </a:r>
            <a:endParaRPr sz="950" b="0" i="0" u="none" strike="noStrike" cap="none" dirty="0">
              <a:solidFill>
                <a:srgbClr val="000000"/>
              </a:solidFill>
              <a:latin typeface="Arial"/>
              <a:ea typeface="Arial"/>
              <a:cs typeface="Arial"/>
              <a:sym typeface="Aria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3"/>
          <p:cNvPicPr preferRelativeResize="0"/>
          <p:nvPr/>
        </p:nvPicPr>
        <p:blipFill rotWithShape="1">
          <a:blip r:embed="rId3">
            <a:alphaModFix/>
          </a:blip>
          <a:srcRect/>
          <a:stretch/>
        </p:blipFill>
        <p:spPr>
          <a:xfrm>
            <a:off x="-94343" y="0"/>
            <a:ext cx="2706914" cy="5143500"/>
          </a:xfrm>
          <a:prstGeom prst="rect">
            <a:avLst/>
          </a:prstGeom>
          <a:noFill/>
          <a:ln>
            <a:noFill/>
          </a:ln>
          <a:effectLst>
            <a:reflection endPos="0" dist="50800" dir="5400000" sy="-100000" algn="bl" rotWithShape="0"/>
          </a:effectLst>
        </p:spPr>
      </p:pic>
      <p:sp>
        <p:nvSpPr>
          <p:cNvPr id="61" name="Google Shape;61;p3"/>
          <p:cNvSpPr txBox="1"/>
          <p:nvPr/>
        </p:nvSpPr>
        <p:spPr>
          <a:xfrm>
            <a:off x="0" y="467928"/>
            <a:ext cx="2706914"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i="0" u="none" strike="noStrike" cap="none" dirty="0">
                <a:solidFill>
                  <a:schemeClr val="dk2"/>
                </a:solidFill>
                <a:latin typeface="Arial Rounded MT Bold" panose="020F0704030504030204" pitchFamily="34" charset="0"/>
                <a:ea typeface="Arial Rounded"/>
                <a:cs typeface="Arial Rounded"/>
                <a:sym typeface="Arial Rounded"/>
              </a:rPr>
              <a:t>Dataset Information</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2800" b="1" i="0" u="none" strike="noStrike" cap="none" dirty="0">
                <a:solidFill>
                  <a:schemeClr val="dk2"/>
                </a:solidFill>
                <a:latin typeface="Arial Rounded MT Bold" panose="020F0704030504030204" pitchFamily="34" charset="0"/>
                <a:ea typeface="Arial Rounded"/>
                <a:cs typeface="Arial Rounded"/>
                <a:sym typeface="Arial Rounded"/>
              </a:rPr>
              <a:t>(1458644, 11)</a:t>
            </a:r>
            <a:endParaRPr sz="28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62" name="Google Shape;62;p3"/>
          <p:cNvSpPr txBox="1">
            <a:spLocks noGrp="1"/>
          </p:cNvSpPr>
          <p:nvPr>
            <p:ph type="ctrTitle"/>
          </p:nvPr>
        </p:nvSpPr>
        <p:spPr>
          <a:xfrm>
            <a:off x="2709597" y="222835"/>
            <a:ext cx="1121228" cy="6241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000" b="1" dirty="0">
                <a:solidFill>
                  <a:schemeClr val="lt1"/>
                </a:solidFill>
                <a:latin typeface="Montserrat"/>
                <a:ea typeface="Montserrat"/>
                <a:cs typeface="Montserrat"/>
                <a:sym typeface="Montserrat"/>
              </a:rPr>
              <a:t>id</a:t>
            </a:r>
            <a:br>
              <a:rPr lang="en-GB" sz="2000" b="1" dirty="0">
                <a:solidFill>
                  <a:schemeClr val="lt1"/>
                </a:solidFill>
                <a:latin typeface="Montserrat"/>
                <a:ea typeface="Montserrat"/>
                <a:cs typeface="Montserrat"/>
                <a:sym typeface="Montserrat"/>
              </a:rPr>
            </a:br>
            <a:r>
              <a:rPr lang="en-GB" sz="1400" b="1" dirty="0">
                <a:solidFill>
                  <a:schemeClr val="lt1"/>
                </a:solidFill>
                <a:latin typeface="Montserrat"/>
                <a:ea typeface="Montserrat"/>
                <a:cs typeface="Montserrat"/>
                <a:sym typeface="Montserrat"/>
              </a:rPr>
              <a:t>unique id</a:t>
            </a:r>
            <a:endParaRPr sz="1400" dirty="0">
              <a:solidFill>
                <a:srgbClr val="00717D"/>
              </a:solidFill>
            </a:endParaRPr>
          </a:p>
        </p:txBody>
      </p:sp>
      <p:sp>
        <p:nvSpPr>
          <p:cNvPr id="65" name="Google Shape;65;p3"/>
          <p:cNvSpPr txBox="1"/>
          <p:nvPr/>
        </p:nvSpPr>
        <p:spPr>
          <a:xfrm>
            <a:off x="2946558" y="1002577"/>
            <a:ext cx="2706914"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dirty="0">
                <a:solidFill>
                  <a:schemeClr val="lt1"/>
                </a:solidFill>
                <a:latin typeface="Montserrat"/>
                <a:ea typeface="Montserrat"/>
                <a:cs typeface="Montserrat"/>
                <a:sym typeface="Montserrat"/>
              </a:rPr>
              <a:t>vendor_id</a:t>
            </a:r>
            <a:br>
              <a:rPr lang="en-GB" sz="2000" b="1" i="0" u="none" strike="noStrike" cap="none" dirty="0">
                <a:solidFill>
                  <a:schemeClr val="lt1"/>
                </a:solidFill>
                <a:latin typeface="Montserrat"/>
                <a:ea typeface="Montserrat"/>
                <a:cs typeface="Montserrat"/>
                <a:sym typeface="Montserrat"/>
              </a:rPr>
            </a:br>
            <a:r>
              <a:rPr lang="en-GB" sz="1400" b="1" i="0" u="none" strike="noStrike" cap="none" dirty="0">
                <a:solidFill>
                  <a:schemeClr val="lt1"/>
                </a:solidFill>
                <a:latin typeface="Montserrat"/>
                <a:ea typeface="Montserrat"/>
                <a:cs typeface="Montserrat"/>
                <a:sym typeface="Montserrat"/>
              </a:rPr>
              <a:t>unique id for trip provider</a:t>
            </a:r>
            <a:endParaRPr sz="1400" b="0" i="0" u="none" strike="noStrike" cap="none" dirty="0">
              <a:solidFill>
                <a:srgbClr val="00717D"/>
              </a:solidFill>
              <a:latin typeface="Arial"/>
              <a:ea typeface="Arial"/>
              <a:cs typeface="Arial"/>
              <a:sym typeface="Arial"/>
            </a:endParaRPr>
          </a:p>
        </p:txBody>
      </p:sp>
      <p:sp>
        <p:nvSpPr>
          <p:cNvPr id="66" name="Google Shape;66;p3"/>
          <p:cNvSpPr txBox="1"/>
          <p:nvPr/>
        </p:nvSpPr>
        <p:spPr>
          <a:xfrm>
            <a:off x="3012241" y="4280232"/>
            <a:ext cx="3187237"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dirty="0">
                <a:solidFill>
                  <a:schemeClr val="lt1"/>
                </a:solidFill>
                <a:latin typeface="Montserrat"/>
                <a:ea typeface="Montserrat"/>
                <a:cs typeface="Montserrat"/>
                <a:sym typeface="Montserrat"/>
              </a:rPr>
              <a:t>s</a:t>
            </a:r>
            <a:r>
              <a:rPr lang="en-GB" sz="2000" b="1" i="0" u="none" strike="noStrike" cap="none" dirty="0">
                <a:solidFill>
                  <a:schemeClr val="lt1"/>
                </a:solidFill>
                <a:latin typeface="Montserrat"/>
                <a:ea typeface="Montserrat"/>
                <a:cs typeface="Montserrat"/>
                <a:sym typeface="Montserrat"/>
              </a:rPr>
              <a:t>tore_and_fwd_flag</a:t>
            </a:r>
            <a:br>
              <a:rPr lang="en-GB" sz="2000" b="1" i="0" u="none" strike="noStrike" cap="none" dirty="0">
                <a:solidFill>
                  <a:schemeClr val="lt1"/>
                </a:solidFill>
                <a:latin typeface="Montserrat"/>
                <a:ea typeface="Montserrat"/>
                <a:cs typeface="Montserrat"/>
                <a:sym typeface="Montserrat"/>
              </a:rPr>
            </a:br>
            <a:r>
              <a:rPr lang="en-GB" sz="1400" b="1" i="0" u="none" strike="noStrike" cap="none" dirty="0">
                <a:solidFill>
                  <a:schemeClr val="lt1"/>
                </a:solidFill>
                <a:latin typeface="Montserrat"/>
                <a:ea typeface="Montserrat"/>
                <a:cs typeface="Montserrat"/>
                <a:sym typeface="Montserrat"/>
              </a:rPr>
              <a:t>store and forward record or not</a:t>
            </a:r>
            <a:endParaRPr sz="1400" b="0" i="0" u="none" strike="noStrike" cap="none" dirty="0">
              <a:solidFill>
                <a:srgbClr val="00717D"/>
              </a:solidFill>
              <a:latin typeface="Arial"/>
              <a:ea typeface="Arial"/>
              <a:cs typeface="Arial"/>
              <a:sym typeface="Arial"/>
            </a:endParaRPr>
          </a:p>
        </p:txBody>
      </p:sp>
      <p:sp>
        <p:nvSpPr>
          <p:cNvPr id="67" name="Google Shape;67;p3"/>
          <p:cNvSpPr txBox="1"/>
          <p:nvPr/>
        </p:nvSpPr>
        <p:spPr>
          <a:xfrm>
            <a:off x="3458519" y="1782319"/>
            <a:ext cx="2512633"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dirty="0">
                <a:solidFill>
                  <a:schemeClr val="lt1"/>
                </a:solidFill>
                <a:latin typeface="Montserrat"/>
                <a:ea typeface="Montserrat"/>
                <a:cs typeface="Montserrat"/>
                <a:sym typeface="Montserrat"/>
              </a:rPr>
              <a:t>p</a:t>
            </a:r>
            <a:r>
              <a:rPr lang="en-GB" sz="2000" b="1" i="0" u="none" strike="noStrike" cap="none" dirty="0">
                <a:solidFill>
                  <a:schemeClr val="lt1"/>
                </a:solidFill>
                <a:latin typeface="Montserrat"/>
                <a:ea typeface="Montserrat"/>
                <a:cs typeface="Montserrat"/>
                <a:sym typeface="Montserrat"/>
              </a:rPr>
              <a:t>assenger_count</a:t>
            </a:r>
            <a:br>
              <a:rPr lang="en-GB" sz="2000" b="1" i="0" u="none" strike="noStrike" cap="none" dirty="0">
                <a:solidFill>
                  <a:schemeClr val="lt1"/>
                </a:solidFill>
                <a:latin typeface="Montserrat"/>
                <a:ea typeface="Montserrat"/>
                <a:cs typeface="Montserrat"/>
                <a:sym typeface="Montserrat"/>
              </a:rPr>
            </a:br>
            <a:r>
              <a:rPr lang="en-GB" sz="1400" b="1" i="0" u="none" strike="noStrike" cap="none" dirty="0">
                <a:solidFill>
                  <a:schemeClr val="lt1"/>
                </a:solidFill>
                <a:latin typeface="Montserrat"/>
                <a:ea typeface="Montserrat"/>
                <a:cs typeface="Montserrat"/>
                <a:sym typeface="Montserrat"/>
              </a:rPr>
              <a:t>no. of passenger riding</a:t>
            </a:r>
            <a:endParaRPr sz="1400" b="0" i="0" u="none" strike="noStrike" cap="none" dirty="0">
              <a:solidFill>
                <a:srgbClr val="00717D"/>
              </a:solidFill>
              <a:latin typeface="Arial"/>
              <a:ea typeface="Arial"/>
              <a:cs typeface="Arial"/>
              <a:sym typeface="Arial"/>
            </a:endParaRPr>
          </a:p>
        </p:txBody>
      </p:sp>
      <p:sp>
        <p:nvSpPr>
          <p:cNvPr id="69" name="Google Shape;69;p3"/>
          <p:cNvSpPr txBox="1"/>
          <p:nvPr/>
        </p:nvSpPr>
        <p:spPr>
          <a:xfrm>
            <a:off x="5653472" y="3440726"/>
            <a:ext cx="2624448"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dirty="0">
                <a:solidFill>
                  <a:schemeClr val="lt1"/>
                </a:solidFill>
                <a:latin typeface="Montserrat"/>
                <a:ea typeface="Montserrat"/>
                <a:cs typeface="Montserrat"/>
                <a:sym typeface="Montserrat"/>
              </a:rPr>
              <a:t>dropoff_longitude</a:t>
            </a:r>
            <a:br>
              <a:rPr lang="en-GB" sz="2000" b="1" i="0" u="none" strike="noStrike" cap="none" dirty="0">
                <a:solidFill>
                  <a:schemeClr val="lt1"/>
                </a:solidFill>
                <a:latin typeface="Montserrat"/>
                <a:ea typeface="Montserrat"/>
                <a:cs typeface="Montserrat"/>
                <a:sym typeface="Montserrat"/>
              </a:rPr>
            </a:br>
            <a:r>
              <a:rPr lang="en-GB" b="1" dirty="0">
                <a:solidFill>
                  <a:schemeClr val="lt1"/>
                </a:solidFill>
                <a:latin typeface="Montserrat"/>
                <a:ea typeface="Montserrat"/>
                <a:cs typeface="Montserrat"/>
                <a:sym typeface="Montserrat"/>
              </a:rPr>
              <a:t>long. Of dropoff location</a:t>
            </a:r>
            <a:endParaRPr sz="1400" b="0" i="0" u="none" strike="noStrike" cap="none" dirty="0">
              <a:solidFill>
                <a:srgbClr val="00717D"/>
              </a:solidFill>
              <a:latin typeface="Arial"/>
              <a:ea typeface="Arial"/>
              <a:cs typeface="Arial"/>
              <a:sym typeface="Arial"/>
            </a:endParaRPr>
          </a:p>
        </p:txBody>
      </p:sp>
      <p:sp>
        <p:nvSpPr>
          <p:cNvPr id="70" name="Google Shape;70;p3"/>
          <p:cNvSpPr txBox="1"/>
          <p:nvPr/>
        </p:nvSpPr>
        <p:spPr>
          <a:xfrm>
            <a:off x="3611885" y="2648744"/>
            <a:ext cx="2307657"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dirty="0">
                <a:solidFill>
                  <a:schemeClr val="lt1"/>
                </a:solidFill>
                <a:latin typeface="Montserrat"/>
                <a:ea typeface="Montserrat"/>
                <a:cs typeface="Montserrat"/>
                <a:sym typeface="Montserrat"/>
              </a:rPr>
              <a:t>pickup_latitude </a:t>
            </a:r>
            <a:br>
              <a:rPr lang="en-GB" sz="2000" b="1" i="0" u="none" strike="noStrike" cap="none" dirty="0">
                <a:solidFill>
                  <a:schemeClr val="lt1"/>
                </a:solidFill>
                <a:latin typeface="Montserrat"/>
                <a:ea typeface="Montserrat"/>
                <a:cs typeface="Montserrat"/>
                <a:sym typeface="Montserrat"/>
              </a:rPr>
            </a:br>
            <a:r>
              <a:rPr lang="en-GB" sz="1400" b="1" i="0" u="none" strike="noStrike" cap="none" dirty="0">
                <a:solidFill>
                  <a:schemeClr val="lt1"/>
                </a:solidFill>
                <a:latin typeface="Montserrat"/>
                <a:ea typeface="Montserrat"/>
                <a:cs typeface="Montserrat"/>
                <a:sym typeface="Montserrat"/>
              </a:rPr>
              <a:t>lat. Of pickup location</a:t>
            </a:r>
            <a:endParaRPr sz="1400" b="0" i="0" u="none" strike="noStrike" cap="none" dirty="0">
              <a:solidFill>
                <a:srgbClr val="00717D"/>
              </a:solidFill>
              <a:latin typeface="Arial"/>
              <a:ea typeface="Arial"/>
              <a:cs typeface="Arial"/>
              <a:sym typeface="Arial"/>
            </a:endParaRPr>
          </a:p>
        </p:txBody>
      </p:sp>
      <p:sp>
        <p:nvSpPr>
          <p:cNvPr id="71" name="Google Shape;71;p3"/>
          <p:cNvSpPr txBox="1"/>
          <p:nvPr/>
        </p:nvSpPr>
        <p:spPr>
          <a:xfrm>
            <a:off x="6199478" y="2264296"/>
            <a:ext cx="3189028"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dirty="0">
                <a:solidFill>
                  <a:schemeClr val="lt1"/>
                </a:solidFill>
                <a:latin typeface="Montserrat"/>
                <a:ea typeface="Montserrat"/>
                <a:cs typeface="Montserrat"/>
                <a:sym typeface="Montserrat"/>
              </a:rPr>
              <a:t>trip_duration</a:t>
            </a:r>
            <a:br>
              <a:rPr lang="en-GB" sz="2000" b="1" i="0" u="none" strike="noStrike" cap="none" dirty="0">
                <a:solidFill>
                  <a:schemeClr val="lt1"/>
                </a:solidFill>
                <a:latin typeface="Montserrat"/>
                <a:ea typeface="Montserrat"/>
                <a:cs typeface="Montserrat"/>
                <a:sym typeface="Montserrat"/>
              </a:rPr>
            </a:br>
            <a:r>
              <a:rPr lang="en-GB" sz="1400" b="1" i="0" u="none" strike="noStrike" cap="none" dirty="0">
                <a:solidFill>
                  <a:schemeClr val="lt1"/>
                </a:solidFill>
                <a:latin typeface="Montserrat"/>
                <a:ea typeface="Montserrat"/>
                <a:cs typeface="Montserrat"/>
                <a:sym typeface="Montserrat"/>
              </a:rPr>
              <a:t>duration of trip in seconds</a:t>
            </a:r>
            <a:endParaRPr sz="1400" b="0" i="0" u="none" strike="noStrike" cap="none" dirty="0">
              <a:solidFill>
                <a:srgbClr val="00717D"/>
              </a:solidFill>
              <a:latin typeface="Arial"/>
              <a:ea typeface="Arial"/>
              <a:cs typeface="Arial"/>
              <a:sym typeface="Arial"/>
            </a:endParaRPr>
          </a:p>
        </p:txBody>
      </p:sp>
      <p:sp>
        <p:nvSpPr>
          <p:cNvPr id="72" name="Google Shape;72;p3"/>
          <p:cNvSpPr txBox="1"/>
          <p:nvPr/>
        </p:nvSpPr>
        <p:spPr>
          <a:xfrm>
            <a:off x="6437088" y="1237027"/>
            <a:ext cx="2624448"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dirty="0">
                <a:solidFill>
                  <a:schemeClr val="lt1"/>
                </a:solidFill>
                <a:latin typeface="Montserrat"/>
                <a:ea typeface="Montserrat"/>
                <a:cs typeface="Montserrat"/>
                <a:sym typeface="Montserrat"/>
              </a:rPr>
              <a:t>d</a:t>
            </a:r>
            <a:r>
              <a:rPr lang="en-GB" sz="2000" b="1" i="0" u="none" strike="noStrike" cap="none" dirty="0">
                <a:solidFill>
                  <a:schemeClr val="lt1"/>
                </a:solidFill>
                <a:latin typeface="Montserrat"/>
                <a:ea typeface="Montserrat"/>
                <a:cs typeface="Montserrat"/>
                <a:sym typeface="Montserrat"/>
              </a:rPr>
              <a:t>ropoff_datetime</a:t>
            </a:r>
            <a:br>
              <a:rPr lang="en-GB" sz="2000" b="1" i="0" u="none" strike="noStrike" cap="none" dirty="0">
                <a:solidFill>
                  <a:schemeClr val="lt1"/>
                </a:solidFill>
                <a:latin typeface="Montserrat"/>
                <a:ea typeface="Montserrat"/>
                <a:cs typeface="Montserrat"/>
                <a:sym typeface="Montserrat"/>
              </a:rPr>
            </a:br>
            <a:r>
              <a:rPr lang="en-GB" b="1" dirty="0">
                <a:solidFill>
                  <a:schemeClr val="lt1"/>
                </a:solidFill>
                <a:latin typeface="Montserrat"/>
                <a:ea typeface="Montserrat"/>
                <a:cs typeface="Montserrat"/>
                <a:sym typeface="Montserrat"/>
              </a:rPr>
              <a:t>timestamp of dropoff</a:t>
            </a:r>
            <a:endParaRPr sz="1400" b="0" i="0" u="none" strike="noStrike" cap="none" dirty="0">
              <a:solidFill>
                <a:srgbClr val="00717D"/>
              </a:solidFill>
              <a:latin typeface="Arial"/>
              <a:ea typeface="Arial"/>
              <a:cs typeface="Arial"/>
              <a:sym typeface="Arial"/>
            </a:endParaRPr>
          </a:p>
        </p:txBody>
      </p:sp>
      <p:sp>
        <p:nvSpPr>
          <p:cNvPr id="73" name="Google Shape;73;p3"/>
          <p:cNvSpPr txBox="1"/>
          <p:nvPr/>
        </p:nvSpPr>
        <p:spPr>
          <a:xfrm>
            <a:off x="5083259" y="446502"/>
            <a:ext cx="2624448"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dirty="0">
                <a:solidFill>
                  <a:schemeClr val="lt1"/>
                </a:solidFill>
                <a:latin typeface="Montserrat"/>
                <a:ea typeface="Montserrat"/>
                <a:cs typeface="Montserrat"/>
                <a:sym typeface="Montserrat"/>
              </a:rPr>
              <a:t>p</a:t>
            </a:r>
            <a:r>
              <a:rPr lang="en-GB" sz="2000" b="1" i="0" u="none" strike="noStrike" cap="none" dirty="0">
                <a:solidFill>
                  <a:schemeClr val="lt1"/>
                </a:solidFill>
                <a:latin typeface="Montserrat"/>
                <a:ea typeface="Montserrat"/>
                <a:cs typeface="Montserrat"/>
                <a:sym typeface="Montserrat"/>
              </a:rPr>
              <a:t>ickup_datetime</a:t>
            </a:r>
            <a:br>
              <a:rPr lang="en-GB" sz="2000" b="1" i="0" u="none" strike="noStrike" cap="none" dirty="0">
                <a:solidFill>
                  <a:schemeClr val="lt1"/>
                </a:solidFill>
                <a:latin typeface="Montserrat"/>
                <a:ea typeface="Montserrat"/>
                <a:cs typeface="Montserrat"/>
                <a:sym typeface="Montserrat"/>
              </a:rPr>
            </a:br>
            <a:r>
              <a:rPr lang="en-GB" b="1" dirty="0">
                <a:solidFill>
                  <a:schemeClr val="lt1"/>
                </a:solidFill>
                <a:latin typeface="Montserrat"/>
                <a:ea typeface="Montserrat"/>
                <a:cs typeface="Montserrat"/>
                <a:sym typeface="Montserrat"/>
              </a:rPr>
              <a:t>timestamp of pickup</a:t>
            </a:r>
            <a:endParaRPr sz="1400" b="0" i="0" u="none" strike="noStrike" cap="none" dirty="0">
              <a:solidFill>
                <a:srgbClr val="00717D"/>
              </a:solidFill>
              <a:latin typeface="Arial"/>
              <a:ea typeface="Arial"/>
              <a:cs typeface="Arial"/>
              <a:sym typeface="Arial"/>
            </a:endParaRPr>
          </a:p>
        </p:txBody>
      </p:sp>
      <p:sp>
        <p:nvSpPr>
          <p:cNvPr id="74" name="Google Shape;74;p3"/>
          <p:cNvSpPr txBox="1"/>
          <p:nvPr/>
        </p:nvSpPr>
        <p:spPr>
          <a:xfrm>
            <a:off x="2795582" y="3442901"/>
            <a:ext cx="3123960"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dirty="0">
                <a:solidFill>
                  <a:schemeClr val="lt1"/>
                </a:solidFill>
                <a:latin typeface="Montserrat"/>
                <a:ea typeface="Montserrat"/>
                <a:cs typeface="Montserrat"/>
                <a:sym typeface="Montserrat"/>
              </a:rPr>
              <a:t>pickup_longitude</a:t>
            </a:r>
            <a:br>
              <a:rPr lang="en-GB" sz="2000" b="1" i="0" u="none" strike="noStrike" cap="none" dirty="0">
                <a:solidFill>
                  <a:schemeClr val="lt1"/>
                </a:solidFill>
                <a:latin typeface="Montserrat"/>
                <a:ea typeface="Montserrat"/>
                <a:cs typeface="Montserrat"/>
                <a:sym typeface="Montserrat"/>
              </a:rPr>
            </a:br>
            <a:r>
              <a:rPr lang="en-GB" b="1" dirty="0">
                <a:solidFill>
                  <a:schemeClr val="lt1"/>
                </a:solidFill>
                <a:latin typeface="Montserrat"/>
                <a:ea typeface="Montserrat"/>
                <a:cs typeface="Montserrat"/>
                <a:sym typeface="Montserrat"/>
              </a:rPr>
              <a:t>long. Of pickup location</a:t>
            </a:r>
            <a:endParaRPr sz="1400" b="0" i="0" u="none" strike="noStrike" cap="none" dirty="0">
              <a:solidFill>
                <a:srgbClr val="00717D"/>
              </a:solidFill>
              <a:latin typeface="Arial"/>
              <a:ea typeface="Arial"/>
              <a:cs typeface="Arial"/>
              <a:sym typeface="Arial"/>
            </a:endParaRPr>
          </a:p>
        </p:txBody>
      </p:sp>
      <p:sp>
        <p:nvSpPr>
          <p:cNvPr id="76" name="Google Shape;76;p3"/>
          <p:cNvSpPr txBox="1"/>
          <p:nvPr/>
        </p:nvSpPr>
        <p:spPr>
          <a:xfrm>
            <a:off x="6746176" y="4281313"/>
            <a:ext cx="2556889"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dirty="0">
                <a:solidFill>
                  <a:schemeClr val="lt1"/>
                </a:solidFill>
                <a:latin typeface="Montserrat"/>
                <a:ea typeface="Montserrat"/>
                <a:cs typeface="Montserrat"/>
                <a:sym typeface="Montserrat"/>
              </a:rPr>
              <a:t>d</a:t>
            </a:r>
            <a:r>
              <a:rPr lang="en-GB" sz="2000" b="1" i="0" u="none" strike="noStrike" cap="none" dirty="0">
                <a:solidFill>
                  <a:schemeClr val="lt1"/>
                </a:solidFill>
                <a:latin typeface="Montserrat"/>
                <a:ea typeface="Montserrat"/>
                <a:cs typeface="Montserrat"/>
                <a:sym typeface="Montserrat"/>
              </a:rPr>
              <a:t>ropoff_latitude</a:t>
            </a:r>
            <a:br>
              <a:rPr lang="en-GB" sz="2000" b="1" i="0" u="none" strike="noStrike" cap="none" dirty="0">
                <a:solidFill>
                  <a:schemeClr val="lt1"/>
                </a:solidFill>
                <a:latin typeface="Montserrat"/>
                <a:ea typeface="Montserrat"/>
                <a:cs typeface="Montserrat"/>
                <a:sym typeface="Montserrat"/>
              </a:rPr>
            </a:br>
            <a:r>
              <a:rPr lang="en-GB" b="1" dirty="0">
                <a:solidFill>
                  <a:schemeClr val="lt1"/>
                </a:solidFill>
                <a:latin typeface="Montserrat"/>
                <a:ea typeface="Montserrat"/>
                <a:cs typeface="Montserrat"/>
                <a:sym typeface="Montserrat"/>
              </a:rPr>
              <a:t>lat. Of dropoff location</a:t>
            </a:r>
            <a:endParaRPr sz="1400" b="0" i="0" u="none" strike="noStrike" cap="none" dirty="0">
              <a:solidFill>
                <a:srgbClr val="00717D"/>
              </a:solidFill>
              <a:latin typeface="Arial"/>
              <a:ea typeface="Arial"/>
              <a:cs typeface="Arial"/>
              <a:sym typeface="Arial"/>
            </a:endParaRPr>
          </a:p>
        </p:txBody>
      </p:sp>
      <p:sp>
        <p:nvSpPr>
          <p:cNvPr id="77" name="Google Shape;77;p3"/>
          <p:cNvSpPr txBox="1"/>
          <p:nvPr/>
        </p:nvSpPr>
        <p:spPr>
          <a:xfrm>
            <a:off x="51128" y="2264296"/>
            <a:ext cx="265578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1" i="0" u="none" strike="noStrike" cap="none" dirty="0">
                <a:solidFill>
                  <a:schemeClr val="dk2"/>
                </a:solidFill>
                <a:latin typeface="Arial Rounded MT Bold" panose="020F0704030504030204" pitchFamily="34" charset="0"/>
                <a:ea typeface="Arial Rounded"/>
                <a:cs typeface="Arial Rounded"/>
                <a:sym typeface="Arial Rounded"/>
              </a:rPr>
              <a:t>Null count: 0</a:t>
            </a:r>
            <a:endParaRPr dirty="0">
              <a:latin typeface="Arial Rounded MT Bold" panose="020F0704030504030204" pitchFamily="34" charset="0"/>
            </a:endParaRPr>
          </a:p>
        </p:txBody>
      </p:sp>
      <p:sp>
        <p:nvSpPr>
          <p:cNvPr id="16" name="Google Shape;77;p3">
            <a:extLst>
              <a:ext uri="{FF2B5EF4-FFF2-40B4-BE49-F238E27FC236}">
                <a16:creationId xmlns:a16="http://schemas.microsoft.com/office/drawing/2014/main" id="{0CA69F21-7170-4FAA-B4AF-C328D39F3C03}"/>
              </a:ext>
            </a:extLst>
          </p:cNvPr>
          <p:cNvSpPr txBox="1"/>
          <p:nvPr/>
        </p:nvSpPr>
        <p:spPr>
          <a:xfrm>
            <a:off x="51128" y="2703764"/>
            <a:ext cx="2655785"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1" dirty="0">
                <a:solidFill>
                  <a:schemeClr val="dk2"/>
                </a:solidFill>
                <a:latin typeface="Arial Rounded MT Bold" panose="020F0704030504030204" pitchFamily="34" charset="0"/>
                <a:ea typeface="Arial Rounded"/>
                <a:cs typeface="Arial Rounded"/>
                <a:sym typeface="Arial Rounded"/>
              </a:rPr>
              <a:t>Category Column</a:t>
            </a:r>
            <a:r>
              <a:rPr lang="en-GB" sz="1800" b="1" i="0" u="none" strike="noStrike" cap="none" dirty="0">
                <a:solidFill>
                  <a:schemeClr val="dk2"/>
                </a:solidFill>
                <a:latin typeface="Arial Rounded MT Bold" panose="020F0704030504030204" pitchFamily="34" charset="0"/>
                <a:ea typeface="Arial Rounded"/>
                <a:cs typeface="Arial Rounded"/>
                <a:sym typeface="Arial Rounded"/>
              </a:rPr>
              <a:t>:</a:t>
            </a:r>
            <a:endParaRPr lang="en-GB" sz="1000" b="1" i="0" u="none" strike="noStrike" cap="none" dirty="0">
              <a:solidFill>
                <a:schemeClr val="dk2"/>
              </a:solidFill>
              <a:latin typeface="Arial Rounded MT Bold" panose="020F0704030504030204" pitchFamily="34" charset="0"/>
              <a:ea typeface="Arial Rounded"/>
              <a:cs typeface="Arial Rounded"/>
              <a:sym typeface="Arial Rounded"/>
            </a:endParaRPr>
          </a:p>
          <a:p>
            <a:pPr marL="0" marR="0" lvl="0" indent="0" algn="l" rtl="0">
              <a:lnSpc>
                <a:spcPct val="100000"/>
              </a:lnSpc>
              <a:spcBef>
                <a:spcPts val="0"/>
              </a:spcBef>
              <a:spcAft>
                <a:spcPts val="0"/>
              </a:spcAft>
              <a:buNone/>
            </a:pPr>
            <a:endParaRPr lang="en-GB" sz="1800" b="1" i="0" u="none" strike="noStrike" cap="none" dirty="0">
              <a:solidFill>
                <a:schemeClr val="dk2"/>
              </a:solidFill>
              <a:latin typeface="Arial Rounded MT Bold" panose="020F0704030504030204" pitchFamily="34" charset="0"/>
              <a:ea typeface="Arial Rounded"/>
              <a:cs typeface="Arial Rounded"/>
              <a:sym typeface="Arial Rounded"/>
            </a:endParaRPr>
          </a:p>
          <a:p>
            <a:pPr marL="0" marR="0" lvl="0" indent="0" algn="l" rtl="0">
              <a:lnSpc>
                <a:spcPct val="100000"/>
              </a:lnSpc>
              <a:spcBef>
                <a:spcPts val="0"/>
              </a:spcBef>
              <a:spcAft>
                <a:spcPts val="0"/>
              </a:spcAft>
              <a:buNone/>
            </a:pPr>
            <a:r>
              <a:rPr lang="en-GB" b="1" dirty="0">
                <a:solidFill>
                  <a:schemeClr val="dk2"/>
                </a:solidFill>
                <a:latin typeface="Arial Rounded MT Bold" panose="020F0704030504030204" pitchFamily="34" charset="0"/>
                <a:sym typeface="Arial Rounded"/>
              </a:rPr>
              <a:t>store_and_fwd_flag (Y, N)</a:t>
            </a:r>
          </a:p>
          <a:p>
            <a:pPr marL="0" marR="0" lvl="0" indent="0" algn="l" rtl="0">
              <a:lnSpc>
                <a:spcPct val="100000"/>
              </a:lnSpc>
              <a:spcBef>
                <a:spcPts val="0"/>
              </a:spcBef>
              <a:spcAft>
                <a:spcPts val="0"/>
              </a:spcAft>
              <a:buNone/>
            </a:pPr>
            <a:r>
              <a:rPr lang="en-GB" b="1" dirty="0">
                <a:solidFill>
                  <a:schemeClr val="dk2"/>
                </a:solidFill>
                <a:latin typeface="Arial Rounded MT Bold" panose="020F0704030504030204" pitchFamily="34" charset="0"/>
                <a:sym typeface="Arial Rounded"/>
              </a:rPr>
              <a:t>vendor_id (1, 2)</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a:stretch/>
        </p:blipFill>
        <p:spPr>
          <a:xfrm>
            <a:off x="-94342" y="0"/>
            <a:ext cx="2627085" cy="5143500"/>
          </a:xfrm>
          <a:prstGeom prst="rect">
            <a:avLst/>
          </a:prstGeom>
          <a:noFill/>
          <a:ln>
            <a:noFill/>
          </a:ln>
          <a:effectLst>
            <a:reflection endPos="0" dist="50800" dir="5400000" sy="-100000" algn="bl" rotWithShape="0"/>
          </a:effectLst>
        </p:spPr>
      </p:pic>
      <p:sp>
        <p:nvSpPr>
          <p:cNvPr id="83" name="Google Shape;83;p4"/>
          <p:cNvSpPr txBox="1"/>
          <p:nvPr/>
        </p:nvSpPr>
        <p:spPr>
          <a:xfrm>
            <a:off x="-87086" y="467928"/>
            <a:ext cx="2706914" cy="11387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i="0" u="none" strike="noStrike" cap="none" dirty="0">
                <a:solidFill>
                  <a:schemeClr val="dk2"/>
                </a:solidFill>
                <a:latin typeface="Arial Rounded MT Bold" panose="020F0704030504030204" pitchFamily="34" charset="0"/>
                <a:ea typeface="Arial Rounded"/>
                <a:cs typeface="Arial Rounded"/>
                <a:sym typeface="Arial Rounded"/>
              </a:rPr>
              <a:t>Data Pipeline</a:t>
            </a:r>
            <a:endParaRPr sz="3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84" name="Google Shape;84;p4"/>
          <p:cNvSpPr txBox="1">
            <a:spLocks noGrp="1"/>
          </p:cNvSpPr>
          <p:nvPr>
            <p:ph type="ctrTitle"/>
          </p:nvPr>
        </p:nvSpPr>
        <p:spPr>
          <a:xfrm>
            <a:off x="2679204" y="467928"/>
            <a:ext cx="5523035" cy="4256472"/>
          </a:xfrm>
          <a:prstGeom prst="rect">
            <a:avLst/>
          </a:prstGeom>
          <a:noFill/>
          <a:ln>
            <a:noFill/>
          </a:ln>
        </p:spPr>
        <p:txBody>
          <a:bodyPr spcFirstLastPara="1" wrap="square" lIns="91425" tIns="91425" rIns="91425" bIns="91425" anchor="b" anchorCtr="0">
            <a:noAutofit/>
          </a:bodyPr>
          <a:lstStyle/>
          <a:p>
            <a:pPr lvl="0" algn="l" rtl="0">
              <a:lnSpc>
                <a:spcPct val="100000"/>
              </a:lnSpc>
              <a:spcBef>
                <a:spcPts val="0"/>
              </a:spcBef>
              <a:spcAft>
                <a:spcPts val="0"/>
              </a:spcAft>
              <a:buSzPts val="5200"/>
            </a:pPr>
            <a:r>
              <a:rPr lang="en-GB" sz="2000" b="1" dirty="0">
                <a:solidFill>
                  <a:schemeClr val="bg1"/>
                </a:solidFill>
                <a:latin typeface="Montserrat"/>
                <a:ea typeface="Montserrat"/>
                <a:cs typeface="Montserrat"/>
                <a:sym typeface="Montserrat"/>
              </a:rPr>
              <a:t>Data Wrangling : </a:t>
            </a:r>
            <a:br>
              <a:rPr lang="en-GB" sz="2000" b="1" dirty="0">
                <a:solidFill>
                  <a:schemeClr val="bg1"/>
                </a:solidFill>
                <a:latin typeface="Montserrat"/>
                <a:ea typeface="Montserrat"/>
                <a:cs typeface="Montserrat"/>
                <a:sym typeface="Montserrat"/>
              </a:rPr>
            </a:br>
            <a:r>
              <a:rPr lang="en-GB" sz="2000" b="1" dirty="0">
                <a:solidFill>
                  <a:schemeClr val="bg1"/>
                </a:solidFill>
                <a:latin typeface="Montserrat"/>
                <a:ea typeface="Montserrat"/>
                <a:cs typeface="Montserrat"/>
                <a:sym typeface="Montserrat"/>
              </a:rPr>
              <a:t>	</a:t>
            </a:r>
            <a:r>
              <a:rPr lang="en-GB" sz="1400" b="1" dirty="0">
                <a:solidFill>
                  <a:schemeClr val="bg1"/>
                </a:solidFill>
                <a:latin typeface="Montserrat"/>
                <a:ea typeface="Montserrat"/>
                <a:cs typeface="Montserrat"/>
                <a:sym typeface="Montserrat"/>
              </a:rPr>
              <a:t>Check for null values, removed outlier</a:t>
            </a:r>
            <a:br>
              <a:rPr lang="en-GB" sz="2000" b="1" dirty="0">
                <a:solidFill>
                  <a:schemeClr val="bg1"/>
                </a:solidFill>
                <a:latin typeface="Montserrat"/>
                <a:ea typeface="Montserrat"/>
                <a:cs typeface="Montserrat"/>
                <a:sym typeface="Montserrat"/>
              </a:rPr>
            </a:br>
            <a:br>
              <a:rPr lang="en-GB" sz="2000" b="1" dirty="0">
                <a:solidFill>
                  <a:schemeClr val="bg1"/>
                </a:solidFill>
                <a:latin typeface="Montserrat"/>
                <a:ea typeface="Montserrat"/>
                <a:cs typeface="Montserrat"/>
                <a:sym typeface="Montserrat"/>
              </a:rPr>
            </a:br>
            <a:r>
              <a:rPr lang="en-GB" sz="2000" b="1" dirty="0">
                <a:solidFill>
                  <a:schemeClr val="bg1"/>
                </a:solidFill>
                <a:latin typeface="Montserrat"/>
                <a:ea typeface="Montserrat"/>
                <a:cs typeface="Montserrat"/>
                <a:sym typeface="Montserrat"/>
              </a:rPr>
              <a:t>EDA : </a:t>
            </a:r>
            <a:br>
              <a:rPr lang="en-GB" sz="2000" b="1" dirty="0">
                <a:solidFill>
                  <a:schemeClr val="bg1"/>
                </a:solidFill>
                <a:latin typeface="Montserrat"/>
                <a:ea typeface="Montserrat"/>
                <a:cs typeface="Montserrat"/>
                <a:sym typeface="Montserrat"/>
              </a:rPr>
            </a:br>
            <a:r>
              <a:rPr lang="en-GB" sz="2000" b="1" dirty="0">
                <a:solidFill>
                  <a:schemeClr val="bg1"/>
                </a:solidFill>
                <a:latin typeface="Montserrat"/>
                <a:ea typeface="Montserrat"/>
                <a:cs typeface="Montserrat"/>
                <a:sym typeface="Montserrat"/>
              </a:rPr>
              <a:t>	</a:t>
            </a:r>
            <a:r>
              <a:rPr lang="en-GB" sz="1400" b="1" dirty="0">
                <a:solidFill>
                  <a:schemeClr val="bg1"/>
                </a:solidFill>
                <a:latin typeface="Montserrat"/>
                <a:ea typeface="Montserrat"/>
                <a:cs typeface="Montserrat"/>
                <a:sym typeface="Montserrat"/>
              </a:rPr>
              <a:t>Exploratory Data Analysis of features, target to extract piece of information</a:t>
            </a:r>
            <a:br>
              <a:rPr lang="en-GB" sz="1400" b="1" dirty="0">
                <a:solidFill>
                  <a:schemeClr val="bg1"/>
                </a:solidFill>
                <a:latin typeface="Montserrat"/>
                <a:ea typeface="Montserrat"/>
                <a:cs typeface="Montserrat"/>
                <a:sym typeface="Montserrat"/>
              </a:rPr>
            </a:br>
            <a:br>
              <a:rPr lang="en-GB" sz="1400" b="1" dirty="0">
                <a:solidFill>
                  <a:schemeClr val="bg1"/>
                </a:solidFill>
                <a:latin typeface="Montserrat"/>
                <a:ea typeface="Montserrat"/>
                <a:cs typeface="Montserrat"/>
                <a:sym typeface="Montserrat"/>
              </a:rPr>
            </a:br>
            <a:r>
              <a:rPr lang="en-GB" sz="2000" b="1" dirty="0">
                <a:solidFill>
                  <a:schemeClr val="bg1"/>
                </a:solidFill>
                <a:latin typeface="Montserrat"/>
                <a:ea typeface="Montserrat"/>
                <a:cs typeface="Montserrat"/>
                <a:sym typeface="Montserrat"/>
              </a:rPr>
              <a:t>Modelling : </a:t>
            </a:r>
            <a:r>
              <a:rPr lang="en-GB" sz="3200" b="1" dirty="0">
                <a:solidFill>
                  <a:schemeClr val="bg1"/>
                </a:solidFill>
                <a:latin typeface="Montserrat"/>
                <a:ea typeface="Montserrat"/>
                <a:cs typeface="Montserrat"/>
                <a:sym typeface="Montserrat"/>
              </a:rPr>
              <a:t> </a:t>
            </a:r>
            <a:br>
              <a:rPr lang="en-GB" sz="3200" b="1" dirty="0">
                <a:solidFill>
                  <a:schemeClr val="bg1"/>
                </a:solidFill>
                <a:latin typeface="Montserrat"/>
                <a:ea typeface="Montserrat"/>
                <a:cs typeface="Montserrat"/>
                <a:sym typeface="Montserrat"/>
              </a:rPr>
            </a:br>
            <a:r>
              <a:rPr lang="en-GB" sz="1400" b="1" dirty="0">
                <a:solidFill>
                  <a:schemeClr val="bg1"/>
                </a:solidFill>
                <a:latin typeface="Montserrat"/>
                <a:ea typeface="Montserrat"/>
                <a:cs typeface="Montserrat"/>
                <a:sym typeface="Montserrat"/>
              </a:rPr>
              <a:t>	Encode categorical variables, create new features from existing and standardizing data</a:t>
            </a:r>
            <a:br>
              <a:rPr lang="en-GB" sz="1400" b="1" dirty="0">
                <a:solidFill>
                  <a:schemeClr val="bg1"/>
                </a:solidFill>
                <a:latin typeface="Montserrat"/>
                <a:ea typeface="Montserrat"/>
                <a:cs typeface="Montserrat"/>
                <a:sym typeface="Montserrat"/>
              </a:rPr>
            </a:br>
            <a:r>
              <a:rPr lang="en-GB" sz="1400" b="1" dirty="0">
                <a:solidFill>
                  <a:schemeClr val="bg1"/>
                </a:solidFill>
                <a:latin typeface="Montserrat"/>
                <a:ea typeface="Montserrat"/>
                <a:cs typeface="Montserrat"/>
                <a:sym typeface="Montserrat"/>
              </a:rPr>
              <a:t>	Split data and train the model</a:t>
            </a:r>
            <a:br>
              <a:rPr lang="en-GB" sz="1400" b="1" dirty="0">
                <a:solidFill>
                  <a:schemeClr val="bg1"/>
                </a:solidFill>
                <a:latin typeface="Montserrat"/>
                <a:ea typeface="Montserrat"/>
                <a:cs typeface="Montserrat"/>
                <a:sym typeface="Montserrat"/>
              </a:rPr>
            </a:br>
            <a:r>
              <a:rPr lang="en-GB" sz="1400" b="1" dirty="0">
                <a:solidFill>
                  <a:schemeClr val="bg1"/>
                </a:solidFill>
                <a:latin typeface="Montserrat"/>
                <a:ea typeface="Montserrat"/>
                <a:cs typeface="Montserrat"/>
                <a:sym typeface="Montserrat"/>
              </a:rPr>
              <a:t>	Evaluate the model against validation set with mse, rmse, r2 score etc error metrics </a:t>
            </a:r>
            <a:br>
              <a:rPr lang="en-GB" sz="2000" b="1" dirty="0">
                <a:solidFill>
                  <a:schemeClr val="bg1"/>
                </a:solidFill>
                <a:latin typeface="Montserrat"/>
                <a:ea typeface="Montserrat"/>
                <a:cs typeface="Montserrat"/>
                <a:sym typeface="Montserrat"/>
              </a:rPr>
            </a:br>
            <a:r>
              <a:rPr lang="en-GB" sz="2000" b="1" dirty="0">
                <a:solidFill>
                  <a:schemeClr val="bg1"/>
                </a:solidFill>
                <a:latin typeface="Montserrat"/>
                <a:ea typeface="Montserrat"/>
                <a:cs typeface="Montserrat"/>
                <a:sym typeface="Montserrat"/>
              </a:rPr>
              <a:t> </a:t>
            </a:r>
            <a:endParaRPr lang="en-GB" sz="2000" dirty="0">
              <a:solidFill>
                <a:schemeClr val="bg1"/>
              </a:solidFill>
              <a:latin typeface="Montserrat"/>
              <a:ea typeface="Montserrat"/>
              <a:cs typeface="Montserrat"/>
              <a:sym typeface="Montserrat"/>
            </a:endParaRPr>
          </a:p>
        </p:txBody>
      </p:sp>
    </p:spTree>
    <p:extLst>
      <p:ext uri="{BB962C8B-B14F-4D97-AF65-F5344CB8AC3E}">
        <p14:creationId xmlns:p14="http://schemas.microsoft.com/office/powerpoint/2010/main" val="17070988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a:stretch/>
        </p:blipFill>
        <p:spPr>
          <a:xfrm>
            <a:off x="-94342" y="0"/>
            <a:ext cx="2627085" cy="5143500"/>
          </a:xfrm>
          <a:prstGeom prst="rect">
            <a:avLst/>
          </a:prstGeom>
          <a:noFill/>
          <a:ln>
            <a:noFill/>
          </a:ln>
          <a:effectLst>
            <a:reflection endPos="0" dist="50800" dir="5400000" sy="-100000" algn="bl" rotWithShape="0"/>
          </a:effectLst>
        </p:spPr>
      </p:pic>
      <p:sp>
        <p:nvSpPr>
          <p:cNvPr id="83" name="Google Shape;83;p4"/>
          <p:cNvSpPr txBox="1"/>
          <p:nvPr/>
        </p:nvSpPr>
        <p:spPr>
          <a:xfrm>
            <a:off x="-87086" y="467928"/>
            <a:ext cx="2706914"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i="0" u="none" strike="noStrike" cap="none" dirty="0">
                <a:solidFill>
                  <a:schemeClr val="dk2"/>
                </a:solidFill>
                <a:latin typeface="Arial Rounded MT Bold" panose="020F0704030504030204" pitchFamily="34" charset="0"/>
                <a:ea typeface="Arial Rounded"/>
                <a:cs typeface="Arial Rounded"/>
                <a:sym typeface="Arial Rounded"/>
              </a:rPr>
              <a:t>Distribution of Features</a:t>
            </a:r>
            <a:endParaRPr sz="3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84" name="Google Shape;84;p4"/>
          <p:cNvSpPr txBox="1">
            <a:spLocks noGrp="1"/>
          </p:cNvSpPr>
          <p:nvPr>
            <p:ph type="ctrTitle"/>
          </p:nvPr>
        </p:nvSpPr>
        <p:spPr>
          <a:xfrm>
            <a:off x="2627084" y="4086476"/>
            <a:ext cx="4965208" cy="5805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800" b="1" dirty="0">
                <a:solidFill>
                  <a:schemeClr val="lt1"/>
                </a:solidFill>
                <a:latin typeface="Montserrat"/>
                <a:ea typeface="Montserrat"/>
                <a:cs typeface="Montserrat"/>
                <a:sym typeface="Montserrat"/>
              </a:rPr>
              <a:t>Extreme skewed distribution</a:t>
            </a:r>
            <a:endParaRPr sz="2800" dirty="0">
              <a:latin typeface="Montserrat"/>
              <a:ea typeface="Montserrat"/>
              <a:cs typeface="Montserrat"/>
              <a:sym typeface="Montserrat"/>
            </a:endParaRPr>
          </a:p>
        </p:txBody>
      </p:sp>
      <p:pic>
        <p:nvPicPr>
          <p:cNvPr id="85" name="Google Shape;85;p4">
            <a:extLst>
              <a:ext uri="{C183D7F6-B498-43B3-948B-1728B52AA6E4}">
                <adec:decorative xmlns:adec="http://schemas.microsoft.com/office/drawing/2017/decorative" val="0"/>
              </a:ext>
            </a:extLst>
          </p:cNvPr>
          <p:cNvPicPr preferRelativeResize="0"/>
          <p:nvPr/>
        </p:nvPicPr>
        <p:blipFill rotWithShape="1">
          <a:blip r:embed="rId4"/>
          <a:srcRect/>
          <a:stretch/>
        </p:blipFill>
        <p:spPr>
          <a:xfrm>
            <a:off x="2627083" y="279388"/>
            <a:ext cx="5955808" cy="3087267"/>
          </a:xfrm>
          <a:prstGeom prst="rect">
            <a:avLst/>
          </a:prstGeom>
          <a:noFill/>
          <a:ln>
            <a:noFill/>
          </a:ln>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6"/>
          <p:cNvPicPr preferRelativeResize="0"/>
          <p:nvPr/>
        </p:nvPicPr>
        <p:blipFill rotWithShape="1">
          <a:blip r:embed="rId3">
            <a:alphaModFix/>
          </a:blip>
          <a:srcRect/>
          <a:stretch/>
        </p:blipFill>
        <p:spPr>
          <a:xfrm>
            <a:off x="-1" y="0"/>
            <a:ext cx="2627085" cy="5143500"/>
          </a:xfrm>
          <a:prstGeom prst="rect">
            <a:avLst/>
          </a:prstGeom>
          <a:noFill/>
          <a:ln>
            <a:noFill/>
          </a:ln>
          <a:effectLst>
            <a:reflection endPos="0" dist="50800" dir="5400000" sy="-100000" algn="bl" rotWithShape="0"/>
          </a:effectLst>
        </p:spPr>
      </p:pic>
      <p:sp>
        <p:nvSpPr>
          <p:cNvPr id="102" name="Google Shape;102;p6"/>
          <p:cNvSpPr txBox="1"/>
          <p:nvPr/>
        </p:nvSpPr>
        <p:spPr>
          <a:xfrm>
            <a:off x="-50801" y="493170"/>
            <a:ext cx="2859315"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Target Distribution (Log Scale)</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03" name="Google Shape;103;p6"/>
          <p:cNvSpPr txBox="1"/>
          <p:nvPr/>
        </p:nvSpPr>
        <p:spPr>
          <a:xfrm>
            <a:off x="0" y="2151574"/>
            <a:ext cx="2627084"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2"/>
                </a:solidFill>
                <a:latin typeface="Arial Rounded MT Bold" panose="020F0704030504030204" pitchFamily="34" charset="0"/>
                <a:ea typeface="Arial Rounded"/>
                <a:cs typeface="Arial Rounded"/>
                <a:sym typeface="Arial Rounded"/>
              </a:rPr>
              <a:t>Most of the trips between ~54 sec (exp 4) and 82 mins (exp 8)</a:t>
            </a:r>
            <a:endParaRPr dirty="0">
              <a:latin typeface="Arial Rounded MT Bold" panose="020F0704030504030204" pitchFamily="34" charset="0"/>
            </a:endParaRPr>
          </a:p>
        </p:txBody>
      </p:sp>
      <p:pic>
        <p:nvPicPr>
          <p:cNvPr id="104" name="Google Shape;104;p6"/>
          <p:cNvPicPr preferRelativeResize="0"/>
          <p:nvPr/>
        </p:nvPicPr>
        <p:blipFill rotWithShape="1">
          <a:blip r:embed="rId4"/>
          <a:srcRect/>
          <a:stretch/>
        </p:blipFill>
        <p:spPr>
          <a:xfrm>
            <a:off x="2677884" y="493170"/>
            <a:ext cx="6115133" cy="2735215"/>
          </a:xfrm>
          <a:prstGeom prst="rect">
            <a:avLst/>
          </a:prstGeom>
          <a:noFill/>
          <a:ln>
            <a:noFill/>
          </a:ln>
        </p:spPr>
      </p:pic>
      <p:sp>
        <p:nvSpPr>
          <p:cNvPr id="105" name="Google Shape;105;p6"/>
          <p:cNvSpPr txBox="1"/>
          <p:nvPr/>
        </p:nvSpPr>
        <p:spPr>
          <a:xfrm>
            <a:off x="2895600" y="3389412"/>
            <a:ext cx="2826328"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Normal Distribution in Log Scale</a:t>
            </a:r>
            <a:endParaRPr sz="1700" b="0" i="0" u="none" strike="noStrike" cap="none" dirty="0">
              <a:solidFill>
                <a:srgbClr val="000000"/>
              </a:solidFill>
              <a:latin typeface="Arial"/>
              <a:ea typeface="Arial"/>
              <a:cs typeface="Arial"/>
              <a:sym typeface="Arial"/>
            </a:endParaRPr>
          </a:p>
        </p:txBody>
      </p:sp>
      <p:sp>
        <p:nvSpPr>
          <p:cNvPr id="9" name="Google Shape;105;p6">
            <a:extLst>
              <a:ext uri="{FF2B5EF4-FFF2-40B4-BE49-F238E27FC236}">
                <a16:creationId xmlns:a16="http://schemas.microsoft.com/office/drawing/2014/main" id="{2A1F03BC-F5FD-4E23-87A1-05A5464E99A3}"/>
              </a:ext>
            </a:extLst>
          </p:cNvPr>
          <p:cNvSpPr txBox="1"/>
          <p:nvPr/>
        </p:nvSpPr>
        <p:spPr>
          <a:xfrm>
            <a:off x="5990444" y="3391388"/>
            <a:ext cx="2627085" cy="35390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Clear outliers visible</a:t>
            </a:r>
            <a:endParaRPr sz="1700" b="0" i="0" u="none" strike="noStrike" cap="none" dirty="0">
              <a:solidFill>
                <a:srgbClr val="000000"/>
              </a:solidFill>
              <a:latin typeface="Arial"/>
              <a:ea typeface="Arial"/>
              <a:cs typeface="Arial"/>
              <a:sym typeface="Aria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9"/>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32" name="Google Shape;132;p9"/>
          <p:cNvSpPr txBox="1"/>
          <p:nvPr/>
        </p:nvSpPr>
        <p:spPr>
          <a:xfrm>
            <a:off x="-1" y="467928"/>
            <a:ext cx="2821781"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Distribution </a:t>
            </a:r>
            <a:r>
              <a:rPr lang="en-GB" sz="2700" b="1" i="0" u="none" strike="noStrike" cap="none" dirty="0">
                <a:solidFill>
                  <a:schemeClr val="dk2"/>
                </a:solidFill>
                <a:latin typeface="Arial Rounded MT Bold" panose="020F0704030504030204" pitchFamily="34" charset="0"/>
                <a:ea typeface="Arial Rounded"/>
                <a:cs typeface="Arial Rounded"/>
                <a:sym typeface="Arial Rounded"/>
              </a:rPr>
              <a:t>of</a:t>
            </a: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 Co-ordinates</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34" name="Google Shape;134;p9"/>
          <p:cNvSpPr txBox="1"/>
          <p:nvPr/>
        </p:nvSpPr>
        <p:spPr>
          <a:xfrm>
            <a:off x="63993" y="2079285"/>
            <a:ext cx="25630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Latitude distributes within 40 to 41</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35" name="Google Shape;135;p9"/>
          <p:cNvPicPr preferRelativeResize="0"/>
          <p:nvPr/>
        </p:nvPicPr>
        <p:blipFill rotWithShape="1">
          <a:blip r:embed="rId4"/>
          <a:srcRect/>
          <a:stretch/>
        </p:blipFill>
        <p:spPr>
          <a:xfrm>
            <a:off x="2755740" y="581238"/>
            <a:ext cx="6223953" cy="3519275"/>
          </a:xfrm>
          <a:prstGeom prst="rect">
            <a:avLst/>
          </a:prstGeom>
          <a:noFill/>
          <a:ln>
            <a:noFill/>
          </a:ln>
        </p:spPr>
      </p:pic>
      <p:sp>
        <p:nvSpPr>
          <p:cNvPr id="8" name="Google Shape;134;p9">
            <a:extLst>
              <a:ext uri="{FF2B5EF4-FFF2-40B4-BE49-F238E27FC236}">
                <a16:creationId xmlns:a16="http://schemas.microsoft.com/office/drawing/2014/main" id="{60194520-2055-4833-84B1-56AFE2C00905}"/>
              </a:ext>
            </a:extLst>
          </p:cNvPr>
          <p:cNvSpPr txBox="1"/>
          <p:nvPr/>
        </p:nvSpPr>
        <p:spPr>
          <a:xfrm>
            <a:off x="63993" y="2790345"/>
            <a:ext cx="25630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Longitude distributes within -74 to -73</a:t>
            </a: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7"/>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11" name="Google Shape;111;p7"/>
          <p:cNvSpPr txBox="1"/>
          <p:nvPr/>
        </p:nvSpPr>
        <p:spPr>
          <a:xfrm>
            <a:off x="-57152" y="446497"/>
            <a:ext cx="2793207"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a:solidFill>
                  <a:schemeClr val="dk2"/>
                </a:solidFill>
                <a:latin typeface="Arial Rounded MT Bold" panose="020F0704030504030204" pitchFamily="34" charset="0"/>
                <a:sym typeface="Arial Rounded"/>
              </a:rPr>
              <a:t>Spatial Density Graph</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of Location</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114" name="Google Shape;114;p7"/>
          <p:cNvPicPr preferRelativeResize="0"/>
          <p:nvPr/>
        </p:nvPicPr>
        <p:blipFill rotWithShape="1">
          <a:blip r:embed="rId4"/>
          <a:srcRect/>
          <a:stretch/>
        </p:blipFill>
        <p:spPr>
          <a:xfrm>
            <a:off x="2902359" y="224207"/>
            <a:ext cx="5393371" cy="4695085"/>
          </a:xfrm>
          <a:prstGeom prst="rect">
            <a:avLst/>
          </a:prstGeom>
          <a:noFill/>
          <a:ln>
            <a:noFill/>
          </a:ln>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92" name="Google Shape;92;p5"/>
          <p:cNvSpPr txBox="1"/>
          <p:nvPr/>
        </p:nvSpPr>
        <p:spPr>
          <a:xfrm>
            <a:off x="0" y="467928"/>
            <a:ext cx="2706914"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i="0" u="none" strike="noStrike" cap="none" dirty="0">
                <a:solidFill>
                  <a:schemeClr val="dk2"/>
                </a:solidFill>
                <a:latin typeface="Arial Rounded MT Bold" panose="020F0704030504030204" pitchFamily="34" charset="0"/>
                <a:ea typeface="Arial Rounded"/>
                <a:cs typeface="Arial Rounded"/>
                <a:sym typeface="Arial Rounded"/>
              </a:rPr>
              <a:t>Bivariate Analysis on Target</a:t>
            </a:r>
            <a:endParaRPr sz="32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93" name="Google Shape;93;p5"/>
          <p:cNvPicPr preferRelativeResize="0"/>
          <p:nvPr/>
        </p:nvPicPr>
        <p:blipFill rotWithShape="1">
          <a:blip r:embed="rId4"/>
          <a:srcRect/>
          <a:stretch/>
        </p:blipFill>
        <p:spPr>
          <a:xfrm>
            <a:off x="2698996" y="467928"/>
            <a:ext cx="6293264" cy="2802757"/>
          </a:xfrm>
          <a:prstGeom prst="rect">
            <a:avLst/>
          </a:prstGeom>
          <a:noFill/>
          <a:ln>
            <a:noFill/>
          </a:ln>
        </p:spPr>
      </p:pic>
      <p:sp>
        <p:nvSpPr>
          <p:cNvPr id="96" name="Google Shape;96;p5"/>
          <p:cNvSpPr txBox="1"/>
          <p:nvPr/>
        </p:nvSpPr>
        <p:spPr>
          <a:xfrm>
            <a:off x="2876982" y="3391083"/>
            <a:ext cx="380242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dirty="0">
                <a:solidFill>
                  <a:schemeClr val="lt1"/>
                </a:solidFill>
                <a:latin typeface="Montserrat"/>
                <a:ea typeface="Montserrat"/>
                <a:cs typeface="Montserrat"/>
                <a:sym typeface="Montserrat"/>
              </a:rPr>
              <a:t>Vendor 2 seems to </a:t>
            </a:r>
            <a:r>
              <a:rPr lang="en-GB" b="1" dirty="0">
                <a:solidFill>
                  <a:schemeClr val="lt1"/>
                </a:solidFill>
                <a:latin typeface="Montserrat"/>
                <a:ea typeface="Montserrat"/>
                <a:cs typeface="Montserrat"/>
                <a:sym typeface="Montserrat"/>
              </a:rPr>
              <a:t>p</a:t>
            </a:r>
            <a:r>
              <a:rPr lang="en-GB" sz="1400" b="1" i="0" u="none" strike="noStrike" cap="none" dirty="0">
                <a:solidFill>
                  <a:schemeClr val="lt1"/>
                </a:solidFill>
                <a:latin typeface="Montserrat"/>
                <a:ea typeface="Montserrat"/>
                <a:cs typeface="Montserrat"/>
                <a:sym typeface="Montserrat"/>
              </a:rPr>
              <a:t>refer longer trips</a:t>
            </a:r>
            <a:endParaRPr sz="1400" b="0" i="0" u="none" strike="noStrike" cap="none" dirty="0">
              <a:solidFill>
                <a:srgbClr val="000000"/>
              </a:solidFill>
              <a:sym typeface="Arial"/>
            </a:endParaRPr>
          </a:p>
        </p:txBody>
      </p:sp>
      <p:sp>
        <p:nvSpPr>
          <p:cNvPr id="8" name="Google Shape;96;p5">
            <a:extLst>
              <a:ext uri="{FF2B5EF4-FFF2-40B4-BE49-F238E27FC236}">
                <a16:creationId xmlns:a16="http://schemas.microsoft.com/office/drawing/2014/main" id="{0F825EA4-A64E-4DA3-80EC-F14B6E9C8211}"/>
              </a:ext>
            </a:extLst>
          </p:cNvPr>
          <p:cNvSpPr txBox="1"/>
          <p:nvPr/>
        </p:nvSpPr>
        <p:spPr>
          <a:xfrm>
            <a:off x="4893469" y="3819217"/>
            <a:ext cx="4098791" cy="30773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1400" b="1" i="0" u="none" strike="noStrike" cap="none" dirty="0">
                <a:solidFill>
                  <a:schemeClr val="lt1"/>
                </a:solidFill>
                <a:latin typeface="Montserrat"/>
                <a:ea typeface="Montserrat"/>
                <a:cs typeface="Montserrat"/>
                <a:sym typeface="Montserrat"/>
              </a:rPr>
              <a:t>Most the ride has connectivity to server</a:t>
            </a:r>
            <a:endParaRPr sz="1400" b="0" i="0" u="none" strike="noStrike" cap="none" dirty="0">
              <a:solidFill>
                <a:srgbClr val="000000"/>
              </a:solidFill>
              <a:sym typeface="Arial"/>
            </a:endParaRPr>
          </a:p>
        </p:txBody>
      </p:sp>
      <p:sp>
        <p:nvSpPr>
          <p:cNvPr id="9" name="Google Shape;96;p5">
            <a:extLst>
              <a:ext uri="{FF2B5EF4-FFF2-40B4-BE49-F238E27FC236}">
                <a16:creationId xmlns:a16="http://schemas.microsoft.com/office/drawing/2014/main" id="{71597272-8D5E-4E47-BCE5-B9ACDCF4DF61}"/>
              </a:ext>
            </a:extLst>
          </p:cNvPr>
          <p:cNvSpPr txBox="1"/>
          <p:nvPr/>
        </p:nvSpPr>
        <p:spPr>
          <a:xfrm>
            <a:off x="2876981" y="4247350"/>
            <a:ext cx="390958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dirty="0">
                <a:solidFill>
                  <a:schemeClr val="lt1"/>
                </a:solidFill>
                <a:latin typeface="Montserrat"/>
                <a:sym typeface="Montserrat"/>
              </a:rPr>
              <a:t>Several Rides with 0 Passenger</a:t>
            </a:r>
            <a:endParaRPr sz="1400" b="0" i="0" u="none" strike="noStrike" cap="none" dirty="0">
              <a:solidFill>
                <a:srgbClr val="000000"/>
              </a:solidFill>
              <a:sym typeface="Arial"/>
            </a:endParaRPr>
          </a:p>
        </p:txBody>
      </p:sp>
    </p:spTree>
  </p:cSld>
  <p:clrMapOvr>
    <a:masterClrMapping/>
  </p:clrMapOvr>
  <p:transition spd="med">
    <p:pull/>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1116</Words>
  <Application>Microsoft Office PowerPoint</Application>
  <PresentationFormat>On-screen Show (16:9)</PresentationFormat>
  <Paragraphs>97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Rounded MT Bold</vt:lpstr>
      <vt:lpstr>Montserrat</vt:lpstr>
      <vt:lpstr>Simple Light</vt:lpstr>
      <vt:lpstr>            Capstone Project NYC Taxi Trip Time Prediction  by Debanjan Ganguly Data Science Trainee AlmaBetter, Bengaluru   </vt:lpstr>
      <vt:lpstr>Prediction of Yellow Taxi Service estimated time duration using Machine Learning Approach</vt:lpstr>
      <vt:lpstr>id unique id</vt:lpstr>
      <vt:lpstr>Data Wrangling :   Check for null values, removed outlier  EDA :   Exploratory Data Analysis of features, target to extract piece of information  Modelling :    Encode categorical variables, create new features from existing and standardizing data  Split data and train the model  Evaluate the model against validation set with mse, rmse, r2 score etc error metrics   </vt:lpstr>
      <vt:lpstr>Extreme skewed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Airbnb Bookings Analysis  by Debanjan Ganguly Data Science Trainee AlmaBetter, Bengaluru   </dc:title>
  <cp:lastModifiedBy>Debanjan Ganguly</cp:lastModifiedBy>
  <cp:revision>16</cp:revision>
  <dcterms:modified xsi:type="dcterms:W3CDTF">2022-03-23T04:54:02Z</dcterms:modified>
</cp:coreProperties>
</file>