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61" r:id="rId4"/>
    <p:sldId id="262" r:id="rId5"/>
    <p:sldId id="263" r:id="rId6"/>
    <p:sldId id="259" r:id="rId7"/>
    <p:sldId id="264" r:id="rId8"/>
    <p:sldId id="265" r:id="rId9"/>
    <p:sldId id="258" r:id="rId10"/>
    <p:sldId id="266" r:id="rId11"/>
    <p:sldId id="268" r:id="rId12"/>
    <p:sldId id="267" r:id="rId13"/>
    <p:sldId id="26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03"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215166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3280" y="1788843"/>
            <a:ext cx="8192728" cy="1445337"/>
          </a:xfrm>
        </p:spPr>
        <p:txBody>
          <a:bodyPr>
            <a:normAutofit/>
          </a:bodyPr>
          <a:lstStyle/>
          <a:p>
            <a:pPr marL="228600" algn="ctr">
              <a:lnSpc>
                <a:spcPct val="115000"/>
              </a:lnSpc>
              <a:spcBef>
                <a:spcPts val="1200"/>
              </a:spcBef>
              <a:spcAft>
                <a:spcPts val="0"/>
              </a:spcAft>
            </a:pPr>
            <a:r>
              <a:rPr lang="en-US" sz="1800" b="1" dirty="0">
                <a:effectLst/>
                <a:latin typeface="Times New Roman" panose="02020603050405020304" pitchFamily="18" charset="0"/>
                <a:ea typeface="Times New Roman" panose="02020603050405020304" pitchFamily="18" charset="0"/>
              </a:rPr>
              <a:t>Virtual Assistant A.I.S.H.A :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Artificial Intelligence Simulated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Humanoid Assistant</a:t>
            </a:r>
            <a:endParaRPr lang="en-IN" sz="1800"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a:xfrm>
            <a:off x="464575" y="3753458"/>
            <a:ext cx="8192728" cy="730043"/>
          </a:xfrm>
        </p:spPr>
        <p:txBody>
          <a:bodyPr>
            <a:normAutofit fontScale="55000" lnSpcReduction="20000"/>
          </a:bodyPr>
          <a:lstStyle/>
          <a:p>
            <a:pPr marL="228600">
              <a:lnSpc>
                <a:spcPct val="150000"/>
              </a:lnSpc>
            </a:pPr>
            <a:r>
              <a:rPr lang="en-US" sz="1800" b="1" dirty="0">
                <a:effectLst/>
                <a:latin typeface="Times New Roman" panose="02020603050405020304" pitchFamily="18" charset="0"/>
                <a:ea typeface="Times New Roman" panose="02020603050405020304" pitchFamily="18" charset="0"/>
              </a:rPr>
              <a:t>Submitted to :   Er. </a:t>
            </a:r>
            <a:r>
              <a:rPr lang="en-US" sz="1800" b="1" dirty="0" err="1">
                <a:effectLst/>
                <a:latin typeface="Times New Roman" panose="02020603050405020304" pitchFamily="18" charset="0"/>
                <a:ea typeface="Times New Roman" panose="02020603050405020304" pitchFamily="18" charset="0"/>
              </a:rPr>
              <a:t>Tanu</a:t>
            </a:r>
            <a:r>
              <a:rPr lang="en-US" sz="1800" b="1" dirty="0">
                <a:effectLst/>
                <a:latin typeface="Times New Roman" panose="02020603050405020304" pitchFamily="18" charset="0"/>
                <a:ea typeface="Times New Roman" panose="02020603050405020304" pitchFamily="18" charset="0"/>
              </a:rPr>
              <a:t> Dhiman               Submitted by:</a:t>
            </a:r>
            <a:endParaRPr lang="en-IN" sz="1800" dirty="0">
              <a:effectLst/>
              <a:latin typeface="Times New Roman" panose="02020603050405020304" pitchFamily="18" charset="0"/>
              <a:ea typeface="Times New Roman" panose="02020603050405020304" pitchFamily="18" charset="0"/>
            </a:endParaRPr>
          </a:p>
          <a:p>
            <a:pPr marL="228600">
              <a:lnSpc>
                <a:spcPct val="150000"/>
              </a:lnSpc>
            </a:pPr>
            <a:r>
              <a:rPr lang="en-US" sz="1800" b="1" dirty="0">
                <a:effectLst/>
                <a:latin typeface="Times New Roman" panose="02020603050405020304" pitchFamily="18" charset="0"/>
                <a:ea typeface="Times New Roman" panose="02020603050405020304" pitchFamily="18" charset="0"/>
              </a:rPr>
              <a:t>Kumar Arjun (18BSC15554), </a:t>
            </a:r>
            <a:r>
              <a:rPr lang="en-US" sz="1800" b="1" dirty="0" err="1">
                <a:effectLst/>
                <a:latin typeface="Times New Roman" panose="02020603050405020304" pitchFamily="18" charset="0"/>
                <a:ea typeface="Times New Roman" panose="02020603050405020304" pitchFamily="18" charset="0"/>
              </a:rPr>
              <a:t>Ojas</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Bhimta</a:t>
            </a:r>
            <a:r>
              <a:rPr lang="en-US" sz="1800" b="1" dirty="0">
                <a:effectLst/>
                <a:latin typeface="Times New Roman" panose="02020603050405020304" pitchFamily="18" charset="0"/>
                <a:ea typeface="Times New Roman" panose="02020603050405020304" pitchFamily="18" charset="0"/>
              </a:rPr>
              <a:t>(18BCS1569), </a:t>
            </a:r>
            <a:endParaRPr lang="en-IN" sz="1800" dirty="0">
              <a:effectLst/>
              <a:latin typeface="Times New Roman" panose="02020603050405020304" pitchFamily="18" charset="0"/>
              <a:ea typeface="Times New Roman" panose="02020603050405020304" pitchFamily="18" charset="0"/>
            </a:endParaRPr>
          </a:p>
          <a:p>
            <a:pPr marL="228600">
              <a:lnSpc>
                <a:spcPct val="150000"/>
              </a:lnSpc>
            </a:pPr>
            <a:r>
              <a:rPr lang="en-US" sz="1800" b="1" dirty="0" err="1">
                <a:effectLst/>
                <a:latin typeface="Times New Roman" panose="02020603050405020304" pitchFamily="18" charset="0"/>
                <a:ea typeface="Times New Roman" panose="02020603050405020304" pitchFamily="18" charset="0"/>
              </a:rPr>
              <a:t>Abhi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Pathania</a:t>
            </a:r>
            <a:r>
              <a:rPr lang="en-US" sz="1800" b="1" dirty="0">
                <a:effectLst/>
                <a:latin typeface="Times New Roman" panose="02020603050405020304" pitchFamily="18" charset="0"/>
                <a:ea typeface="Times New Roman" panose="02020603050405020304" pitchFamily="18" charset="0"/>
              </a:rPr>
              <a:t>(18BCS1574), Danish </a:t>
            </a:r>
            <a:r>
              <a:rPr lang="en-US" sz="1800" b="1" dirty="0" err="1">
                <a:effectLst/>
                <a:latin typeface="Times New Roman" panose="02020603050405020304" pitchFamily="18" charset="0"/>
                <a:ea typeface="Times New Roman" panose="02020603050405020304" pitchFamily="18" charset="0"/>
              </a:rPr>
              <a:t>Mehra</a:t>
            </a:r>
            <a:r>
              <a:rPr lang="en-US" sz="1800" b="1" dirty="0">
                <a:effectLst/>
                <a:latin typeface="Times New Roman" panose="02020603050405020304" pitchFamily="18" charset="0"/>
                <a:ea typeface="Times New Roman" panose="02020603050405020304" pitchFamily="18" charset="0"/>
              </a:rPr>
              <a:t> (18BCS1564)</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2E69-407B-4F84-AC94-C109D8274CAB}"/>
              </a:ext>
            </a:extLst>
          </p:cNvPr>
          <p:cNvSpPr>
            <a:spLocks noGrp="1"/>
          </p:cNvSpPr>
          <p:nvPr>
            <p:ph type="title"/>
          </p:nvPr>
        </p:nvSpPr>
        <p:spPr/>
        <p:txBody>
          <a:bodyPr/>
          <a:lstStyle/>
          <a:p>
            <a:r>
              <a:rPr lang="en-US" dirty="0"/>
              <a:t>Results and Discussion</a:t>
            </a:r>
            <a:endParaRPr lang="en-IN" dirty="0"/>
          </a:p>
        </p:txBody>
      </p:sp>
      <p:sp>
        <p:nvSpPr>
          <p:cNvPr id="3" name="Content Placeholder 2">
            <a:extLst>
              <a:ext uri="{FF2B5EF4-FFF2-40B4-BE49-F238E27FC236}">
                <a16:creationId xmlns:a16="http://schemas.microsoft.com/office/drawing/2014/main" id="{DF9C5E10-83A9-49D9-85AB-D90A87DA2B50}"/>
              </a:ext>
            </a:extLst>
          </p:cNvPr>
          <p:cNvSpPr>
            <a:spLocks noGrp="1"/>
          </p:cNvSpPr>
          <p:nvPr>
            <p:ph idx="1"/>
          </p:nvPr>
        </p:nvSpPr>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result of the sentimental analysis of the voice input given by the user was satisfying. The assistant produced the list of all emotions and sentiments associated with the user's voice input. But 100% accuracy has not been achieved. The analysis of sentiments and emotion is based on the intents saved in the module. Users have to train the model properly before using the testing mode. The leading cause of the error that causes failure in achieving 100% accuracy is distortion or interruption in voice commands. The model also depends upon the training given by the user. This assistant requires high-speed internet connectivity for better text to speech conversions.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0003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BBB7-F571-4CDF-9FB5-E92A92B5EF3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83271B7-60F3-4827-B4D4-706AA9B37C58}"/>
              </a:ext>
            </a:extLst>
          </p:cNvPr>
          <p:cNvSpPr>
            <a:spLocks noGrp="1"/>
          </p:cNvSpPr>
          <p:nvPr>
            <p:ph idx="1"/>
          </p:nvPr>
        </p:nvSpPr>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Voice-enabled virtual assistants are one of the best applications of artificial intelligence and machine learning. This paper discusses the basic algorithm used for sentiment analysis of individual users. This paper also concerns the methodology and implementation of this voice-enabled virtual assistant to understand the results sufficiently. Due to voice interruption and training errors, it misses achieving 100% accuracy. We can attain 100% accuracy if the individual user itself trains the model, and there is no interruption in the voice input.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444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6360-4264-45F4-B1A8-4898715158D2}"/>
              </a:ext>
            </a:extLst>
          </p:cNvPr>
          <p:cNvSpPr>
            <a:spLocks noGrp="1"/>
          </p:cNvSpPr>
          <p:nvPr>
            <p:ph type="title"/>
          </p:nvPr>
        </p:nvSpPr>
        <p:spPr/>
        <p:txBody>
          <a:bodyPr/>
          <a:lstStyle/>
          <a:p>
            <a:r>
              <a:rPr lang="en-US" dirty="0"/>
              <a:t>Future Enhancements</a:t>
            </a:r>
            <a:endParaRPr lang="en-IN" dirty="0"/>
          </a:p>
        </p:txBody>
      </p:sp>
      <p:sp>
        <p:nvSpPr>
          <p:cNvPr id="3" name="Content Placeholder 2">
            <a:extLst>
              <a:ext uri="{FF2B5EF4-FFF2-40B4-BE49-F238E27FC236}">
                <a16:creationId xmlns:a16="http://schemas.microsoft.com/office/drawing/2014/main" id="{A4CE58C9-DF7A-48E0-8FD5-F11D6E540D9D}"/>
              </a:ext>
            </a:extLst>
          </p:cNvPr>
          <p:cNvSpPr>
            <a:spLocks noGrp="1"/>
          </p:cNvSpPr>
          <p:nvPr>
            <p:ph idx="1"/>
          </p:nvPr>
        </p:nvSpPr>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Our goal was to achieve 100% accuracy. To achieve 100% accuracy in the future, there must be some advancement and modification in text to speech API and training algorithms. In the end, this voice-enabled virtual assistant can be used as a lifesaver. If the user feels demotivated or stressed, it can send SMS to inform the close relatives or friends from the intents saved in relation training. This voice assistant can also be used for or reporting the closed one in social circles about the user's present emotion and sentiment.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1025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D355-3B3B-4783-A646-19CDCC2B470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ECA54B4-0C8F-46C5-A3EE-F2562B376734}"/>
              </a:ext>
            </a:extLst>
          </p:cNvPr>
          <p:cNvSpPr>
            <a:spLocks noGrp="1"/>
          </p:cNvSpPr>
          <p:nvPr>
            <p:ph idx="1"/>
          </p:nvPr>
        </p:nvSpPr>
        <p:spPr/>
        <p:txBody>
          <a:bodyPr>
            <a:normAutofit fontScale="55000" lnSpcReduction="20000"/>
          </a:bodyPr>
          <a:lstStyle/>
          <a:p>
            <a:r>
              <a:rPr lang="en-IN" dirty="0"/>
              <a:t>[1]	"AI Based Voice Assistant Using Python", International Journal of Emerging Technologies and Innovative Research (www.jetir.org), ISSN:2349-5162, Vol.6, Issue 2, page no.506-509, February-2019, Available :http://www.jetir.org/papers/JETIR1902381.</a:t>
            </a:r>
          </a:p>
          <a:p>
            <a:r>
              <a:rPr lang="en-IN" dirty="0"/>
              <a:t>[2]	Artificial intelligence (AI), sometimes called machine intelligence. https://en.wikipedia.org/wiki/Artificial_intelligence</a:t>
            </a:r>
          </a:p>
          <a:p>
            <a:r>
              <a:rPr lang="en-IN" dirty="0"/>
              <a:t>[3]	B. Marr, The Amazing Ways Google Uses Deep Learning AI..</a:t>
            </a:r>
          </a:p>
          <a:p>
            <a:r>
              <a:rPr lang="en-IN" dirty="0"/>
              <a:t>[4]	Cortana Intelligence, Google Assistant, Apple Siri.</a:t>
            </a:r>
          </a:p>
          <a:p>
            <a:r>
              <a:rPr lang="en-IN" dirty="0"/>
              <a:t>[5]	Hill, J., Ford, W.R. and </a:t>
            </a:r>
            <a:r>
              <a:rPr lang="en-IN" dirty="0" err="1"/>
              <a:t>Farreras</a:t>
            </a:r>
            <a:r>
              <a:rPr lang="en-IN" dirty="0"/>
              <a:t>, I.G., 2015. Real conversations with artificial intelligence: A comparison between human–human online conversations and human–chatbot conversations. Computers in Human </a:t>
            </a:r>
            <a:r>
              <a:rPr lang="en-IN" dirty="0" err="1"/>
              <a:t>Behavior</a:t>
            </a:r>
            <a:r>
              <a:rPr lang="en-IN" dirty="0"/>
              <a:t>, 49, pp.245-250.</a:t>
            </a:r>
          </a:p>
          <a:p>
            <a:r>
              <a:rPr lang="en-IN" dirty="0"/>
              <a:t>[6]	K. Noda, H. Arie, Y. Suga, T. Ogata, Multimodal integration learning of robot </a:t>
            </a:r>
            <a:r>
              <a:rPr lang="en-IN" dirty="0" err="1"/>
              <a:t>behavior</a:t>
            </a:r>
            <a:r>
              <a:rPr lang="en-IN" dirty="0"/>
              <a:t> using deep neural networks,</a:t>
            </a:r>
          </a:p>
          <a:p>
            <a:r>
              <a:rPr lang="en-IN" dirty="0"/>
              <a:t>          Elsevier: Robotics and Autonomous Systems, 2014.</a:t>
            </a:r>
          </a:p>
          <a:p>
            <a:r>
              <a:rPr lang="en-IN" dirty="0"/>
              <a:t>[7]     "</a:t>
            </a:r>
            <a:r>
              <a:rPr lang="en-IN" dirty="0" err="1"/>
              <a:t>CMUSphnix</a:t>
            </a:r>
            <a:r>
              <a:rPr lang="en-IN" dirty="0"/>
              <a:t> Basic concepts of speech - Speech Recognition   process".</a:t>
            </a:r>
          </a:p>
          <a:p>
            <a:r>
              <a:rPr lang="en-IN" dirty="0"/>
              <a:t>         http://cmusphinx.sourceforge.netlwiki/tutorialconcepts</a:t>
            </a:r>
          </a:p>
          <a:p>
            <a:endParaRPr lang="en-IN" dirty="0"/>
          </a:p>
        </p:txBody>
      </p:sp>
    </p:spTree>
    <p:extLst>
      <p:ext uri="{BB962C8B-B14F-4D97-AF65-F5344CB8AC3E}">
        <p14:creationId xmlns:p14="http://schemas.microsoft.com/office/powerpoint/2010/main" val="107517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Contents</a:t>
            </a:r>
          </a:p>
        </p:txBody>
      </p:sp>
      <p:sp>
        <p:nvSpPr>
          <p:cNvPr id="3" name="Content Placeholder 2"/>
          <p:cNvSpPr>
            <a:spLocks noGrp="1"/>
          </p:cNvSpPr>
          <p:nvPr>
            <p:ph idx="1"/>
          </p:nvPr>
        </p:nvSpPr>
        <p:spPr/>
        <p:txBody>
          <a:bodyPr>
            <a:normAutofit fontScale="92500" lnSpcReduction="20000"/>
          </a:bodyPr>
          <a:lstStyle/>
          <a:p>
            <a:r>
              <a:rPr lang="en-US" dirty="0"/>
              <a:t>Introduction</a:t>
            </a:r>
          </a:p>
          <a:p>
            <a:r>
              <a:rPr lang="en-US" dirty="0"/>
              <a:t>Literature Review</a:t>
            </a:r>
          </a:p>
          <a:p>
            <a:r>
              <a:rPr lang="en-US" dirty="0"/>
              <a:t>Methodology</a:t>
            </a:r>
          </a:p>
          <a:p>
            <a:r>
              <a:rPr lang="en-US" dirty="0"/>
              <a:t>Implementation</a:t>
            </a:r>
          </a:p>
          <a:p>
            <a:r>
              <a:rPr lang="en-US" dirty="0"/>
              <a:t>Results and Discussion</a:t>
            </a:r>
          </a:p>
          <a:p>
            <a:r>
              <a:rPr lang="en-US" dirty="0"/>
              <a:t>Conclusion</a:t>
            </a:r>
          </a:p>
          <a:p>
            <a:r>
              <a:rPr lang="en-US" dirty="0"/>
              <a:t>Future Enhancements</a:t>
            </a:r>
          </a:p>
          <a:p>
            <a:r>
              <a:rPr lang="en-US" dirty="0"/>
              <a:t>References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8D93-9883-44BC-8E9D-97424F55E4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A1CC530-80A9-4B9D-AB1D-5F502D450145}"/>
              </a:ext>
            </a:extLst>
          </p:cNvPr>
          <p:cNvSpPr>
            <a:spLocks noGrp="1"/>
          </p:cNvSpPr>
          <p:nvPr>
            <p:ph idx="1"/>
          </p:nvPr>
        </p:nvSpPr>
        <p:spPr/>
        <p:txBody>
          <a:bodyPr/>
          <a:lstStyle/>
          <a:p>
            <a:pPr marL="0" indent="0">
              <a:buNone/>
            </a:pPr>
            <a:r>
              <a:rPr lang="en-US" sz="1800" b="0" dirty="0">
                <a:effectLst/>
                <a:latin typeface="Times New Roman" panose="02020603050405020304" pitchFamily="18" charset="0"/>
                <a:ea typeface="SimSun" panose="02010600030101010101" pitchFamily="2" charset="-122"/>
              </a:rPr>
              <a:t>A.I.S.H.A : artificial intelligence simulated humanoid assistant. This voice-enabled virtual assistant can do a sentiment analysis of a particular user based on training data sets. Users can train this voice assistant by themselves with voice commands. This voice-enabled virtual assistant is also capable of doing basic operations. For sentimental analysis, this assistant uses a basic algorithm to identify the emotions of the user.</a:t>
            </a:r>
            <a:endParaRPr lang="en-IN" sz="1800" b="1"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5450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5B95-E52C-4247-9FA0-46C564703A86}"/>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78A1E8A5-5835-4716-9F20-33713A9D3D1A}"/>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Various voice assistants like Google personal assistant, Siri, and Cortana are in the market. These assistants can perform multiple tasks and operations based on global set standards for dependent variables. These voice-enabled virtual assistants can do basic operations and have many basic features but fail in emotion detection and sentiment analysis.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the Python programming language, a library named N.L.T.K. library is used for sentiment analysis. </a:t>
            </a:r>
            <a:endParaRPr lang="en-IN" dirty="0"/>
          </a:p>
        </p:txBody>
      </p:sp>
    </p:spTree>
    <p:extLst>
      <p:ext uri="{BB962C8B-B14F-4D97-AF65-F5344CB8AC3E}">
        <p14:creationId xmlns:p14="http://schemas.microsoft.com/office/powerpoint/2010/main" val="114439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94DE-A9C2-4D97-A51A-C0CC61A5C54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C4BEA367-2885-4314-91CB-0562F6FD5EDF}"/>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features of this voice-enabled virtual assistant can be categorized into three categories:</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Basic Operation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ea typeface="Calibri" panose="020F0502020204030204" pitchFamily="34" charset="0"/>
                <a:cs typeface="Times New Roman" panose="02020603050405020304" pitchFamily="18" charset="0"/>
              </a:rPr>
              <a:t>Training Mode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Testing Mode</a:t>
            </a:r>
            <a:endParaRPr lang="en-IN" sz="1800" dirty="0">
              <a:effectLst/>
              <a:latin typeface="Trebuchet MS" panose="020B06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046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Basic Operation</a:t>
            </a:r>
          </a:p>
        </p:txBody>
      </p:sp>
      <p:pic>
        <p:nvPicPr>
          <p:cNvPr id="6" name="Content Placeholder 5">
            <a:extLst>
              <a:ext uri="{FF2B5EF4-FFF2-40B4-BE49-F238E27FC236}">
                <a16:creationId xmlns:a16="http://schemas.microsoft.com/office/drawing/2014/main" id="{1FFE07CB-FB5C-4481-B543-DBD398CA162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7950" y="2020888"/>
            <a:ext cx="3248025" cy="1914525"/>
          </a:xfrm>
          <a:prstGeom prst="rect">
            <a:avLst/>
          </a:prstGeom>
          <a:noFill/>
          <a:ln>
            <a:noFill/>
          </a:ln>
        </p:spPr>
      </p:pic>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F68F-5AFA-413C-A039-7BED03DE02FE}"/>
              </a:ext>
            </a:extLst>
          </p:cNvPr>
          <p:cNvSpPr>
            <a:spLocks noGrp="1"/>
          </p:cNvSpPr>
          <p:nvPr>
            <p:ph type="title"/>
          </p:nvPr>
        </p:nvSpPr>
        <p:spPr/>
        <p:txBody>
          <a:bodyPr/>
          <a:lstStyle/>
          <a:p>
            <a:r>
              <a:rPr lang="en-US" dirty="0"/>
              <a:t>Training Mode</a:t>
            </a:r>
            <a:endParaRPr lang="en-IN" dirty="0"/>
          </a:p>
        </p:txBody>
      </p:sp>
      <p:pic>
        <p:nvPicPr>
          <p:cNvPr id="4" name="Content Placeholder 3">
            <a:extLst>
              <a:ext uri="{FF2B5EF4-FFF2-40B4-BE49-F238E27FC236}">
                <a16:creationId xmlns:a16="http://schemas.microsoft.com/office/drawing/2014/main" id="{EA219EAF-728F-4AF1-89C2-2A8482368AF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1036" y="1268413"/>
            <a:ext cx="4101853" cy="3419475"/>
          </a:xfrm>
          <a:prstGeom prst="rect">
            <a:avLst/>
          </a:prstGeom>
          <a:noFill/>
          <a:ln>
            <a:noFill/>
          </a:ln>
        </p:spPr>
      </p:pic>
    </p:spTree>
    <p:extLst>
      <p:ext uri="{BB962C8B-B14F-4D97-AF65-F5344CB8AC3E}">
        <p14:creationId xmlns:p14="http://schemas.microsoft.com/office/powerpoint/2010/main" val="90314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565B-0834-48C9-9071-F241FCA5783D}"/>
              </a:ext>
            </a:extLst>
          </p:cNvPr>
          <p:cNvSpPr>
            <a:spLocks noGrp="1"/>
          </p:cNvSpPr>
          <p:nvPr>
            <p:ph type="title"/>
          </p:nvPr>
        </p:nvSpPr>
        <p:spPr/>
        <p:txBody>
          <a:bodyPr/>
          <a:lstStyle/>
          <a:p>
            <a:r>
              <a:rPr lang="en-US" dirty="0"/>
              <a:t>Testing Mode</a:t>
            </a:r>
            <a:endParaRPr lang="en-IN" dirty="0"/>
          </a:p>
        </p:txBody>
      </p:sp>
      <p:pic>
        <p:nvPicPr>
          <p:cNvPr id="4" name="Content Placeholder 3">
            <a:extLst>
              <a:ext uri="{FF2B5EF4-FFF2-40B4-BE49-F238E27FC236}">
                <a16:creationId xmlns:a16="http://schemas.microsoft.com/office/drawing/2014/main" id="{592FF666-03B1-48A2-B464-74C784BC7E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9862" y="1268413"/>
            <a:ext cx="2424201" cy="3419475"/>
          </a:xfrm>
          <a:prstGeom prst="rect">
            <a:avLst/>
          </a:prstGeom>
          <a:noFill/>
          <a:ln>
            <a:noFill/>
          </a:ln>
        </p:spPr>
      </p:pic>
    </p:spTree>
    <p:extLst>
      <p:ext uri="{BB962C8B-B14F-4D97-AF65-F5344CB8AC3E}">
        <p14:creationId xmlns:p14="http://schemas.microsoft.com/office/powerpoint/2010/main" val="230692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Implementation</a:t>
            </a:r>
          </a:p>
        </p:txBody>
      </p:sp>
      <p:sp>
        <p:nvSpPr>
          <p:cNvPr id="5" name="Text Placeholder 4"/>
          <p:cNvSpPr>
            <a:spLocks noGrp="1"/>
          </p:cNvSpPr>
          <p:nvPr>
            <p:ph type="body" idx="1"/>
          </p:nvPr>
        </p:nvSpPr>
        <p:spPr>
          <a:xfrm>
            <a:off x="522131" y="1655517"/>
            <a:ext cx="7076604" cy="3008632"/>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N.L.P. Emotion Algorithm</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1) Check if the word in the final word list is also present in emotion.txt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 open the emotion file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 Loop through each line and clear it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 Extract the word and emotion using split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2) If word is present -&gt; Add the emotion to </a:t>
            </a:r>
            <a:r>
              <a:rPr lang="en-US" sz="1800" dirty="0" err="1">
                <a:effectLst/>
                <a:latin typeface="Times New Roman" panose="02020603050405020304" pitchFamily="18" charset="0"/>
                <a:ea typeface="Times New Roman" panose="02020603050405020304" pitchFamily="18" charset="0"/>
              </a:rPr>
              <a:t>emotion_list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3) Finally count each emotion in the emotion list</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Words>
  <Application>Microsoft Office PowerPoint</Application>
  <PresentationFormat>On-screen Show (16:9)</PresentationFormat>
  <Paragraphs>57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Virtual Assistant A.I.S.H.A :  Artificial Intelligence Simulated  Humanoid Assistant</vt:lpstr>
      <vt:lpstr>Contents</vt:lpstr>
      <vt:lpstr>Introduction</vt:lpstr>
      <vt:lpstr>Literature Review</vt:lpstr>
      <vt:lpstr>Methodology</vt:lpstr>
      <vt:lpstr>Basic Operation</vt:lpstr>
      <vt:lpstr>Training Mode</vt:lpstr>
      <vt:lpstr>Testing Mode</vt:lpstr>
      <vt:lpstr>Implementation</vt:lpstr>
      <vt:lpstr>Results and Discussion</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2020-11-26T00:28:13Z</dcterms:modified>
</cp:coreProperties>
</file>