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0"/>
    <p:sldId id="257" r:id="rId31"/>
    <p:sldId id="258" r:id="rId32"/>
    <p:sldId id="259" r:id="rId33"/>
    <p:sldId id="260" r:id="rId34"/>
    <p:sldId id="261" r:id="rId35"/>
    <p:sldId id="262" r:id="rId36"/>
    <p:sldId id="263" r:id="rId37"/>
    <p:sldId id="264" r:id="rId38"/>
    <p:sldId id="265" r:id="rId39"/>
    <p:sldId id="266" r:id="rId40"/>
    <p:sldId id="267" r:id="rId41"/>
    <p:sldId id="268" r:id="rId42"/>
    <p:sldId id="269" r:id="rId4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" charset="1" panose="020B0606030504020204"/>
      <p:regular r:id="rId10"/>
    </p:embeddedFont>
    <p:embeddedFont>
      <p:font typeface="Open Sans Bold" charset="1" panose="020B0806030504020204"/>
      <p:regular r:id="rId11"/>
    </p:embeddedFont>
    <p:embeddedFont>
      <p:font typeface="Open Sans Italics" charset="1" panose="020B0606030504020204"/>
      <p:regular r:id="rId12"/>
    </p:embeddedFont>
    <p:embeddedFont>
      <p:font typeface="Open Sans Bold Italics" charset="1" panose="020B0806030504020204"/>
      <p:regular r:id="rId13"/>
    </p:embeddedFont>
    <p:embeddedFont>
      <p:font typeface="Open Sans Extra Bold" charset="1" panose="020B0906030804020204"/>
      <p:regular r:id="rId14"/>
    </p:embeddedFont>
    <p:embeddedFont>
      <p:font typeface="Open Sans Extra Bold Italics" charset="1" panose="020B0906030804020204"/>
      <p:regular r:id="rId15"/>
    </p:embeddedFont>
    <p:embeddedFont>
      <p:font typeface="Poppins" charset="1" panose="00000500000000000000"/>
      <p:regular r:id="rId16"/>
    </p:embeddedFont>
    <p:embeddedFont>
      <p:font typeface="Poppins Bold" charset="1" panose="00000800000000000000"/>
      <p:regular r:id="rId17"/>
    </p:embeddedFont>
    <p:embeddedFont>
      <p:font typeface="Poppins Italics" charset="1" panose="00000500000000000000"/>
      <p:regular r:id="rId18"/>
    </p:embeddedFont>
    <p:embeddedFont>
      <p:font typeface="Poppins Bold Italics" charset="1" panose="00000800000000000000"/>
      <p:regular r:id="rId19"/>
    </p:embeddedFont>
    <p:embeddedFont>
      <p:font typeface="Nunito Sans Bold" charset="1" panose="00000800000000000000"/>
      <p:regular r:id="rId20"/>
    </p:embeddedFont>
    <p:embeddedFont>
      <p:font typeface="Nunito Sans Bold Bold" charset="1" panose="00000900000000000000"/>
      <p:regular r:id="rId21"/>
    </p:embeddedFont>
    <p:embeddedFont>
      <p:font typeface="Nunito Sans Bold Italics" charset="1" panose="00000800000000000000"/>
      <p:regular r:id="rId22"/>
    </p:embeddedFont>
    <p:embeddedFont>
      <p:font typeface="Nunito Sans Bold Bold Italics" charset="1" panose="00000900000000000000"/>
      <p:regular r:id="rId23"/>
    </p:embeddedFont>
    <p:embeddedFont>
      <p:font typeface="Nunito Sans Regular" charset="1" panose="00000500000000000000"/>
      <p:regular r:id="rId24"/>
    </p:embeddedFont>
    <p:embeddedFont>
      <p:font typeface="Nunito Sans Regular Bold" charset="1" panose="00000700000000000000"/>
      <p:regular r:id="rId25"/>
    </p:embeddedFont>
    <p:embeddedFont>
      <p:font typeface="Nunito Sans Regular Italics" charset="1" panose="00000500000000000000"/>
      <p:regular r:id="rId26"/>
    </p:embeddedFont>
    <p:embeddedFont>
      <p:font typeface="Nunito Sans Regular Bold Italics" charset="1" panose="00000700000000000000"/>
      <p:regular r:id="rId27"/>
    </p:embeddedFont>
    <p:embeddedFont>
      <p:font typeface="Nunito Sans Black" charset="1" panose="00000A00000000000000"/>
      <p:regular r:id="rId28"/>
    </p:embeddedFont>
    <p:embeddedFont>
      <p:font typeface="Nunito Sans Black Italics" charset="1" panose="00000A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slides/slide1.xml" Type="http://schemas.openxmlformats.org/officeDocument/2006/relationships/slide"/><Relationship Id="rId31" Target="slides/slide2.xml" Type="http://schemas.openxmlformats.org/officeDocument/2006/relationships/slide"/><Relationship Id="rId32" Target="slides/slide3.xml" Type="http://schemas.openxmlformats.org/officeDocument/2006/relationships/slide"/><Relationship Id="rId33" Target="slides/slide4.xml" Type="http://schemas.openxmlformats.org/officeDocument/2006/relationships/slide"/><Relationship Id="rId34" Target="slides/slide5.xml" Type="http://schemas.openxmlformats.org/officeDocument/2006/relationships/slide"/><Relationship Id="rId35" Target="slides/slide6.xml" Type="http://schemas.openxmlformats.org/officeDocument/2006/relationships/slide"/><Relationship Id="rId36" Target="slides/slide7.xml" Type="http://schemas.openxmlformats.org/officeDocument/2006/relationships/slide"/><Relationship Id="rId37" Target="slides/slide8.xml" Type="http://schemas.openxmlformats.org/officeDocument/2006/relationships/slide"/><Relationship Id="rId38" Target="slides/slide9.xml" Type="http://schemas.openxmlformats.org/officeDocument/2006/relationships/slide"/><Relationship Id="rId39" Target="slides/slide10.xml" Type="http://schemas.openxmlformats.org/officeDocument/2006/relationships/slide"/><Relationship Id="rId4" Target="theme/theme1.xml" Type="http://schemas.openxmlformats.org/officeDocument/2006/relationships/theme"/><Relationship Id="rId40" Target="slides/slide11.xml" Type="http://schemas.openxmlformats.org/officeDocument/2006/relationships/slide"/><Relationship Id="rId41" Target="slides/slide12.xml" Type="http://schemas.openxmlformats.org/officeDocument/2006/relationships/slide"/><Relationship Id="rId42" Target="slides/slide13.xml" Type="http://schemas.openxmlformats.org/officeDocument/2006/relationships/slide"/><Relationship Id="rId43" Target="slides/slide14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77634" y="3813399"/>
            <a:ext cx="8706050" cy="3778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99"/>
              </a:lnSpc>
            </a:pPr>
            <a:r>
              <a:rPr lang="en-US" sz="8999">
                <a:solidFill>
                  <a:srgbClr val="1B344D"/>
                </a:solidFill>
                <a:latin typeface="Nunito Sans Black Bold"/>
              </a:rPr>
              <a:t>DISTILLATION COLUMN DESIGN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77634" y="3145476"/>
            <a:ext cx="8706050" cy="354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9"/>
              </a:lnSpc>
            </a:pPr>
            <a:r>
              <a:rPr lang="en-US" sz="2299" spc="91">
                <a:solidFill>
                  <a:srgbClr val="1B344D"/>
                </a:solidFill>
                <a:latin typeface="Nunito Sans Bold Bold"/>
              </a:rPr>
              <a:t>SIMUTECH PROJECT REPORT 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44309" y="8617389"/>
            <a:ext cx="9993672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72">
                <a:solidFill>
                  <a:srgbClr val="1B344D"/>
                </a:solidFill>
                <a:latin typeface="Nunito Sans Regular"/>
              </a:rPr>
              <a:t>A presentation by </a:t>
            </a:r>
            <a:r>
              <a:rPr lang="en-US" sz="2400" spc="72">
                <a:solidFill>
                  <a:srgbClr val="1B344D"/>
                </a:solidFill>
                <a:latin typeface="Nunito Sans Regular Bold"/>
              </a:rPr>
              <a:t>AYUSH RAJ(200253) &amp; MD SAIF(200577)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1294343" y="8182503"/>
            <a:ext cx="8589341" cy="9525"/>
          </a:xfrm>
          <a:prstGeom prst="rect">
            <a:avLst/>
          </a:prstGeom>
          <a:solidFill>
            <a:srgbClr val="00A8A8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1086789"/>
            <a:ext cx="1644788" cy="164478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873006" y="1086789"/>
            <a:ext cx="1644788" cy="1644788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11999401" y="2064665"/>
            <a:ext cx="4423187" cy="6460658"/>
            <a:chOff x="0" y="0"/>
            <a:chExt cx="1913890" cy="2795493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913890" cy="2795493"/>
            </a:xfrm>
            <a:custGeom>
              <a:avLst/>
              <a:gdLst/>
              <a:ahLst/>
              <a:cxnLst/>
              <a:rect r="r" b="b" t="t" l="l"/>
              <a:pathLst>
                <a:path h="2795493" w="1913890">
                  <a:moveTo>
                    <a:pt x="1789430" y="59690"/>
                  </a:moveTo>
                  <a:cubicBezTo>
                    <a:pt x="1824990" y="59690"/>
                    <a:pt x="1854200" y="88900"/>
                    <a:pt x="1854200" y="124460"/>
                  </a:cubicBezTo>
                  <a:lnTo>
                    <a:pt x="1854200" y="2671033"/>
                  </a:lnTo>
                  <a:cubicBezTo>
                    <a:pt x="1854200" y="2706593"/>
                    <a:pt x="1824990" y="2735803"/>
                    <a:pt x="1789430" y="2735803"/>
                  </a:cubicBezTo>
                  <a:lnTo>
                    <a:pt x="124460" y="2735803"/>
                  </a:lnTo>
                  <a:cubicBezTo>
                    <a:pt x="88900" y="2735803"/>
                    <a:pt x="59690" y="2706593"/>
                    <a:pt x="59690" y="267103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89430" y="59690"/>
                  </a:lnTo>
                  <a:moveTo>
                    <a:pt x="17894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671033"/>
                  </a:lnTo>
                  <a:cubicBezTo>
                    <a:pt x="0" y="2739613"/>
                    <a:pt x="55880" y="2795493"/>
                    <a:pt x="124460" y="2795493"/>
                  </a:cubicBezTo>
                  <a:lnTo>
                    <a:pt x="1789430" y="2795493"/>
                  </a:lnTo>
                  <a:cubicBezTo>
                    <a:pt x="1858010" y="2795493"/>
                    <a:pt x="1913890" y="2739613"/>
                    <a:pt x="1913890" y="2671033"/>
                  </a:cubicBezTo>
                  <a:lnTo>
                    <a:pt x="1913890" y="124460"/>
                  </a:lnTo>
                  <a:cubicBezTo>
                    <a:pt x="1913890" y="55880"/>
                    <a:pt x="1858010" y="0"/>
                    <a:pt x="17894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10" id="10"/>
          <p:cNvSpPr/>
          <p:nvPr/>
        </p:nvSpPr>
        <p:spPr>
          <a:xfrm rot="5323603">
            <a:off x="13381681" y="1808729"/>
            <a:ext cx="447379" cy="0"/>
          </a:xfrm>
          <a:prstGeom prst="line">
            <a:avLst/>
          </a:prstGeom>
          <a:ln cap="flat" w="57150">
            <a:solidFill>
              <a:srgbClr val="1B344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5323603">
            <a:off x="14634110" y="1808729"/>
            <a:ext cx="447379" cy="0"/>
          </a:xfrm>
          <a:prstGeom prst="line">
            <a:avLst/>
          </a:prstGeom>
          <a:ln cap="flat" w="57150">
            <a:solidFill>
              <a:srgbClr val="1B344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rot="-5399999">
            <a:off x="13471136" y="1735865"/>
            <a:ext cx="1585436" cy="0"/>
          </a:xfrm>
          <a:prstGeom prst="line">
            <a:avLst/>
          </a:prstGeom>
          <a:ln cap="flat" w="57150">
            <a:solidFill>
              <a:srgbClr val="1B344D"/>
            </a:solidFill>
            <a:prstDash val="sysDot"/>
            <a:headEnd type="none" len="sm" w="sm"/>
            <a:tailEnd type="triangle" len="med" w="lg"/>
          </a:ln>
        </p:spPr>
      </p:sp>
      <p:sp>
        <p:nvSpPr>
          <p:cNvPr name="AutoShape 13" id="13"/>
          <p:cNvSpPr/>
          <p:nvPr/>
        </p:nvSpPr>
        <p:spPr>
          <a:xfrm rot="-10800000">
            <a:off x="16345151" y="3163681"/>
            <a:ext cx="447379" cy="0"/>
          </a:xfrm>
          <a:prstGeom prst="line">
            <a:avLst/>
          </a:prstGeom>
          <a:ln cap="flat" w="57150">
            <a:solidFill>
              <a:srgbClr val="1B344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rot="-10800000">
            <a:off x="16345151" y="3453275"/>
            <a:ext cx="447379" cy="0"/>
          </a:xfrm>
          <a:prstGeom prst="line">
            <a:avLst/>
          </a:prstGeom>
          <a:ln cap="flat" w="57150">
            <a:solidFill>
              <a:srgbClr val="1B344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rot="0">
            <a:off x="11644329" y="7304849"/>
            <a:ext cx="447379" cy="0"/>
          </a:xfrm>
          <a:prstGeom prst="line">
            <a:avLst/>
          </a:prstGeom>
          <a:ln cap="flat" w="57150">
            <a:solidFill>
              <a:srgbClr val="1B344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rot="0">
            <a:off x="11644329" y="7015255"/>
            <a:ext cx="447379" cy="0"/>
          </a:xfrm>
          <a:prstGeom prst="line">
            <a:avLst/>
          </a:prstGeom>
          <a:ln cap="flat" w="57150">
            <a:solidFill>
              <a:srgbClr val="1B344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rot="-5399999">
            <a:off x="13690317" y="8499510"/>
            <a:ext cx="1585436" cy="0"/>
          </a:xfrm>
          <a:prstGeom prst="line">
            <a:avLst/>
          </a:prstGeom>
          <a:ln cap="flat" w="57150">
            <a:solidFill>
              <a:srgbClr val="1B344D"/>
            </a:solidFill>
            <a:prstDash val="sysDot"/>
            <a:headEnd type="none" len="sm" w="sm"/>
            <a:tailEnd type="triangle" len="med" w="lg"/>
          </a:ln>
        </p:spPr>
      </p:sp>
      <p:sp>
        <p:nvSpPr>
          <p:cNvPr name="AutoShape 18" id="18"/>
          <p:cNvSpPr/>
          <p:nvPr/>
        </p:nvSpPr>
        <p:spPr>
          <a:xfrm rot="0">
            <a:off x="11237981" y="7189107"/>
            <a:ext cx="4304298" cy="0"/>
          </a:xfrm>
          <a:prstGeom prst="line">
            <a:avLst/>
          </a:prstGeom>
          <a:ln cap="flat" w="28575">
            <a:solidFill>
              <a:srgbClr val="1B344D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9" id="19"/>
          <p:cNvSpPr/>
          <p:nvPr/>
        </p:nvSpPr>
        <p:spPr>
          <a:xfrm rot="0">
            <a:off x="12561423" y="5377836"/>
            <a:ext cx="3092978" cy="0"/>
          </a:xfrm>
          <a:prstGeom prst="line">
            <a:avLst/>
          </a:prstGeom>
          <a:ln cap="flat" w="19050">
            <a:solidFill>
              <a:srgbClr val="1B344D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0" id="20"/>
          <p:cNvSpPr/>
          <p:nvPr/>
        </p:nvSpPr>
        <p:spPr>
          <a:xfrm rot="5400000">
            <a:off x="15222039" y="6763197"/>
            <a:ext cx="838914" cy="0"/>
          </a:xfrm>
          <a:prstGeom prst="line">
            <a:avLst/>
          </a:prstGeom>
          <a:ln cap="flat" w="19050">
            <a:solidFill>
              <a:srgbClr val="1B344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rot="-10800000">
            <a:off x="12561423" y="6337287"/>
            <a:ext cx="3092978" cy="0"/>
          </a:xfrm>
          <a:prstGeom prst="line">
            <a:avLst/>
          </a:prstGeom>
          <a:ln cap="flat" w="19050">
            <a:solidFill>
              <a:srgbClr val="1B344D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2" id="22"/>
          <p:cNvSpPr/>
          <p:nvPr/>
        </p:nvSpPr>
        <p:spPr>
          <a:xfrm rot="5411003">
            <a:off x="12156570" y="5803388"/>
            <a:ext cx="838202" cy="0"/>
          </a:xfrm>
          <a:prstGeom prst="line">
            <a:avLst/>
          </a:prstGeom>
          <a:ln cap="flat" w="19050">
            <a:solidFill>
              <a:srgbClr val="1B344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 rot="5415142">
            <a:off x="15209249" y="4860896"/>
            <a:ext cx="842391" cy="0"/>
          </a:xfrm>
          <a:prstGeom prst="line">
            <a:avLst/>
          </a:prstGeom>
          <a:ln cap="flat" w="19050">
            <a:solidFill>
              <a:srgbClr val="1B344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 rot="-10800000">
            <a:off x="12587236" y="4433252"/>
            <a:ext cx="3041354" cy="0"/>
          </a:xfrm>
          <a:prstGeom prst="line">
            <a:avLst/>
          </a:prstGeom>
          <a:ln cap="flat" w="19050">
            <a:solidFill>
              <a:srgbClr val="1B344D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5" id="25"/>
          <p:cNvSpPr/>
          <p:nvPr/>
        </p:nvSpPr>
        <p:spPr>
          <a:xfrm rot="5356209">
            <a:off x="12087084" y="3821478"/>
            <a:ext cx="1013208" cy="0"/>
          </a:xfrm>
          <a:prstGeom prst="line">
            <a:avLst/>
          </a:prstGeom>
          <a:ln cap="flat" w="19050">
            <a:solidFill>
              <a:srgbClr val="1B344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 rot="0">
            <a:off x="12574329" y="3321368"/>
            <a:ext cx="4684971" cy="0"/>
          </a:xfrm>
          <a:prstGeom prst="line">
            <a:avLst/>
          </a:prstGeom>
          <a:ln cap="flat" w="28575">
            <a:solidFill>
              <a:srgbClr val="1B344D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7" id="27"/>
          <p:cNvSpPr txBox="true"/>
          <p:nvPr/>
        </p:nvSpPr>
        <p:spPr>
          <a:xfrm rot="0">
            <a:off x="1294343" y="7742129"/>
            <a:ext cx="8706050" cy="351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0"/>
              </a:lnSpc>
            </a:pPr>
            <a:r>
              <a:rPr lang="en-US" sz="2300" spc="92">
                <a:solidFill>
                  <a:srgbClr val="1B344D"/>
                </a:solidFill>
                <a:latin typeface="Nunito Sans Bold Bold"/>
              </a:rPr>
              <a:t>PROJECT MENTOR- </a:t>
            </a:r>
            <a:r>
              <a:rPr lang="en-US" sz="2300" spc="92">
                <a:solidFill>
                  <a:srgbClr val="1B344D"/>
                </a:solidFill>
                <a:latin typeface="Nunito Sans Bold"/>
              </a:rPr>
              <a:t>SAMANVAY LAKHOTIA, RAJU SINGH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9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90600"/>
            <a:ext cx="16230600" cy="1653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1B344D"/>
                </a:solidFill>
                <a:latin typeface="Nunito Sans Regular Bold"/>
              </a:rPr>
              <a:t>PROBLEM STATEMENT:</a:t>
            </a:r>
            <a:r>
              <a:rPr lang="en-US" sz="2400">
                <a:solidFill>
                  <a:srgbClr val="1B344D"/>
                </a:solidFill>
                <a:latin typeface="Nunito Sans Regular Bold"/>
              </a:rPr>
              <a:t> For selected binary system, assume it as a real system (meaning that deviation from ideal behaviour is present in both liquid and vapour phase): 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1B344D"/>
                </a:solidFill>
                <a:latin typeface="Nunito Sans Regular Bold"/>
              </a:rPr>
              <a:t>(i) Plot y v/s x (vapour liquid equilibrium) curve in MATLAB for the same, taking into consideration the activity and fugacity coefficient in Raoult’s Law (state all assumptions that you have taken).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698752" y="3185047"/>
            <a:ext cx="10031313" cy="2491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Nunito Sans Regular Bold"/>
              </a:rPr>
              <a:t>SYSTEM- Water and 4-Methyl 2-Pentanol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Nunito Sans Regular Bold"/>
              </a:rPr>
              <a:t>ACTIVITY COEFFICIENT MODEL(Assumptions)- Van Laar Model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Nunito Sans Regular Bold"/>
              </a:rPr>
              <a:t>lnϒ1=A12{(A21*x2)/(A12*x1+A21*x2)}2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Nunito Sans Regular Bold"/>
              </a:rPr>
              <a:t>lnϒ2=A21{(A12*x1)/(A12*x1+A21*x2)}2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Nunito Sans Regular Bold"/>
              </a:rPr>
              <a:t>where, A12=1.2935 and A21=5.8737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Nunito Sans Regular Bold"/>
              </a:rPr>
              <a:t>EQUATION of STATE to be followed- Van Der waal’s equation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127897"/>
            <a:ext cx="326171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SOLUTION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528586" y="7250267"/>
            <a:ext cx="11230828" cy="859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74"/>
              </a:lnSpc>
              <a:spcBef>
                <a:spcPct val="0"/>
              </a:spcBef>
            </a:pPr>
            <a:r>
              <a:rPr lang="en-US" sz="5124">
                <a:solidFill>
                  <a:srgbClr val="000000"/>
                </a:solidFill>
                <a:latin typeface="Nunito Sans Regular Bold"/>
              </a:rPr>
              <a:t>P*y(i)*φ(i) =x(i)* ϒi*P(i)sat* φ(i)sat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162562"/>
            <a:ext cx="839586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MODIFIED RAOULT's LAW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14350" y="1793093"/>
            <a:ext cx="17259300" cy="8081308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905997"/>
            <a:ext cx="210408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PLOTS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3078727"/>
            <a:ext cx="7215840" cy="595508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313841" y="3159799"/>
            <a:ext cx="7191398" cy="587400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990600"/>
            <a:ext cx="16230600" cy="815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Nunito Sans Regular Bold"/>
              </a:rPr>
              <a:t>PROBLEM STATEMENT:</a:t>
            </a:r>
            <a:r>
              <a:rPr lang="en-US" sz="2400">
                <a:solidFill>
                  <a:srgbClr val="000000"/>
                </a:solidFill>
                <a:latin typeface="Nunito Sans Regular Bold"/>
              </a:rPr>
              <a:t> Assuming that the system is ideal (system following Raoult’s law) and Non-Ideal system. Compare the graphs, no. of trays obtained in both the cases for each sub-problems..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51904" y="2849805"/>
            <a:ext cx="1224624" cy="410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3"/>
              </a:lnSpc>
            </a:pPr>
            <a:r>
              <a:rPr lang="en-US" sz="2381">
                <a:solidFill>
                  <a:srgbClr val="000000"/>
                </a:solidFill>
                <a:latin typeface="Open Sans"/>
              </a:rPr>
              <a:t>For Ideal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906942" y="2904692"/>
            <a:ext cx="1263325" cy="453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Open Sans"/>
              </a:rPr>
              <a:t>For real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341617" y="401213"/>
            <a:ext cx="5604766" cy="627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</a:pPr>
            <a:r>
              <a:rPr lang="en-US" sz="3680">
                <a:solidFill>
                  <a:srgbClr val="000000"/>
                </a:solidFill>
                <a:latin typeface="Open Sans Extra Bold"/>
              </a:rPr>
              <a:t>Mc Cabe Thiele method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9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459390" y="5468876"/>
            <a:ext cx="4430847" cy="655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5341"/>
              </a:lnSpc>
              <a:spcBef>
                <a:spcPct val="0"/>
              </a:spcBef>
            </a:pPr>
            <a:r>
              <a:rPr lang="en-US" sz="3815" u="none">
                <a:solidFill>
                  <a:srgbClr val="000000"/>
                </a:solidFill>
                <a:latin typeface="Open Sans Bold"/>
              </a:rPr>
              <a:t>OUTCOMES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35927" y="995105"/>
            <a:ext cx="8616605" cy="441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31"/>
              </a:lnSpc>
            </a:pPr>
            <a:r>
              <a:rPr lang="en-US" sz="2522">
                <a:solidFill>
                  <a:srgbClr val="000000"/>
                </a:solidFill>
                <a:latin typeface="Open Sans Bold"/>
              </a:rPr>
              <a:t>EQUATIONS USED DURING FORMULATION via MATLAB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35927" y="2207937"/>
            <a:ext cx="4891835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Open Sans Bold"/>
              </a:rPr>
              <a:t>FEED LINE [q-line]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35927" y="2944938"/>
            <a:ext cx="4891835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</a:rPr>
              <a:t>m=Feed/(Feed-1);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</a:rPr>
              <a:t>y = m*(x - x4) + y4;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</a:rPr>
              <a:t>x4,y4 is the value of  feed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35927" y="5468876"/>
            <a:ext cx="6232823" cy="655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41"/>
              </a:lnSpc>
            </a:pPr>
            <a:r>
              <a:rPr lang="en-US" sz="3815">
                <a:solidFill>
                  <a:srgbClr val="000000"/>
                </a:solidFill>
                <a:latin typeface="Open Sans Bold"/>
              </a:rPr>
              <a:t>RECTIFYING SECTION LINE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35927" y="6241622"/>
            <a:ext cx="5116314" cy="181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Open Sans"/>
              </a:rPr>
              <a:t>M=(Reflux_ratio/(Reflux_ratio+1));</a:t>
            </a:r>
          </a:p>
          <a:p>
            <a:pPr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Open Sans"/>
              </a:rPr>
              <a:t>y=M*(x-x5)+y5;</a:t>
            </a:r>
          </a:p>
          <a:p>
            <a:pPr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Open Sans"/>
              </a:rPr>
              <a:t>x5= Top_product;</a:t>
            </a:r>
          </a:p>
          <a:p>
            <a:pPr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Open Sans"/>
              </a:rPr>
              <a:t>y5= Top_product;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459390" y="2207937"/>
            <a:ext cx="5936357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Open Sans Bold"/>
              </a:rPr>
              <a:t>STRIPPING SECTION LINE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459390" y="2944938"/>
            <a:ext cx="4778772" cy="181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</a:rPr>
              <a:t>m1=(y6-y3)/(x6-x3);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</a:rPr>
              <a:t>y= m1*(x-x3)+y3;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</a:rPr>
              <a:t>y6,x6 are the intersection point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</a:rPr>
              <a:t>x3,y3 are the bottom product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459390" y="6241622"/>
            <a:ext cx="6396554" cy="181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599" u="none">
                <a:solidFill>
                  <a:srgbClr val="000000"/>
                </a:solidFill>
                <a:latin typeface="Open Sans"/>
              </a:rPr>
              <a:t> → Where we should keep the feed ?</a:t>
            </a:r>
          </a:p>
          <a:p>
            <a:pPr algn="just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599" u="none">
                <a:solidFill>
                  <a:srgbClr val="000000"/>
                </a:solidFill>
                <a:latin typeface="Open Sans"/>
              </a:rPr>
              <a:t> → Actual &amp; Minimum number of trays </a:t>
            </a:r>
          </a:p>
          <a:p>
            <a:pPr algn="just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599" u="none">
                <a:solidFill>
                  <a:srgbClr val="000000"/>
                </a:solidFill>
                <a:latin typeface="Open Sans"/>
              </a:rPr>
              <a:t> → Minimum Reflux ratio to operate the        distillation column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26990" y="392639"/>
            <a:ext cx="1847884" cy="1847884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668367" y="3495747"/>
            <a:ext cx="6951265" cy="3133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A8A8"/>
                </a:solidFill>
                <a:latin typeface="Open Sans Extra Bold"/>
              </a:rPr>
              <a:t>THANK YOU</a:t>
            </a:r>
          </a:p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A8A8"/>
                </a:solidFill>
                <a:latin typeface="Open Sans Extra Bold"/>
              </a:rPr>
              <a:t>:)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5387589" y="392639"/>
            <a:ext cx="1871711" cy="18717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A8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8589341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00"/>
              </a:lnSpc>
            </a:pPr>
            <a:r>
              <a:rPr lang="en-US" sz="6500">
                <a:solidFill>
                  <a:srgbClr val="F9FCFF"/>
                </a:solidFill>
                <a:latin typeface="Nunito Sans Bold Bold"/>
              </a:rPr>
              <a:t>OBJECTIVE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1028700" y="2009775"/>
            <a:ext cx="7543713" cy="9525"/>
          </a:xfrm>
          <a:prstGeom prst="rect">
            <a:avLst/>
          </a:prstGeom>
          <a:solidFill>
            <a:srgbClr val="F9FCFF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711200" y="2692209"/>
            <a:ext cx="11600366" cy="6460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90299" indent="-395150" lvl="1">
              <a:lnSpc>
                <a:spcPts val="5124"/>
              </a:lnSpc>
              <a:buFont typeface="Arial"/>
              <a:buChar char="•"/>
            </a:pPr>
            <a:r>
              <a:rPr lang="en-US" sz="3660">
                <a:solidFill>
                  <a:srgbClr val="F9FCFF"/>
                </a:solidFill>
                <a:latin typeface="Nunito Sans Regular"/>
              </a:rPr>
              <a:t>To learn about Distillation process, its applications</a:t>
            </a:r>
          </a:p>
          <a:p>
            <a:pPr marL="790299" indent="-395150" lvl="1">
              <a:lnSpc>
                <a:spcPts val="5124"/>
              </a:lnSpc>
              <a:buFont typeface="Arial"/>
              <a:buChar char="•"/>
            </a:pPr>
            <a:r>
              <a:rPr lang="en-US" sz="3660">
                <a:solidFill>
                  <a:srgbClr val="F9FCFF"/>
                </a:solidFill>
                <a:latin typeface="Nunito Sans Regular"/>
              </a:rPr>
              <a:t>Understanding the concepts of Raoult's Law and Vapour-liquid Equilibria</a:t>
            </a:r>
          </a:p>
          <a:p>
            <a:pPr marL="790299" indent="-395150" lvl="1">
              <a:lnSpc>
                <a:spcPts val="5124"/>
              </a:lnSpc>
              <a:buFont typeface="Arial"/>
              <a:buChar char="•"/>
            </a:pPr>
            <a:r>
              <a:rPr lang="en-US" sz="3660">
                <a:solidFill>
                  <a:srgbClr val="F9FCFF"/>
                </a:solidFill>
                <a:latin typeface="Nunito Sans Regular"/>
              </a:rPr>
              <a:t>To understand what are Azeotropes and what are its separation methods</a:t>
            </a:r>
          </a:p>
          <a:p>
            <a:pPr marL="790299" indent="-395150" lvl="1">
              <a:lnSpc>
                <a:spcPts val="5124"/>
              </a:lnSpc>
              <a:buFont typeface="Arial"/>
              <a:buChar char="•"/>
            </a:pPr>
            <a:r>
              <a:rPr lang="en-US" sz="3660">
                <a:solidFill>
                  <a:srgbClr val="F9FCFF"/>
                </a:solidFill>
                <a:latin typeface="Nunito Sans Regular"/>
              </a:rPr>
              <a:t>Based on the understanding, simulations of data for Vapour-liquid equilibria and azeotropic mixtures on software like Python/Matlab and Aspen</a:t>
            </a:r>
          </a:p>
          <a:p>
            <a:pPr marL="790299" indent="-395150" lvl="1">
              <a:lnSpc>
                <a:spcPts val="5124"/>
              </a:lnSpc>
              <a:buFont typeface="Arial"/>
              <a:buChar char="•"/>
            </a:pPr>
            <a:r>
              <a:rPr lang="en-US" sz="3660">
                <a:solidFill>
                  <a:srgbClr val="F9FCFF"/>
                </a:solidFill>
                <a:latin typeface="Nunito Sans Regular"/>
              </a:rPr>
              <a:t>Understanding how to implement McCabe Thiele process and draw conclusions from it.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6515089" y="1028700"/>
            <a:ext cx="9563" cy="8229600"/>
          </a:xfrm>
          <a:prstGeom prst="rect">
            <a:avLst/>
          </a:prstGeom>
          <a:solidFill>
            <a:srgbClr val="C0F0F7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28700" y="3826160"/>
            <a:ext cx="5495952" cy="2634680"/>
            <a:chOff x="0" y="0"/>
            <a:chExt cx="7327936" cy="3512907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704802" y="1155286"/>
              <a:ext cx="4425569" cy="2357621"/>
            </a:xfrm>
            <a:prstGeom prst="rect">
              <a:avLst/>
            </a:prstGeom>
          </p:spPr>
        </p:pic>
        <p:sp>
          <p:nvSpPr>
            <p:cNvPr name="TextBox 5" id="5"/>
            <p:cNvSpPr txBox="true"/>
            <p:nvPr/>
          </p:nvSpPr>
          <p:spPr>
            <a:xfrm rot="0">
              <a:off x="0" y="0"/>
              <a:ext cx="7327936" cy="697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20"/>
                </a:lnSpc>
              </a:pPr>
              <a:r>
                <a:rPr lang="en-US" sz="3433">
                  <a:solidFill>
                    <a:srgbClr val="000000"/>
                  </a:solidFill>
                  <a:latin typeface="Nunito Sans Bold Bold"/>
                </a:rPr>
                <a:t>ACKNOWLEDGEMENT</a:t>
              </a:r>
            </a:p>
          </p:txBody>
        </p:sp>
      </p:grpSp>
      <p:sp>
        <p:nvSpPr>
          <p:cNvPr name="AutoShape 6" id="6"/>
          <p:cNvSpPr/>
          <p:nvPr/>
        </p:nvSpPr>
        <p:spPr>
          <a:xfrm rot="5400000">
            <a:off x="-1695630" y="2768475"/>
            <a:ext cx="15713717" cy="19841"/>
          </a:xfrm>
          <a:prstGeom prst="rect">
            <a:avLst/>
          </a:prstGeom>
          <a:solidFill>
            <a:srgbClr val="00A8A8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6515089" y="3009308"/>
            <a:ext cx="11243981" cy="4192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34"/>
              </a:lnSpc>
            </a:pPr>
            <a:r>
              <a:rPr lang="en-US" sz="2953">
                <a:solidFill>
                  <a:srgbClr val="000000"/>
                </a:solidFill>
                <a:latin typeface="Poppins"/>
              </a:rPr>
              <a:t>We would like to express my sincere gratitude to our Project Mentors Mr. Samanvay Lakhotia and Mr. Raju Singh</a:t>
            </a:r>
            <a:r>
              <a:rPr lang="en-US" sz="2953">
                <a:solidFill>
                  <a:srgbClr val="000000"/>
                </a:solidFill>
                <a:latin typeface="Poppins"/>
              </a:rPr>
              <a:t> for introducing us to the interesting concepts about distillation processes and also for his valuable support and advice in making this project possible.</a:t>
            </a:r>
          </a:p>
          <a:p>
            <a:pPr algn="just">
              <a:lnSpc>
                <a:spcPts val="4134"/>
              </a:lnSpc>
              <a:spcBef>
                <a:spcPct val="0"/>
              </a:spcBef>
            </a:pPr>
            <a:r>
              <a:rPr lang="en-US" sz="2953">
                <a:solidFill>
                  <a:srgbClr val="000000"/>
                </a:solidFill>
                <a:latin typeface="Poppins"/>
              </a:rPr>
              <a:t>I would also like to thank Shubh Maheshwari and Debanjan Dutta, the head of SimuTech, Chemineers Society who gave me this opportunity to be a part of this project.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28700"/>
            <a:ext cx="5913548" cy="892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48"/>
              </a:lnSpc>
            </a:pPr>
            <a:r>
              <a:rPr lang="en-US" sz="5874">
                <a:solidFill>
                  <a:srgbClr val="1B344D"/>
                </a:solidFill>
                <a:latin typeface="Nunito Sans Black"/>
              </a:rPr>
              <a:t>INTRODUCTION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1028700" y="4679244"/>
            <a:ext cx="8589341" cy="9645"/>
          </a:xfrm>
          <a:prstGeom prst="rect">
            <a:avLst/>
          </a:prstGeom>
          <a:solidFill>
            <a:srgbClr val="C0F0F7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1028700" y="2610085"/>
            <a:ext cx="11675153" cy="2078805"/>
            <a:chOff x="0" y="0"/>
            <a:chExt cx="15566870" cy="277174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879994"/>
              <a:ext cx="15566870" cy="18917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05"/>
                </a:lnSpc>
              </a:pPr>
              <a:r>
                <a:rPr lang="en-US" sz="2718">
                  <a:solidFill>
                    <a:srgbClr val="1B344D"/>
                  </a:solidFill>
                  <a:latin typeface="Nunito Sans Regular"/>
                </a:rPr>
                <a:t>Distillation is a technique used to separate components of a mixture based on the difference in their relative volatility.</a:t>
              </a:r>
            </a:p>
            <a:p>
              <a:pPr algn="l">
                <a:lnSpc>
                  <a:spcPts val="3805"/>
                </a:lnSpc>
              </a:pPr>
              <a:r>
                <a:rPr lang="en-US" sz="2718">
                  <a:solidFill>
                    <a:srgbClr val="1B344D"/>
                  </a:solidFill>
                  <a:latin typeface="Nunito Sans Regular"/>
                </a:rPr>
                <a:t>We can obtain very high purity product by the method of distillation.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57150"/>
              <a:ext cx="14991417" cy="6894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98"/>
                </a:lnSpc>
              </a:pPr>
              <a:r>
                <a:rPr lang="en-US" sz="3141">
                  <a:solidFill>
                    <a:srgbClr val="1B344D"/>
                  </a:solidFill>
                  <a:latin typeface="Nunito Sans Regular Bold"/>
                </a:rPr>
                <a:t>WHAT IS DISTILLATION?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5393740"/>
            <a:ext cx="11675153" cy="2927731"/>
            <a:chOff x="0" y="0"/>
            <a:chExt cx="15566870" cy="3903642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763609"/>
              <a:ext cx="15566870" cy="31400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07"/>
                </a:lnSpc>
              </a:pPr>
              <a:r>
                <a:rPr lang="en-US" sz="2719">
                  <a:solidFill>
                    <a:srgbClr val="1B344D"/>
                  </a:solidFill>
                  <a:latin typeface="Nunito Sans Regular"/>
                </a:rPr>
                <a:t>Volatility is a measure of how readily a substance vaporizes or transitions from a liquid phase to a gas phase.</a:t>
              </a:r>
            </a:p>
            <a:p>
              <a:pPr algn="l">
                <a:lnSpc>
                  <a:spcPts val="3807"/>
                </a:lnSpc>
              </a:pPr>
              <a:r>
                <a:rPr lang="en-US" sz="2719">
                  <a:solidFill>
                    <a:srgbClr val="1B344D"/>
                  </a:solidFill>
                  <a:latin typeface="Nunito Sans Regular Bold"/>
                </a:rPr>
                <a:t>For eg. </a:t>
              </a:r>
              <a:r>
                <a:rPr lang="en-US" sz="2719">
                  <a:solidFill>
                    <a:srgbClr val="1B344D"/>
                  </a:solidFill>
                  <a:latin typeface="Nunito Sans Regular"/>
                </a:rPr>
                <a:t>in binary VLE if substance A is more volatile than substance B then the mole fraction of A in gaseous phase will be more than the mole of B in gaseous phase.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57150"/>
              <a:ext cx="11452454" cy="6874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95"/>
                </a:lnSpc>
              </a:pPr>
              <a:r>
                <a:rPr lang="en-US" sz="3139">
                  <a:solidFill>
                    <a:srgbClr val="1B344D"/>
                  </a:solidFill>
                  <a:latin typeface="Nunito Sans Regular Bold"/>
                </a:rPr>
                <a:t>VOLITILITY</a:t>
              </a:r>
            </a:p>
          </p:txBody>
        </p:sp>
      </p:grpSp>
      <p:sp>
        <p:nvSpPr>
          <p:cNvPr name="AutoShape 10" id="10"/>
          <p:cNvSpPr/>
          <p:nvPr/>
        </p:nvSpPr>
        <p:spPr>
          <a:xfrm rot="0">
            <a:off x="1028700" y="7256429"/>
            <a:ext cx="8589341" cy="9645"/>
          </a:xfrm>
          <a:prstGeom prst="rect">
            <a:avLst/>
          </a:prstGeom>
          <a:solidFill>
            <a:srgbClr val="C0F0F7"/>
          </a:solidFill>
        </p:spPr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357987" y="7384642"/>
            <a:ext cx="1901313" cy="1873658"/>
          </a:xfrm>
          <a:prstGeom prst="rect">
            <a:avLst/>
          </a:prstGeom>
        </p:spPr>
      </p:pic>
      <p:sp>
        <p:nvSpPr>
          <p:cNvPr name="AutoShape 12" id="12"/>
          <p:cNvSpPr/>
          <p:nvPr/>
        </p:nvSpPr>
        <p:spPr>
          <a:xfrm rot="0">
            <a:off x="1028700" y="1970158"/>
            <a:ext cx="5913548" cy="49142"/>
          </a:xfrm>
          <a:prstGeom prst="rect">
            <a:avLst/>
          </a:prstGeom>
          <a:solidFill>
            <a:srgbClr val="00A8A8"/>
          </a:solid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642422" y="3741902"/>
            <a:ext cx="7187153" cy="4076589"/>
          </a:xfrm>
          <a:prstGeom prst="rect">
            <a:avLst/>
          </a:prstGeom>
          <a:solidFill>
            <a:srgbClr val="00A8A8"/>
          </a:solidFill>
        </p:spPr>
      </p:sp>
      <p:sp>
        <p:nvSpPr>
          <p:cNvPr name="AutoShape 3" id="3"/>
          <p:cNvSpPr/>
          <p:nvPr/>
        </p:nvSpPr>
        <p:spPr>
          <a:xfrm rot="0">
            <a:off x="9458425" y="3741902"/>
            <a:ext cx="7147425" cy="4076589"/>
          </a:xfrm>
          <a:prstGeom prst="rect">
            <a:avLst/>
          </a:prstGeom>
          <a:solidFill>
            <a:srgbClr val="1B344D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2161945" y="4730076"/>
            <a:ext cx="6187834" cy="2267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9FCFF"/>
                </a:solidFill>
                <a:latin typeface="Nunito Sans Regular"/>
              </a:rPr>
              <a:t>Distillation is a technique used to separate components of a mixture based on the difference in their relative volatility.</a:t>
            </a:r>
          </a:p>
          <a:p>
            <a:pPr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9FCFF"/>
                </a:solidFill>
                <a:latin typeface="Nunito Sans Regular"/>
              </a:rPr>
              <a:t>It is a separation technique.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159610"/>
            <a:ext cx="8467236" cy="618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0"/>
              </a:lnSpc>
            </a:pPr>
            <a:r>
              <a:rPr lang="en-US" sz="3831" spc="153" u="sng">
                <a:solidFill>
                  <a:srgbClr val="F9FCFF"/>
                </a:solidFill>
                <a:latin typeface="Nunito Sans Bold Bold"/>
              </a:rPr>
              <a:t>DISTILLATION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938221" y="4730076"/>
            <a:ext cx="6187834" cy="226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9FCFF"/>
                </a:solidFill>
                <a:latin typeface="Nunito Sans Regular"/>
              </a:rPr>
              <a:t>Conversion of liquid into vapour by using the heat is known as Evaporation.</a:t>
            </a:r>
          </a:p>
          <a:p>
            <a:pPr>
              <a:lnSpc>
                <a:spcPts val="3640"/>
              </a:lnSpc>
            </a:pPr>
          </a:p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9FCFF"/>
                </a:solidFill>
                <a:latin typeface="Nunito Sans Regular"/>
              </a:rPr>
              <a:t>Not a separation technique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38221" y="4159610"/>
            <a:ext cx="6187834" cy="618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80"/>
              </a:lnSpc>
              <a:spcBef>
                <a:spcPct val="0"/>
              </a:spcBef>
            </a:pPr>
            <a:r>
              <a:rPr lang="en-US" sz="3831" spc="153" u="sng">
                <a:solidFill>
                  <a:srgbClr val="F9FCFF"/>
                </a:solidFill>
                <a:latin typeface="Nunito Sans Bold Bold"/>
              </a:rPr>
              <a:t>EVAPORATION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966966" y="8315780"/>
            <a:ext cx="2354068" cy="1292597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028700" y="2048947"/>
            <a:ext cx="16230600" cy="664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6"/>
              </a:lnSpc>
            </a:pPr>
            <a:r>
              <a:rPr lang="en-US" sz="4380">
                <a:solidFill>
                  <a:srgbClr val="1B344D"/>
                </a:solidFill>
                <a:latin typeface="Nunito Sans Black"/>
              </a:rPr>
              <a:t>DIFFERENCE BETWEEN DSTILLATION AND EVAPORATION</a:t>
            </a:r>
          </a:p>
        </p:txBody>
      </p:sp>
      <p:sp>
        <p:nvSpPr>
          <p:cNvPr name="AutoShape 10" id="10"/>
          <p:cNvSpPr/>
          <p:nvPr/>
        </p:nvSpPr>
        <p:spPr>
          <a:xfrm rot="0">
            <a:off x="1028700" y="2703610"/>
            <a:ext cx="16230600" cy="9592"/>
          </a:xfrm>
          <a:prstGeom prst="rect">
            <a:avLst/>
          </a:prstGeom>
          <a:solidFill>
            <a:srgbClr val="00A8A8"/>
          </a:solid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9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6515127" y="1028700"/>
            <a:ext cx="9525" cy="8229600"/>
          </a:xfrm>
          <a:prstGeom prst="rect">
            <a:avLst/>
          </a:prstGeom>
          <a:solidFill>
            <a:srgbClr val="C0F0F7"/>
          </a:solidFill>
        </p:spPr>
      </p:sp>
      <p:sp>
        <p:nvSpPr>
          <p:cNvPr name="AutoShape 3" id="3"/>
          <p:cNvSpPr/>
          <p:nvPr/>
        </p:nvSpPr>
        <p:spPr>
          <a:xfrm rot="0">
            <a:off x="1028700" y="4679244"/>
            <a:ext cx="8589341" cy="9645"/>
          </a:xfrm>
          <a:prstGeom prst="rect">
            <a:avLst/>
          </a:prstGeom>
          <a:solidFill>
            <a:srgbClr val="C0F0F7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1028700" y="2610085"/>
            <a:ext cx="16230600" cy="1595534"/>
            <a:chOff x="0" y="0"/>
            <a:chExt cx="21640800" cy="212737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877853"/>
              <a:ext cx="21640800" cy="1249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05"/>
                </a:lnSpc>
              </a:pPr>
              <a:r>
                <a:rPr lang="en-US" sz="2718">
                  <a:solidFill>
                    <a:srgbClr val="1B344D"/>
                  </a:solidFill>
                  <a:latin typeface="Nunito Sans Regular"/>
                </a:rPr>
                <a:t>If no. of components =C and such P phases exists and they are in equilibrium then the degree of freedom of the system can be calculated as follows: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57150"/>
              <a:ext cx="20840814" cy="6873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98"/>
                </a:lnSpc>
              </a:pPr>
              <a:r>
                <a:rPr lang="en-US" sz="3141">
                  <a:solidFill>
                    <a:srgbClr val="1B344D"/>
                  </a:solidFill>
                  <a:latin typeface="Nunito Sans Regular Bold"/>
                </a:rPr>
                <a:t>GIBB'S PHASE RULE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5920777"/>
            <a:ext cx="11675153" cy="1022731"/>
            <a:chOff x="0" y="0"/>
            <a:chExt cx="15566870" cy="1363642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763609"/>
              <a:ext cx="15566870" cy="6000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07"/>
                </a:lnSpc>
              </a:pPr>
              <a:r>
                <a:rPr lang="en-US" sz="2719">
                  <a:solidFill>
                    <a:srgbClr val="1B344D"/>
                  </a:solidFill>
                  <a:latin typeface="Nunito Sans Regular"/>
                </a:rPr>
                <a:t>The temperature at which a vapor begins or would begin to condense.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57150"/>
              <a:ext cx="11452454" cy="6874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95"/>
                </a:lnSpc>
              </a:pPr>
              <a:r>
                <a:rPr lang="en-US" sz="3139">
                  <a:solidFill>
                    <a:srgbClr val="1B344D"/>
                  </a:solidFill>
                  <a:latin typeface="Nunito Sans Regular Bold"/>
                </a:rPr>
                <a:t>DEW POINT</a:t>
              </a:r>
            </a:p>
          </p:txBody>
        </p:sp>
      </p:grpSp>
      <p:sp>
        <p:nvSpPr>
          <p:cNvPr name="AutoShape 10" id="10"/>
          <p:cNvSpPr/>
          <p:nvPr/>
        </p:nvSpPr>
        <p:spPr>
          <a:xfrm rot="0">
            <a:off x="1028700" y="7256429"/>
            <a:ext cx="8589341" cy="9645"/>
          </a:xfrm>
          <a:prstGeom prst="rect">
            <a:avLst/>
          </a:prstGeom>
          <a:solidFill>
            <a:srgbClr val="C0F0F7"/>
          </a:solidFill>
        </p:spPr>
      </p:sp>
      <p:sp>
        <p:nvSpPr>
          <p:cNvPr name="AutoShape 11" id="11"/>
          <p:cNvSpPr/>
          <p:nvPr/>
        </p:nvSpPr>
        <p:spPr>
          <a:xfrm rot="0">
            <a:off x="1028700" y="1931337"/>
            <a:ext cx="10846504" cy="87963"/>
          </a:xfrm>
          <a:prstGeom prst="rect">
            <a:avLst/>
          </a:prstGeom>
          <a:solidFill>
            <a:srgbClr val="00A8A8"/>
          </a:solidFill>
        </p:spPr>
      </p:sp>
      <p:sp>
        <p:nvSpPr>
          <p:cNvPr name="TextBox 12" id="12"/>
          <p:cNvSpPr txBox="true"/>
          <p:nvPr/>
        </p:nvSpPr>
        <p:spPr>
          <a:xfrm rot="0">
            <a:off x="1028700" y="1028700"/>
            <a:ext cx="12334761" cy="892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48"/>
              </a:lnSpc>
            </a:pPr>
            <a:r>
              <a:rPr lang="en-US" sz="5874">
                <a:solidFill>
                  <a:srgbClr val="1B344D"/>
                </a:solidFill>
                <a:latin typeface="Nunito Sans Black"/>
              </a:rPr>
              <a:t>VAPOUR-LIQUID EQUILIBRIA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389850" y="4458984"/>
            <a:ext cx="3508300" cy="684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07"/>
              </a:lnSpc>
              <a:spcBef>
                <a:spcPct val="0"/>
              </a:spcBef>
            </a:pPr>
            <a:r>
              <a:rPr lang="en-US" sz="4076">
                <a:solidFill>
                  <a:srgbClr val="1B344D"/>
                </a:solidFill>
                <a:latin typeface="Nunito Sans Regular Bold"/>
              </a:rPr>
              <a:t>D.O.F.=C-P+2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028700" y="7261252"/>
            <a:ext cx="16230600" cy="1022731"/>
            <a:chOff x="0" y="0"/>
            <a:chExt cx="21640800" cy="1363642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763609"/>
              <a:ext cx="21640800" cy="6000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07"/>
                </a:lnSpc>
              </a:pPr>
              <a:r>
                <a:rPr lang="en-US" sz="2719">
                  <a:solidFill>
                    <a:srgbClr val="1B344D"/>
                  </a:solidFill>
                  <a:latin typeface="Nunito Sans Regular"/>
                </a:rPr>
                <a:t>the temperature (at a given pressure) where the first bubble of vapor is formed.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-57150"/>
              <a:ext cx="15921008" cy="6874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95"/>
                </a:lnSpc>
              </a:pPr>
              <a:r>
                <a:rPr lang="en-US" sz="3139">
                  <a:solidFill>
                    <a:srgbClr val="1B344D"/>
                  </a:solidFill>
                  <a:latin typeface="Nunito Sans Regular Bold"/>
                </a:rPr>
                <a:t>BUBBLE POINT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49330" y="1028700"/>
            <a:ext cx="8589341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>
                <a:solidFill>
                  <a:srgbClr val="1B344D"/>
                </a:solidFill>
                <a:latin typeface="Nunito Sans Black"/>
              </a:rPr>
              <a:t>VLE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13993330" y="2837036"/>
            <a:ext cx="8589341" cy="9525"/>
          </a:xfrm>
          <a:prstGeom prst="rect">
            <a:avLst/>
          </a:prstGeom>
          <a:solidFill>
            <a:srgbClr val="C0F0F7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1028700" y="2722941"/>
            <a:ext cx="16230600" cy="5784298"/>
            <a:chOff x="0" y="0"/>
            <a:chExt cx="21640800" cy="7712397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8267897" cy="7712397"/>
            </a:xfrm>
            <a:prstGeom prst="rect">
              <a:avLst/>
            </a:prstGeom>
          </p:spPr>
        </p:pic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3"/>
            <a:srcRect l="0" t="0" r="0" b="0"/>
            <a:stretch>
              <a:fillRect/>
            </a:stretch>
          </p:blipFill>
          <p:spPr>
            <a:xfrm flipH="false" flipV="false" rot="0">
              <a:off x="8902905" y="0"/>
              <a:ext cx="12737895" cy="7712397"/>
            </a:xfrm>
            <a:prstGeom prst="rect">
              <a:avLst/>
            </a:prstGeom>
          </p:spPr>
        </p:pic>
      </p:grpSp>
      <p:sp>
        <p:nvSpPr>
          <p:cNvPr name="TextBox 7" id="7"/>
          <p:cNvSpPr txBox="true"/>
          <p:nvPr/>
        </p:nvSpPr>
        <p:spPr>
          <a:xfrm rot="0">
            <a:off x="1028700" y="8862060"/>
            <a:ext cx="6555085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1B344D"/>
                </a:solidFill>
                <a:latin typeface="Nunito Sans Regular"/>
              </a:rPr>
              <a:t>NOTE: We are only dealing with binary mixtures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0A8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8589341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00"/>
              </a:lnSpc>
            </a:pPr>
            <a:r>
              <a:rPr lang="en-US" sz="6500">
                <a:solidFill>
                  <a:srgbClr val="F9FCFF"/>
                </a:solidFill>
                <a:latin typeface="Nunito Sans Bold Bold"/>
              </a:rPr>
              <a:t>RAOULT's LAW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1028700" y="2009775"/>
            <a:ext cx="7543713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1028700" y="2232096"/>
            <a:ext cx="5858377" cy="778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23"/>
              </a:lnSpc>
            </a:pPr>
            <a:r>
              <a:rPr lang="en-US" sz="4587">
                <a:solidFill>
                  <a:srgbClr val="F9FCFF"/>
                </a:solidFill>
                <a:latin typeface="Nunito Sans Bold"/>
              </a:rPr>
              <a:t>For Ideal Systems: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177232" y="2232096"/>
            <a:ext cx="5858377" cy="778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23"/>
              </a:lnSpc>
            </a:pPr>
            <a:r>
              <a:rPr lang="en-US" sz="4587">
                <a:solidFill>
                  <a:srgbClr val="F9FCFF"/>
                </a:solidFill>
                <a:latin typeface="Nunito Sans Regular"/>
              </a:rPr>
              <a:t>y(i)*P=x(i)*Psat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115689"/>
            <a:ext cx="14821897" cy="2467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30"/>
              </a:lnSpc>
            </a:pPr>
            <a:r>
              <a:rPr lang="en-US" sz="3521">
                <a:solidFill>
                  <a:srgbClr val="F9FCFF"/>
                </a:solidFill>
                <a:latin typeface="Nunito Sans Regular"/>
              </a:rPr>
              <a:t>where P is the Total pressure</a:t>
            </a:r>
          </a:p>
          <a:p>
            <a:pPr algn="just">
              <a:lnSpc>
                <a:spcPts val="4930"/>
              </a:lnSpc>
            </a:pPr>
            <a:r>
              <a:rPr lang="en-US" sz="3521">
                <a:solidFill>
                  <a:srgbClr val="F9FCFF"/>
                </a:solidFill>
                <a:latin typeface="Nunito Sans Regular"/>
              </a:rPr>
              <a:t>y(i) is the mole component of 'i'th component in gaseous phase</a:t>
            </a:r>
          </a:p>
          <a:p>
            <a:pPr algn="just">
              <a:lnSpc>
                <a:spcPts val="4930"/>
              </a:lnSpc>
            </a:pPr>
            <a:r>
              <a:rPr lang="en-US" sz="3521">
                <a:solidFill>
                  <a:srgbClr val="F9FCFF"/>
                </a:solidFill>
                <a:latin typeface="Nunito Sans Regular"/>
              </a:rPr>
              <a:t>x(i) is the mole fraction of 'i'th component in liquid phase </a:t>
            </a:r>
          </a:p>
          <a:p>
            <a:pPr algn="just">
              <a:lnSpc>
                <a:spcPts val="4930"/>
              </a:lnSpc>
            </a:pPr>
            <a:r>
              <a:rPr lang="en-US" sz="3521">
                <a:solidFill>
                  <a:srgbClr val="F9FCFF"/>
                </a:solidFill>
                <a:latin typeface="Nunito Sans Regular"/>
              </a:rPr>
              <a:t>Psat is the Vapour Pressure of the pure component i at Temperature 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006670"/>
            <a:ext cx="14572865" cy="778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23"/>
              </a:lnSpc>
            </a:pPr>
            <a:r>
              <a:rPr lang="en-US" sz="4587">
                <a:solidFill>
                  <a:srgbClr val="F9FCFF"/>
                </a:solidFill>
                <a:latin typeface="Nunito Sans Bold"/>
              </a:rPr>
              <a:t>Antoine's Equation: To calculate the value of Psat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4893078" y="7080762"/>
            <a:ext cx="8501844" cy="1386184"/>
            <a:chOff x="0" y="0"/>
            <a:chExt cx="11335792" cy="1848246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85725"/>
              <a:ext cx="7811169" cy="10098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423"/>
                </a:lnSpc>
              </a:pPr>
              <a:r>
                <a:rPr lang="en-US" sz="4587">
                  <a:solidFill>
                    <a:srgbClr val="F9FCFF"/>
                  </a:solidFill>
                  <a:latin typeface="Nunito Sans Regular"/>
                </a:rPr>
                <a:t>ln(Psat)=A-           B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3524623" y="838398"/>
              <a:ext cx="7811169" cy="10098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423"/>
                </a:lnSpc>
              </a:pPr>
              <a:r>
                <a:rPr lang="en-US" sz="4587">
                  <a:solidFill>
                    <a:srgbClr val="F9FCFF"/>
                  </a:solidFill>
                  <a:latin typeface="Nunito Sans Regular"/>
                </a:rPr>
                <a:t>T(in celsius)+C</a:t>
              </a:r>
            </a:p>
          </p:txBody>
        </p:sp>
        <p:sp>
          <p:nvSpPr>
            <p:cNvPr name="AutoShape 11" id="11"/>
            <p:cNvSpPr/>
            <p:nvPr/>
          </p:nvSpPr>
          <p:spPr>
            <a:xfrm rot="0">
              <a:off x="4747532" y="801818"/>
              <a:ext cx="5290461" cy="122305"/>
            </a:xfrm>
            <a:prstGeom prst="rect">
              <a:avLst/>
            </a:pr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571644" y="3582397"/>
            <a:ext cx="13144713" cy="6154738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990600"/>
            <a:ext cx="15642265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Nunito Sans Regular Bold"/>
              </a:rPr>
              <a:t>PROBLEM STATEMENT:</a:t>
            </a:r>
            <a:r>
              <a:rPr lang="en-US" sz="2400">
                <a:solidFill>
                  <a:srgbClr val="000000"/>
                </a:solidFill>
                <a:latin typeface="Nunito Sans Regular Bold"/>
              </a:rPr>
              <a:t> Assuming an ideal system (i.e. Raoult’s law is directly valid, and there is no deviation from ideal behaviour), Plot y v/s x (Vapour-Liquid equilibrium) curve in MATLAB.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741042" y="2158528"/>
            <a:ext cx="6805916" cy="675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19"/>
              </a:lnSpc>
              <a:spcBef>
                <a:spcPct val="0"/>
              </a:spcBef>
            </a:pPr>
            <a:r>
              <a:rPr lang="en-US" sz="4014">
                <a:solidFill>
                  <a:srgbClr val="000000"/>
                </a:solidFill>
                <a:latin typeface="Nunito Sans Regular Bold"/>
              </a:rPr>
              <a:t>Py(i) =x(i)*P(i)sat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31301" y="2177087"/>
            <a:ext cx="6154404" cy="656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36"/>
              </a:lnSpc>
            </a:pPr>
            <a:r>
              <a:rPr lang="en-US" sz="3811">
                <a:solidFill>
                  <a:srgbClr val="000000"/>
                </a:solidFill>
                <a:latin typeface="Open Sans"/>
              </a:rPr>
              <a:t>IDEAL RAOULT's LAW: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230541" y="2871832"/>
            <a:ext cx="5826919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Nunito Sans Regular Bold"/>
              </a:rPr>
              <a:t>SYSTEM- Water and 4-Methyl 2-Pentanol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DAFDXW0pp9w</dc:identifier>
  <dcterms:modified xsi:type="dcterms:W3CDTF">2011-08-01T06:04:30Z</dcterms:modified>
  <cp:revision>1</cp:revision>
  <dc:title>Distillation Column Design</dc:title>
</cp:coreProperties>
</file>