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46EB4-5E7C-8796-1D8A-C3194BC9D7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949302-2A28-DA0A-4450-479E128B47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DCE53F-836B-49A6-E729-479112D4DBAC}"/>
              </a:ext>
            </a:extLst>
          </p:cNvPr>
          <p:cNvSpPr>
            <a:spLocks noGrp="1"/>
          </p:cNvSpPr>
          <p:nvPr>
            <p:ph type="dt" sz="half" idx="10"/>
          </p:nvPr>
        </p:nvSpPr>
        <p:spPr/>
        <p:txBody>
          <a:bodyPr/>
          <a:lstStyle/>
          <a:p>
            <a:fld id="{7E27533A-E4E8-419C-87A0-AFEE7775367D}" type="datetimeFigureOut">
              <a:rPr lang="en-US" smtClean="0"/>
              <a:t>10/2/2022</a:t>
            </a:fld>
            <a:endParaRPr lang="en-US"/>
          </a:p>
        </p:txBody>
      </p:sp>
      <p:sp>
        <p:nvSpPr>
          <p:cNvPr id="5" name="Footer Placeholder 4">
            <a:extLst>
              <a:ext uri="{FF2B5EF4-FFF2-40B4-BE49-F238E27FC236}">
                <a16:creationId xmlns:a16="http://schemas.microsoft.com/office/drawing/2014/main" id="{FBC14FDB-9299-2542-17B2-F4612EDA8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B5B34-BDB7-FC53-A0F7-1302B737BEE9}"/>
              </a:ext>
            </a:extLst>
          </p:cNvPr>
          <p:cNvSpPr>
            <a:spLocks noGrp="1"/>
          </p:cNvSpPr>
          <p:nvPr>
            <p:ph type="sldNum" sz="quarter" idx="12"/>
          </p:nvPr>
        </p:nvSpPr>
        <p:spPr/>
        <p:txBody>
          <a:bodyPr/>
          <a:lstStyle/>
          <a:p>
            <a:fld id="{B543D4D2-E69E-4A6E-AFFC-6317E24A1EB8}" type="slidenum">
              <a:rPr lang="en-US" smtClean="0"/>
              <a:t>‹#›</a:t>
            </a:fld>
            <a:endParaRPr lang="en-US"/>
          </a:p>
        </p:txBody>
      </p:sp>
    </p:spTree>
    <p:extLst>
      <p:ext uri="{BB962C8B-B14F-4D97-AF65-F5344CB8AC3E}">
        <p14:creationId xmlns:p14="http://schemas.microsoft.com/office/powerpoint/2010/main" val="466056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7989-15C4-D62A-E39C-B09580CFB3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976F3-B39D-8905-F318-8B06A46590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3BF5C-795E-BF01-E5B4-C16370046A08}"/>
              </a:ext>
            </a:extLst>
          </p:cNvPr>
          <p:cNvSpPr>
            <a:spLocks noGrp="1"/>
          </p:cNvSpPr>
          <p:nvPr>
            <p:ph type="dt" sz="half" idx="10"/>
          </p:nvPr>
        </p:nvSpPr>
        <p:spPr/>
        <p:txBody>
          <a:bodyPr/>
          <a:lstStyle/>
          <a:p>
            <a:fld id="{7E27533A-E4E8-419C-87A0-AFEE7775367D}" type="datetimeFigureOut">
              <a:rPr lang="en-US" smtClean="0"/>
              <a:t>10/2/2022</a:t>
            </a:fld>
            <a:endParaRPr lang="en-US"/>
          </a:p>
        </p:txBody>
      </p:sp>
      <p:sp>
        <p:nvSpPr>
          <p:cNvPr id="5" name="Footer Placeholder 4">
            <a:extLst>
              <a:ext uri="{FF2B5EF4-FFF2-40B4-BE49-F238E27FC236}">
                <a16:creationId xmlns:a16="http://schemas.microsoft.com/office/drawing/2014/main" id="{ECB41BEB-B000-871D-CC44-4AA36CF2B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8789B-684A-5FAB-EA19-5745A291467F}"/>
              </a:ext>
            </a:extLst>
          </p:cNvPr>
          <p:cNvSpPr>
            <a:spLocks noGrp="1"/>
          </p:cNvSpPr>
          <p:nvPr>
            <p:ph type="sldNum" sz="quarter" idx="12"/>
          </p:nvPr>
        </p:nvSpPr>
        <p:spPr/>
        <p:txBody>
          <a:bodyPr/>
          <a:lstStyle/>
          <a:p>
            <a:fld id="{B543D4D2-E69E-4A6E-AFFC-6317E24A1EB8}" type="slidenum">
              <a:rPr lang="en-US" smtClean="0"/>
              <a:t>‹#›</a:t>
            </a:fld>
            <a:endParaRPr lang="en-US"/>
          </a:p>
        </p:txBody>
      </p:sp>
    </p:spTree>
    <p:extLst>
      <p:ext uri="{BB962C8B-B14F-4D97-AF65-F5344CB8AC3E}">
        <p14:creationId xmlns:p14="http://schemas.microsoft.com/office/powerpoint/2010/main" val="340231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237613-2AF7-D118-FA07-71DEE8EA90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88E19-94E6-EB7D-ADCF-3F65BB426C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5100D-DC64-EEAE-060F-76B0DD73C68D}"/>
              </a:ext>
            </a:extLst>
          </p:cNvPr>
          <p:cNvSpPr>
            <a:spLocks noGrp="1"/>
          </p:cNvSpPr>
          <p:nvPr>
            <p:ph type="dt" sz="half" idx="10"/>
          </p:nvPr>
        </p:nvSpPr>
        <p:spPr/>
        <p:txBody>
          <a:bodyPr/>
          <a:lstStyle/>
          <a:p>
            <a:fld id="{7E27533A-E4E8-419C-87A0-AFEE7775367D}" type="datetimeFigureOut">
              <a:rPr lang="en-US" smtClean="0"/>
              <a:t>10/2/2022</a:t>
            </a:fld>
            <a:endParaRPr lang="en-US"/>
          </a:p>
        </p:txBody>
      </p:sp>
      <p:sp>
        <p:nvSpPr>
          <p:cNvPr id="5" name="Footer Placeholder 4">
            <a:extLst>
              <a:ext uri="{FF2B5EF4-FFF2-40B4-BE49-F238E27FC236}">
                <a16:creationId xmlns:a16="http://schemas.microsoft.com/office/drawing/2014/main" id="{0C034647-1418-5AC0-8BC9-DA168F43F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A9158-8D5E-B593-F519-0F39A261D81B}"/>
              </a:ext>
            </a:extLst>
          </p:cNvPr>
          <p:cNvSpPr>
            <a:spLocks noGrp="1"/>
          </p:cNvSpPr>
          <p:nvPr>
            <p:ph type="sldNum" sz="quarter" idx="12"/>
          </p:nvPr>
        </p:nvSpPr>
        <p:spPr/>
        <p:txBody>
          <a:bodyPr/>
          <a:lstStyle/>
          <a:p>
            <a:fld id="{B543D4D2-E69E-4A6E-AFFC-6317E24A1EB8}" type="slidenum">
              <a:rPr lang="en-US" smtClean="0"/>
              <a:t>‹#›</a:t>
            </a:fld>
            <a:endParaRPr lang="en-US"/>
          </a:p>
        </p:txBody>
      </p:sp>
    </p:spTree>
    <p:extLst>
      <p:ext uri="{BB962C8B-B14F-4D97-AF65-F5344CB8AC3E}">
        <p14:creationId xmlns:p14="http://schemas.microsoft.com/office/powerpoint/2010/main" val="307925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3220-13BF-92C4-FD9F-A0023D6FFF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C62F3-8776-492D-DDB6-B6DEEB47D8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8658A-60DD-AE5A-1709-F8EAFFD5DEA6}"/>
              </a:ext>
            </a:extLst>
          </p:cNvPr>
          <p:cNvSpPr>
            <a:spLocks noGrp="1"/>
          </p:cNvSpPr>
          <p:nvPr>
            <p:ph type="dt" sz="half" idx="10"/>
          </p:nvPr>
        </p:nvSpPr>
        <p:spPr/>
        <p:txBody>
          <a:bodyPr/>
          <a:lstStyle/>
          <a:p>
            <a:fld id="{7E27533A-E4E8-419C-87A0-AFEE7775367D}" type="datetimeFigureOut">
              <a:rPr lang="en-US" smtClean="0"/>
              <a:t>10/2/2022</a:t>
            </a:fld>
            <a:endParaRPr lang="en-US"/>
          </a:p>
        </p:txBody>
      </p:sp>
      <p:sp>
        <p:nvSpPr>
          <p:cNvPr id="5" name="Footer Placeholder 4">
            <a:extLst>
              <a:ext uri="{FF2B5EF4-FFF2-40B4-BE49-F238E27FC236}">
                <a16:creationId xmlns:a16="http://schemas.microsoft.com/office/drawing/2014/main" id="{DADFFE97-B452-80B4-532F-0B19FB47F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C8380-680B-AA86-10B1-80032C6AD725}"/>
              </a:ext>
            </a:extLst>
          </p:cNvPr>
          <p:cNvSpPr>
            <a:spLocks noGrp="1"/>
          </p:cNvSpPr>
          <p:nvPr>
            <p:ph type="sldNum" sz="quarter" idx="12"/>
          </p:nvPr>
        </p:nvSpPr>
        <p:spPr/>
        <p:txBody>
          <a:bodyPr/>
          <a:lstStyle/>
          <a:p>
            <a:fld id="{B543D4D2-E69E-4A6E-AFFC-6317E24A1EB8}" type="slidenum">
              <a:rPr lang="en-US" smtClean="0"/>
              <a:t>‹#›</a:t>
            </a:fld>
            <a:endParaRPr lang="en-US"/>
          </a:p>
        </p:txBody>
      </p:sp>
    </p:spTree>
    <p:extLst>
      <p:ext uri="{BB962C8B-B14F-4D97-AF65-F5344CB8AC3E}">
        <p14:creationId xmlns:p14="http://schemas.microsoft.com/office/powerpoint/2010/main" val="220282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8A328-1695-E4E2-CA1A-D217D762F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280134-285A-5033-13C1-E0BE0828C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49D90E-C042-27BD-0BE8-43ACB2B880F4}"/>
              </a:ext>
            </a:extLst>
          </p:cNvPr>
          <p:cNvSpPr>
            <a:spLocks noGrp="1"/>
          </p:cNvSpPr>
          <p:nvPr>
            <p:ph type="dt" sz="half" idx="10"/>
          </p:nvPr>
        </p:nvSpPr>
        <p:spPr/>
        <p:txBody>
          <a:bodyPr/>
          <a:lstStyle/>
          <a:p>
            <a:fld id="{7E27533A-E4E8-419C-87A0-AFEE7775367D}" type="datetimeFigureOut">
              <a:rPr lang="en-US" smtClean="0"/>
              <a:t>10/2/2022</a:t>
            </a:fld>
            <a:endParaRPr lang="en-US"/>
          </a:p>
        </p:txBody>
      </p:sp>
      <p:sp>
        <p:nvSpPr>
          <p:cNvPr id="5" name="Footer Placeholder 4">
            <a:extLst>
              <a:ext uri="{FF2B5EF4-FFF2-40B4-BE49-F238E27FC236}">
                <a16:creationId xmlns:a16="http://schemas.microsoft.com/office/drawing/2014/main" id="{A5057F3B-FA20-22FE-B5EC-A33B580A5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85B76-6AF8-DABD-14B6-2CA7FDCB72B6}"/>
              </a:ext>
            </a:extLst>
          </p:cNvPr>
          <p:cNvSpPr>
            <a:spLocks noGrp="1"/>
          </p:cNvSpPr>
          <p:nvPr>
            <p:ph type="sldNum" sz="quarter" idx="12"/>
          </p:nvPr>
        </p:nvSpPr>
        <p:spPr/>
        <p:txBody>
          <a:bodyPr/>
          <a:lstStyle/>
          <a:p>
            <a:fld id="{B543D4D2-E69E-4A6E-AFFC-6317E24A1EB8}" type="slidenum">
              <a:rPr lang="en-US" smtClean="0"/>
              <a:t>‹#›</a:t>
            </a:fld>
            <a:endParaRPr lang="en-US"/>
          </a:p>
        </p:txBody>
      </p:sp>
    </p:spTree>
    <p:extLst>
      <p:ext uri="{BB962C8B-B14F-4D97-AF65-F5344CB8AC3E}">
        <p14:creationId xmlns:p14="http://schemas.microsoft.com/office/powerpoint/2010/main" val="140905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B701-2A46-CA9A-DD49-213D4CE641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82FA5-03B1-D780-167A-4042035AA4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54F1A2-D95C-CE10-E581-1CCF56EC7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EE6946-B4C7-7FC6-19E7-A443E6B58B63}"/>
              </a:ext>
            </a:extLst>
          </p:cNvPr>
          <p:cNvSpPr>
            <a:spLocks noGrp="1"/>
          </p:cNvSpPr>
          <p:nvPr>
            <p:ph type="dt" sz="half" idx="10"/>
          </p:nvPr>
        </p:nvSpPr>
        <p:spPr/>
        <p:txBody>
          <a:bodyPr/>
          <a:lstStyle/>
          <a:p>
            <a:fld id="{7E27533A-E4E8-419C-87A0-AFEE7775367D}" type="datetimeFigureOut">
              <a:rPr lang="en-US" smtClean="0"/>
              <a:t>10/2/2022</a:t>
            </a:fld>
            <a:endParaRPr lang="en-US"/>
          </a:p>
        </p:txBody>
      </p:sp>
      <p:sp>
        <p:nvSpPr>
          <p:cNvPr id="6" name="Footer Placeholder 5">
            <a:extLst>
              <a:ext uri="{FF2B5EF4-FFF2-40B4-BE49-F238E27FC236}">
                <a16:creationId xmlns:a16="http://schemas.microsoft.com/office/drawing/2014/main" id="{F6B22C69-8B31-249B-9C34-C11EBEA922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A107D-8B02-FBDF-AEEF-98CFBC9471DB}"/>
              </a:ext>
            </a:extLst>
          </p:cNvPr>
          <p:cNvSpPr>
            <a:spLocks noGrp="1"/>
          </p:cNvSpPr>
          <p:nvPr>
            <p:ph type="sldNum" sz="quarter" idx="12"/>
          </p:nvPr>
        </p:nvSpPr>
        <p:spPr/>
        <p:txBody>
          <a:bodyPr/>
          <a:lstStyle/>
          <a:p>
            <a:fld id="{B543D4D2-E69E-4A6E-AFFC-6317E24A1EB8}" type="slidenum">
              <a:rPr lang="en-US" smtClean="0"/>
              <a:t>‹#›</a:t>
            </a:fld>
            <a:endParaRPr lang="en-US"/>
          </a:p>
        </p:txBody>
      </p:sp>
    </p:spTree>
    <p:extLst>
      <p:ext uri="{BB962C8B-B14F-4D97-AF65-F5344CB8AC3E}">
        <p14:creationId xmlns:p14="http://schemas.microsoft.com/office/powerpoint/2010/main" val="176870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3D30-AAD4-3A16-03C0-EB260440F6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2E8C7F-4E3B-B946-3756-D04209D2F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86E09D-AEC7-6362-1804-EDE048CA19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C61D29-E464-8920-4E73-5794E0F64C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DB6826-7EB2-A233-886D-1FBEB6C0E1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A933C8-DBFF-20B4-34C9-2AFDF4BE88FD}"/>
              </a:ext>
            </a:extLst>
          </p:cNvPr>
          <p:cNvSpPr>
            <a:spLocks noGrp="1"/>
          </p:cNvSpPr>
          <p:nvPr>
            <p:ph type="dt" sz="half" idx="10"/>
          </p:nvPr>
        </p:nvSpPr>
        <p:spPr/>
        <p:txBody>
          <a:bodyPr/>
          <a:lstStyle/>
          <a:p>
            <a:fld id="{7E27533A-E4E8-419C-87A0-AFEE7775367D}" type="datetimeFigureOut">
              <a:rPr lang="en-US" smtClean="0"/>
              <a:t>10/2/2022</a:t>
            </a:fld>
            <a:endParaRPr lang="en-US"/>
          </a:p>
        </p:txBody>
      </p:sp>
      <p:sp>
        <p:nvSpPr>
          <p:cNvPr id="8" name="Footer Placeholder 7">
            <a:extLst>
              <a:ext uri="{FF2B5EF4-FFF2-40B4-BE49-F238E27FC236}">
                <a16:creationId xmlns:a16="http://schemas.microsoft.com/office/drawing/2014/main" id="{9445FF87-ED5A-4253-7B74-256254C59C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9C0A77-763A-0478-AA65-4C22F7FD1BC2}"/>
              </a:ext>
            </a:extLst>
          </p:cNvPr>
          <p:cNvSpPr>
            <a:spLocks noGrp="1"/>
          </p:cNvSpPr>
          <p:nvPr>
            <p:ph type="sldNum" sz="quarter" idx="12"/>
          </p:nvPr>
        </p:nvSpPr>
        <p:spPr/>
        <p:txBody>
          <a:bodyPr/>
          <a:lstStyle/>
          <a:p>
            <a:fld id="{B543D4D2-E69E-4A6E-AFFC-6317E24A1EB8}" type="slidenum">
              <a:rPr lang="en-US" smtClean="0"/>
              <a:t>‹#›</a:t>
            </a:fld>
            <a:endParaRPr lang="en-US"/>
          </a:p>
        </p:txBody>
      </p:sp>
    </p:spTree>
    <p:extLst>
      <p:ext uri="{BB962C8B-B14F-4D97-AF65-F5344CB8AC3E}">
        <p14:creationId xmlns:p14="http://schemas.microsoft.com/office/powerpoint/2010/main" val="360153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4F03-C242-6748-C824-552CB37A69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EAD1E2-F8D5-4AA0-129C-EC4214FF33C3}"/>
              </a:ext>
            </a:extLst>
          </p:cNvPr>
          <p:cNvSpPr>
            <a:spLocks noGrp="1"/>
          </p:cNvSpPr>
          <p:nvPr>
            <p:ph type="dt" sz="half" idx="10"/>
          </p:nvPr>
        </p:nvSpPr>
        <p:spPr/>
        <p:txBody>
          <a:bodyPr/>
          <a:lstStyle/>
          <a:p>
            <a:fld id="{7E27533A-E4E8-419C-87A0-AFEE7775367D}" type="datetimeFigureOut">
              <a:rPr lang="en-US" smtClean="0"/>
              <a:t>10/2/2022</a:t>
            </a:fld>
            <a:endParaRPr lang="en-US"/>
          </a:p>
        </p:txBody>
      </p:sp>
      <p:sp>
        <p:nvSpPr>
          <p:cNvPr id="4" name="Footer Placeholder 3">
            <a:extLst>
              <a:ext uri="{FF2B5EF4-FFF2-40B4-BE49-F238E27FC236}">
                <a16:creationId xmlns:a16="http://schemas.microsoft.com/office/drawing/2014/main" id="{B0B4AD2A-C5A2-E587-8A9E-0CA523124A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2F1588-DA2E-E432-5929-B5FF7A4804C6}"/>
              </a:ext>
            </a:extLst>
          </p:cNvPr>
          <p:cNvSpPr>
            <a:spLocks noGrp="1"/>
          </p:cNvSpPr>
          <p:nvPr>
            <p:ph type="sldNum" sz="quarter" idx="12"/>
          </p:nvPr>
        </p:nvSpPr>
        <p:spPr/>
        <p:txBody>
          <a:bodyPr/>
          <a:lstStyle/>
          <a:p>
            <a:fld id="{B543D4D2-E69E-4A6E-AFFC-6317E24A1EB8}" type="slidenum">
              <a:rPr lang="en-US" smtClean="0"/>
              <a:t>‹#›</a:t>
            </a:fld>
            <a:endParaRPr lang="en-US"/>
          </a:p>
        </p:txBody>
      </p:sp>
    </p:spTree>
    <p:extLst>
      <p:ext uri="{BB962C8B-B14F-4D97-AF65-F5344CB8AC3E}">
        <p14:creationId xmlns:p14="http://schemas.microsoft.com/office/powerpoint/2010/main" val="240512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3DADE6-71FA-B98C-B982-23611C2F4996}"/>
              </a:ext>
            </a:extLst>
          </p:cNvPr>
          <p:cNvSpPr>
            <a:spLocks noGrp="1"/>
          </p:cNvSpPr>
          <p:nvPr>
            <p:ph type="dt" sz="half" idx="10"/>
          </p:nvPr>
        </p:nvSpPr>
        <p:spPr/>
        <p:txBody>
          <a:bodyPr/>
          <a:lstStyle/>
          <a:p>
            <a:fld id="{7E27533A-E4E8-419C-87A0-AFEE7775367D}" type="datetimeFigureOut">
              <a:rPr lang="en-US" smtClean="0"/>
              <a:t>10/2/2022</a:t>
            </a:fld>
            <a:endParaRPr lang="en-US"/>
          </a:p>
        </p:txBody>
      </p:sp>
      <p:sp>
        <p:nvSpPr>
          <p:cNvPr id="3" name="Footer Placeholder 2">
            <a:extLst>
              <a:ext uri="{FF2B5EF4-FFF2-40B4-BE49-F238E27FC236}">
                <a16:creationId xmlns:a16="http://schemas.microsoft.com/office/drawing/2014/main" id="{BE54F0FD-8081-F990-9AF1-9321ABD859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9C2AF5-EBD5-A5E3-F3C8-70CECF86BDEF}"/>
              </a:ext>
            </a:extLst>
          </p:cNvPr>
          <p:cNvSpPr>
            <a:spLocks noGrp="1"/>
          </p:cNvSpPr>
          <p:nvPr>
            <p:ph type="sldNum" sz="quarter" idx="12"/>
          </p:nvPr>
        </p:nvSpPr>
        <p:spPr/>
        <p:txBody>
          <a:bodyPr/>
          <a:lstStyle/>
          <a:p>
            <a:fld id="{B543D4D2-E69E-4A6E-AFFC-6317E24A1EB8}" type="slidenum">
              <a:rPr lang="en-US" smtClean="0"/>
              <a:t>‹#›</a:t>
            </a:fld>
            <a:endParaRPr lang="en-US"/>
          </a:p>
        </p:txBody>
      </p:sp>
    </p:spTree>
    <p:extLst>
      <p:ext uri="{BB962C8B-B14F-4D97-AF65-F5344CB8AC3E}">
        <p14:creationId xmlns:p14="http://schemas.microsoft.com/office/powerpoint/2010/main" val="95053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39C4-1EEC-6FE4-39CD-1DC62DB6D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571F01-2FCE-55DE-9DC4-BAF85F129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DCA651-FE9F-DAF1-70B9-48BFCC5DD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EE4F44-46F9-C5BD-9085-013CA4081EA5}"/>
              </a:ext>
            </a:extLst>
          </p:cNvPr>
          <p:cNvSpPr>
            <a:spLocks noGrp="1"/>
          </p:cNvSpPr>
          <p:nvPr>
            <p:ph type="dt" sz="half" idx="10"/>
          </p:nvPr>
        </p:nvSpPr>
        <p:spPr/>
        <p:txBody>
          <a:bodyPr/>
          <a:lstStyle/>
          <a:p>
            <a:fld id="{7E27533A-E4E8-419C-87A0-AFEE7775367D}" type="datetimeFigureOut">
              <a:rPr lang="en-US" smtClean="0"/>
              <a:t>10/2/2022</a:t>
            </a:fld>
            <a:endParaRPr lang="en-US"/>
          </a:p>
        </p:txBody>
      </p:sp>
      <p:sp>
        <p:nvSpPr>
          <p:cNvPr id="6" name="Footer Placeholder 5">
            <a:extLst>
              <a:ext uri="{FF2B5EF4-FFF2-40B4-BE49-F238E27FC236}">
                <a16:creationId xmlns:a16="http://schemas.microsoft.com/office/drawing/2014/main" id="{12834CEB-96C3-04A6-49E1-B806BC81A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1EE551-B547-51CF-4315-1BE7832F8EF8}"/>
              </a:ext>
            </a:extLst>
          </p:cNvPr>
          <p:cNvSpPr>
            <a:spLocks noGrp="1"/>
          </p:cNvSpPr>
          <p:nvPr>
            <p:ph type="sldNum" sz="quarter" idx="12"/>
          </p:nvPr>
        </p:nvSpPr>
        <p:spPr/>
        <p:txBody>
          <a:bodyPr/>
          <a:lstStyle/>
          <a:p>
            <a:fld id="{B543D4D2-E69E-4A6E-AFFC-6317E24A1EB8}" type="slidenum">
              <a:rPr lang="en-US" smtClean="0"/>
              <a:t>‹#›</a:t>
            </a:fld>
            <a:endParaRPr lang="en-US"/>
          </a:p>
        </p:txBody>
      </p:sp>
    </p:spTree>
    <p:extLst>
      <p:ext uri="{BB962C8B-B14F-4D97-AF65-F5344CB8AC3E}">
        <p14:creationId xmlns:p14="http://schemas.microsoft.com/office/powerpoint/2010/main" val="189190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1C4B-C3F4-0575-2A0F-DE101DAE6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229CB6-BC71-771A-40EC-5143C07AD7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3907A4-A547-00E0-1E55-4E5DFDD59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7F7B8-C1CC-8F32-7E7B-57A6B9CF6A1D}"/>
              </a:ext>
            </a:extLst>
          </p:cNvPr>
          <p:cNvSpPr>
            <a:spLocks noGrp="1"/>
          </p:cNvSpPr>
          <p:nvPr>
            <p:ph type="dt" sz="half" idx="10"/>
          </p:nvPr>
        </p:nvSpPr>
        <p:spPr/>
        <p:txBody>
          <a:bodyPr/>
          <a:lstStyle/>
          <a:p>
            <a:fld id="{7E27533A-E4E8-419C-87A0-AFEE7775367D}" type="datetimeFigureOut">
              <a:rPr lang="en-US" smtClean="0"/>
              <a:t>10/2/2022</a:t>
            </a:fld>
            <a:endParaRPr lang="en-US"/>
          </a:p>
        </p:txBody>
      </p:sp>
      <p:sp>
        <p:nvSpPr>
          <p:cNvPr id="6" name="Footer Placeholder 5">
            <a:extLst>
              <a:ext uri="{FF2B5EF4-FFF2-40B4-BE49-F238E27FC236}">
                <a16:creationId xmlns:a16="http://schemas.microsoft.com/office/drawing/2014/main" id="{340E9D97-6CA1-0D90-0122-2A4DD985FE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57FE4-9A59-052D-CFB0-855F55CF1DD2}"/>
              </a:ext>
            </a:extLst>
          </p:cNvPr>
          <p:cNvSpPr>
            <a:spLocks noGrp="1"/>
          </p:cNvSpPr>
          <p:nvPr>
            <p:ph type="sldNum" sz="quarter" idx="12"/>
          </p:nvPr>
        </p:nvSpPr>
        <p:spPr/>
        <p:txBody>
          <a:bodyPr/>
          <a:lstStyle/>
          <a:p>
            <a:fld id="{B543D4D2-E69E-4A6E-AFFC-6317E24A1EB8}" type="slidenum">
              <a:rPr lang="en-US" smtClean="0"/>
              <a:t>‹#›</a:t>
            </a:fld>
            <a:endParaRPr lang="en-US"/>
          </a:p>
        </p:txBody>
      </p:sp>
    </p:spTree>
    <p:extLst>
      <p:ext uri="{BB962C8B-B14F-4D97-AF65-F5344CB8AC3E}">
        <p14:creationId xmlns:p14="http://schemas.microsoft.com/office/powerpoint/2010/main" val="1342955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05F98A-83F2-F7F1-80E5-121851DB1D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E8F700-2340-FD8C-BA63-8E807CA7F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F3593-CA2B-EB9B-CCE5-E63E30D4DE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7533A-E4E8-419C-87A0-AFEE7775367D}" type="datetimeFigureOut">
              <a:rPr lang="en-US" smtClean="0"/>
              <a:t>10/2/2022</a:t>
            </a:fld>
            <a:endParaRPr lang="en-US"/>
          </a:p>
        </p:txBody>
      </p:sp>
      <p:sp>
        <p:nvSpPr>
          <p:cNvPr id="5" name="Footer Placeholder 4">
            <a:extLst>
              <a:ext uri="{FF2B5EF4-FFF2-40B4-BE49-F238E27FC236}">
                <a16:creationId xmlns:a16="http://schemas.microsoft.com/office/drawing/2014/main" id="{92AF6F71-FFDC-5905-982C-ACEA6B2C1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E227AA-C63A-81BC-FAE2-F6693B1FC2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3D4D2-E69E-4A6E-AFFC-6317E24A1EB8}" type="slidenum">
              <a:rPr lang="en-US" smtClean="0"/>
              <a:t>‹#›</a:t>
            </a:fld>
            <a:endParaRPr lang="en-US"/>
          </a:p>
        </p:txBody>
      </p:sp>
    </p:spTree>
    <p:extLst>
      <p:ext uri="{BB962C8B-B14F-4D97-AF65-F5344CB8AC3E}">
        <p14:creationId xmlns:p14="http://schemas.microsoft.com/office/powerpoint/2010/main" val="650458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A5D7C-0F65-B513-4F2C-13A8C1F8AC67}"/>
              </a:ext>
            </a:extLst>
          </p:cNvPr>
          <p:cNvSpPr>
            <a:spLocks noGrp="1"/>
          </p:cNvSpPr>
          <p:nvPr>
            <p:ph type="ctrTitle"/>
          </p:nvPr>
        </p:nvSpPr>
        <p:spPr>
          <a:xfrm>
            <a:off x="1524000" y="1293338"/>
            <a:ext cx="9144000" cy="3274592"/>
          </a:xfrm>
        </p:spPr>
        <p:txBody>
          <a:bodyPr anchor="ctr">
            <a:normAutofit/>
          </a:bodyPr>
          <a:lstStyle/>
          <a:p>
            <a:r>
              <a:rPr lang="en-US" sz="7200" dirty="0"/>
              <a:t>Common regression mistakes</a:t>
            </a:r>
          </a:p>
        </p:txBody>
      </p:sp>
      <p:sp>
        <p:nvSpPr>
          <p:cNvPr id="3" name="Subtitle 2">
            <a:extLst>
              <a:ext uri="{FF2B5EF4-FFF2-40B4-BE49-F238E27FC236}">
                <a16:creationId xmlns:a16="http://schemas.microsoft.com/office/drawing/2014/main" id="{8C492332-2AD9-ABF3-FA9D-9C9DE2F05C70}"/>
              </a:ext>
            </a:extLst>
          </p:cNvPr>
          <p:cNvSpPr>
            <a:spLocks noGrp="1"/>
          </p:cNvSpPr>
          <p:nvPr>
            <p:ph type="subTitle" idx="1"/>
          </p:nvPr>
        </p:nvSpPr>
        <p:spPr>
          <a:xfrm>
            <a:off x="1524000" y="5514052"/>
            <a:ext cx="9144000" cy="651910"/>
          </a:xfrm>
        </p:spPr>
        <p:txBody>
          <a:bodyPr anchor="ctr">
            <a:normAutofit/>
          </a:bodyPr>
          <a:lstStyle/>
          <a:p>
            <a:r>
              <a:rPr lang="en-US" dirty="0"/>
              <a:t>By Tuyen Nguyen</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706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D769-61D2-9ECB-21AC-58A3376D5C71}"/>
              </a:ext>
            </a:extLst>
          </p:cNvPr>
          <p:cNvSpPr>
            <a:spLocks noGrp="1"/>
          </p:cNvSpPr>
          <p:nvPr>
            <p:ph type="title"/>
          </p:nvPr>
        </p:nvSpPr>
        <p:spPr/>
        <p:txBody>
          <a:bodyPr/>
          <a:lstStyle/>
          <a:p>
            <a:r>
              <a:rPr lang="en-US" dirty="0"/>
              <a:t>Highly correlated explanatory variables (multicollinearity)</a:t>
            </a:r>
          </a:p>
        </p:txBody>
      </p:sp>
      <p:sp>
        <p:nvSpPr>
          <p:cNvPr id="3" name="Content Placeholder 2">
            <a:extLst>
              <a:ext uri="{FF2B5EF4-FFF2-40B4-BE49-F238E27FC236}">
                <a16:creationId xmlns:a16="http://schemas.microsoft.com/office/drawing/2014/main" id="{2EEAEC02-846C-4351-E84A-C75423088337}"/>
              </a:ext>
            </a:extLst>
          </p:cNvPr>
          <p:cNvSpPr>
            <a:spLocks noGrp="1"/>
          </p:cNvSpPr>
          <p:nvPr>
            <p:ph idx="1"/>
          </p:nvPr>
        </p:nvSpPr>
        <p:spPr/>
        <p:txBody>
          <a:bodyPr/>
          <a:lstStyle/>
          <a:p>
            <a:r>
              <a:rPr lang="en-US" dirty="0">
                <a:solidFill>
                  <a:srgbClr val="FF0000"/>
                </a:solidFill>
              </a:rPr>
              <a:t>X Don’t include two or more variables that are highly correlated with each other. </a:t>
            </a:r>
          </a:p>
          <a:p>
            <a:pPr marL="0" indent="0">
              <a:buNone/>
            </a:pPr>
            <a:r>
              <a:rPr lang="en-US" dirty="0"/>
              <a:t>Since the analysis will not be able discern the true association between each of the independent variables and the outcome variable that we try to explain.</a:t>
            </a:r>
          </a:p>
          <a:p>
            <a:pPr marL="0" indent="0">
              <a:buNone/>
            </a:pPr>
            <a:endParaRPr lang="en-US" dirty="0"/>
          </a:p>
          <a:p>
            <a:pPr marL="0" indent="0">
              <a:buNone/>
            </a:pPr>
            <a:r>
              <a:rPr lang="en-US" dirty="0"/>
              <a:t>=&gt; Only use one or create a composite variable</a:t>
            </a:r>
          </a:p>
        </p:txBody>
      </p:sp>
    </p:spTree>
    <p:extLst>
      <p:ext uri="{BB962C8B-B14F-4D97-AF65-F5344CB8AC3E}">
        <p14:creationId xmlns:p14="http://schemas.microsoft.com/office/powerpoint/2010/main" val="194219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48A7-9D67-061F-B302-791FAA4F64D0}"/>
              </a:ext>
            </a:extLst>
          </p:cNvPr>
          <p:cNvSpPr>
            <a:spLocks noGrp="1"/>
          </p:cNvSpPr>
          <p:nvPr>
            <p:ph type="title"/>
          </p:nvPr>
        </p:nvSpPr>
        <p:spPr/>
        <p:txBody>
          <a:bodyPr/>
          <a:lstStyle/>
          <a:p>
            <a:r>
              <a:rPr lang="en-US" dirty="0"/>
              <a:t>Extrapolating beyond the data</a:t>
            </a:r>
          </a:p>
        </p:txBody>
      </p:sp>
      <p:sp>
        <p:nvSpPr>
          <p:cNvPr id="3" name="Content Placeholder 2">
            <a:extLst>
              <a:ext uri="{FF2B5EF4-FFF2-40B4-BE49-F238E27FC236}">
                <a16:creationId xmlns:a16="http://schemas.microsoft.com/office/drawing/2014/main" id="{B633DBD9-8B06-687E-BC0F-DBF4553A8AB9}"/>
              </a:ext>
            </a:extLst>
          </p:cNvPr>
          <p:cNvSpPr>
            <a:spLocks noGrp="1"/>
          </p:cNvSpPr>
          <p:nvPr>
            <p:ph idx="1"/>
          </p:nvPr>
        </p:nvSpPr>
        <p:spPr/>
        <p:txBody>
          <a:bodyPr/>
          <a:lstStyle/>
          <a:p>
            <a:r>
              <a:rPr lang="en-US" dirty="0"/>
              <a:t>our results are valid only for a population that is similar to the sample on which the analysis has been done</a:t>
            </a:r>
          </a:p>
        </p:txBody>
      </p:sp>
    </p:spTree>
    <p:extLst>
      <p:ext uri="{BB962C8B-B14F-4D97-AF65-F5344CB8AC3E}">
        <p14:creationId xmlns:p14="http://schemas.microsoft.com/office/powerpoint/2010/main" val="2419448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9AA5-B9A2-2071-3DBF-4A72538210C9}"/>
              </a:ext>
            </a:extLst>
          </p:cNvPr>
          <p:cNvSpPr>
            <a:spLocks noGrp="1"/>
          </p:cNvSpPr>
          <p:nvPr>
            <p:ph type="title"/>
          </p:nvPr>
        </p:nvSpPr>
        <p:spPr/>
        <p:txBody>
          <a:bodyPr/>
          <a:lstStyle/>
          <a:p>
            <a:r>
              <a:rPr lang="en-US" dirty="0"/>
              <a:t>Data Mining (Too many variables)</a:t>
            </a:r>
          </a:p>
        </p:txBody>
      </p:sp>
      <p:sp>
        <p:nvSpPr>
          <p:cNvPr id="3" name="Content Placeholder 2">
            <a:extLst>
              <a:ext uri="{FF2B5EF4-FFF2-40B4-BE49-F238E27FC236}">
                <a16:creationId xmlns:a16="http://schemas.microsoft.com/office/drawing/2014/main" id="{E96D3A13-20D1-99B5-4601-9B8933EA8B19}"/>
              </a:ext>
            </a:extLst>
          </p:cNvPr>
          <p:cNvSpPr>
            <a:spLocks noGrp="1"/>
          </p:cNvSpPr>
          <p:nvPr>
            <p:ph idx="1"/>
          </p:nvPr>
        </p:nvSpPr>
        <p:spPr/>
        <p:txBody>
          <a:bodyPr/>
          <a:lstStyle/>
          <a:p>
            <a:pPr marL="0" indent="0">
              <a:buNone/>
            </a:pPr>
            <a:r>
              <a:rPr lang="en-US" dirty="0"/>
              <a:t>There is a chance that a junk variable included in the regression equation may turn up as statistically significant. </a:t>
            </a:r>
          </a:p>
          <a:p>
            <a:pPr>
              <a:buFont typeface="Symbol" panose="05050102010706020507" pitchFamily="18" charset="2"/>
              <a:buChar char="Þ"/>
            </a:pPr>
            <a:r>
              <a:rPr lang="en-US" dirty="0"/>
              <a:t>But there is 5% chance or 1% chance (depend on the significance level that we choose) that the association is wrong.</a:t>
            </a:r>
          </a:p>
          <a:p>
            <a:pPr marL="0" indent="0">
              <a:buNone/>
            </a:pPr>
            <a:endParaRPr lang="en-US" dirty="0"/>
          </a:p>
          <a:p>
            <a:pPr marL="0" indent="0">
              <a:buNone/>
            </a:pPr>
            <a:r>
              <a:rPr lang="en-US" dirty="0"/>
              <a:t>If we suspect about the association or could not explain, resample and reapply our new sample to the model.</a:t>
            </a:r>
          </a:p>
        </p:txBody>
      </p:sp>
    </p:spTree>
    <p:extLst>
      <p:ext uri="{BB962C8B-B14F-4D97-AF65-F5344CB8AC3E}">
        <p14:creationId xmlns:p14="http://schemas.microsoft.com/office/powerpoint/2010/main" val="139974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D8164342-928E-63B7-36D6-58C4D3D53DEC}"/>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3100" kern="1200" dirty="0">
                <a:solidFill>
                  <a:srgbClr val="FFFFFF"/>
                </a:solidFill>
                <a:latin typeface="+mj-lt"/>
                <a:ea typeface="+mj-ea"/>
                <a:cs typeface="+mj-cs"/>
              </a:rPr>
              <a:t>Despite all of the possible problems that comes with regression analysis, if done carefully and properly, “Regression analysis enables us to find key patterns in large data sets, and those patterns are often the key to important research in medicine and the social sciences.”</a:t>
            </a:r>
          </a:p>
        </p:txBody>
      </p:sp>
    </p:spTree>
    <p:extLst>
      <p:ext uri="{BB962C8B-B14F-4D97-AF65-F5344CB8AC3E}">
        <p14:creationId xmlns:p14="http://schemas.microsoft.com/office/powerpoint/2010/main" val="326483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136339-3C98-E026-4372-6C155B9E9458}"/>
              </a:ext>
            </a:extLst>
          </p:cNvPr>
          <p:cNvSpPr>
            <a:spLocks noGrp="1"/>
          </p:cNvSpPr>
          <p:nvPr>
            <p:ph type="title"/>
          </p:nvPr>
        </p:nvSpPr>
        <p:spPr/>
        <p:txBody>
          <a:bodyPr/>
          <a:lstStyle/>
          <a:p>
            <a:r>
              <a:rPr lang="en-US" dirty="0"/>
              <a:t>Two things to focus on</a:t>
            </a:r>
          </a:p>
        </p:txBody>
      </p:sp>
      <p:sp>
        <p:nvSpPr>
          <p:cNvPr id="5" name="Content Placeholder 4">
            <a:extLst>
              <a:ext uri="{FF2B5EF4-FFF2-40B4-BE49-F238E27FC236}">
                <a16:creationId xmlns:a16="http://schemas.microsoft.com/office/drawing/2014/main" id="{6727BB47-86D6-BC36-8C3A-AFCCE048E10C}"/>
              </a:ext>
            </a:extLst>
          </p:cNvPr>
          <p:cNvSpPr>
            <a:spLocks noGrp="1"/>
          </p:cNvSpPr>
          <p:nvPr>
            <p:ph idx="1"/>
          </p:nvPr>
        </p:nvSpPr>
        <p:spPr/>
        <p:txBody>
          <a:bodyPr/>
          <a:lstStyle/>
          <a:p>
            <a:r>
              <a:rPr lang="en-US" dirty="0"/>
              <a:t>what variables ought to be included in a regression equation, what might be missing</a:t>
            </a:r>
          </a:p>
          <a:p>
            <a:r>
              <a:rPr lang="en-US" dirty="0"/>
              <a:t>how the eventual results can and should be interpreted</a:t>
            </a:r>
          </a:p>
        </p:txBody>
      </p:sp>
    </p:spTree>
    <p:extLst>
      <p:ext uri="{BB962C8B-B14F-4D97-AF65-F5344CB8AC3E}">
        <p14:creationId xmlns:p14="http://schemas.microsoft.com/office/powerpoint/2010/main" val="370664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BF01D7-81A6-90D8-9807-7CB27DE09BAA}"/>
              </a:ext>
            </a:extLst>
          </p:cNvPr>
          <p:cNvSpPr>
            <a:spLocks noGrp="1"/>
          </p:cNvSpPr>
          <p:nvPr>
            <p:ph type="title"/>
          </p:nvPr>
        </p:nvSpPr>
        <p:spPr>
          <a:xfrm>
            <a:off x="645065" y="1463040"/>
            <a:ext cx="3796306" cy="2690949"/>
          </a:xfrm>
        </p:spPr>
        <p:txBody>
          <a:bodyPr anchor="t">
            <a:normAutofit/>
          </a:bodyPr>
          <a:lstStyle/>
          <a:p>
            <a:r>
              <a:rPr lang="en-US" sz="4800" dirty="0"/>
              <a:t>Review regression analysis</a:t>
            </a:r>
          </a:p>
        </p:txBody>
      </p:sp>
      <p:grpSp>
        <p:nvGrpSpPr>
          <p:cNvPr id="24" name="Group 23">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5" name="Rectangle 2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019151-6873-0155-E316-DA7ABCE0158B}"/>
              </a:ext>
            </a:extLst>
          </p:cNvPr>
          <p:cNvSpPr>
            <a:spLocks noGrp="1"/>
          </p:cNvSpPr>
          <p:nvPr>
            <p:ph idx="1"/>
          </p:nvPr>
        </p:nvSpPr>
        <p:spPr>
          <a:xfrm>
            <a:off x="5656218" y="1463039"/>
            <a:ext cx="5542387" cy="4300447"/>
          </a:xfrm>
        </p:spPr>
        <p:txBody>
          <a:bodyPr anchor="t">
            <a:normAutofit/>
          </a:bodyPr>
          <a:lstStyle/>
          <a:p>
            <a:r>
              <a:rPr lang="en-US" sz="1900"/>
              <a:t>Linear relationship between one explanatory variable and the outcome/dependent variable while holding other variables constant.</a:t>
            </a:r>
          </a:p>
          <a:p>
            <a:r>
              <a:rPr lang="en-US" sz="1900"/>
              <a:t>The best fit line</a:t>
            </a:r>
          </a:p>
          <a:p>
            <a:r>
              <a:rPr lang="en-US" sz="1900"/>
              <a:t>Minimize sum of squared residuals</a:t>
            </a:r>
          </a:p>
          <a:p>
            <a:r>
              <a:rPr lang="en-US" sz="1900"/>
              <a:t>Regression coefficient quantifies the relationship</a:t>
            </a:r>
          </a:p>
          <a:p>
            <a:r>
              <a:rPr lang="en-US" sz="1900"/>
              <a:t>Significance of regression coefficient or significance of the association is tested using hypothesis testing (central limit theorem, confidence interval, p-value)</a:t>
            </a:r>
          </a:p>
          <a:p>
            <a:r>
              <a:rPr lang="en-US" sz="1900"/>
              <a:t>R^2 quantifies how much the variation of the dependent variable is explained by our model</a:t>
            </a:r>
          </a:p>
          <a:p>
            <a:r>
              <a:rPr lang="en-US" sz="1900"/>
              <a:t>Multivariate regression analysis</a:t>
            </a:r>
          </a:p>
          <a:p>
            <a:endParaRPr lang="en-US" sz="1900"/>
          </a:p>
        </p:txBody>
      </p:sp>
    </p:spTree>
    <p:extLst>
      <p:ext uri="{BB962C8B-B14F-4D97-AF65-F5344CB8AC3E}">
        <p14:creationId xmlns:p14="http://schemas.microsoft.com/office/powerpoint/2010/main" val="136049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2EF53-3FBA-F589-12E2-D24A33A45B31}"/>
              </a:ext>
            </a:extLst>
          </p:cNvPr>
          <p:cNvSpPr>
            <a:spLocks noGrp="1"/>
          </p:cNvSpPr>
          <p:nvPr>
            <p:ph type="title"/>
          </p:nvPr>
        </p:nvSpPr>
        <p:spPr>
          <a:xfrm>
            <a:off x="808638" y="386930"/>
            <a:ext cx="9236700" cy="1188950"/>
          </a:xfrm>
        </p:spPr>
        <p:txBody>
          <a:bodyPr anchor="b">
            <a:normAutofit fontScale="90000"/>
          </a:bodyPr>
          <a:lstStyle/>
          <a:p>
            <a:r>
              <a:rPr lang="en-US" sz="5400" dirty="0"/>
              <a:t>Regression analysis is the hydrogen bomb of the statistics arsenal</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D73C51-65C0-0C7F-DD0D-C6847F0BFFAB}"/>
              </a:ext>
            </a:extLst>
          </p:cNvPr>
          <p:cNvSpPr>
            <a:spLocks noGrp="1"/>
          </p:cNvSpPr>
          <p:nvPr>
            <p:ph idx="1"/>
          </p:nvPr>
        </p:nvSpPr>
        <p:spPr>
          <a:xfrm>
            <a:off x="793660" y="2599509"/>
            <a:ext cx="10143668" cy="3435531"/>
          </a:xfrm>
        </p:spPr>
        <p:txBody>
          <a:bodyPr anchor="ctr">
            <a:normAutofit/>
          </a:bodyPr>
          <a:lstStyle/>
          <a:p>
            <a:r>
              <a:rPr lang="en-US" sz="1600" dirty="0"/>
              <a:t>“The Nurses’ Health Study ran by the Harvard Medical School and the Harvard School of Public Health found a negative association between estrogen supplements and heart attacks”</a:t>
            </a:r>
          </a:p>
          <a:p>
            <a:r>
              <a:rPr lang="en-US" sz="1600" dirty="0"/>
              <a:t>“ By 2001, some 15 million women were being prescribed estrogen in the belief that it would make them healthier. “</a:t>
            </a:r>
          </a:p>
          <a:p>
            <a:r>
              <a:rPr lang="en-US" sz="1600" dirty="0"/>
              <a:t>“10, 000 many women died prematurely or suffered strokes or breast cancer because they were taking a pill that their doctors had prescribed to keep them healthy”</a:t>
            </a:r>
          </a:p>
          <a:p>
            <a:endParaRPr lang="en-US" sz="2400" dirty="0"/>
          </a:p>
        </p:txBody>
      </p:sp>
    </p:spTree>
    <p:extLst>
      <p:ext uri="{BB962C8B-B14F-4D97-AF65-F5344CB8AC3E}">
        <p14:creationId xmlns:p14="http://schemas.microsoft.com/office/powerpoint/2010/main" val="386968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1" name="Group 103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034" name="Rectangle 103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3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8" name="Rectangle 103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4529C-3E31-3BCA-04AD-40B9032331DA}"/>
              </a:ext>
            </a:extLst>
          </p:cNvPr>
          <p:cNvSpPr>
            <a:spLocks noGrp="1"/>
          </p:cNvSpPr>
          <p:nvPr>
            <p:ph type="title"/>
          </p:nvPr>
        </p:nvSpPr>
        <p:spPr>
          <a:xfrm>
            <a:off x="1043631" y="873940"/>
            <a:ext cx="5052369" cy="1035781"/>
          </a:xfrm>
        </p:spPr>
        <p:txBody>
          <a:bodyPr anchor="ctr">
            <a:normAutofit/>
          </a:bodyPr>
          <a:lstStyle/>
          <a:p>
            <a:r>
              <a:rPr lang="en-US" sz="3300"/>
              <a:t>Using regression to analyze a nonlinear relationship</a:t>
            </a:r>
          </a:p>
        </p:txBody>
      </p:sp>
      <p:sp>
        <p:nvSpPr>
          <p:cNvPr id="3" name="Content Placeholder 2">
            <a:extLst>
              <a:ext uri="{FF2B5EF4-FFF2-40B4-BE49-F238E27FC236}">
                <a16:creationId xmlns:a16="http://schemas.microsoft.com/office/drawing/2014/main" id="{DFFE80F0-C79F-E1E3-3620-75903E57A28B}"/>
              </a:ext>
            </a:extLst>
          </p:cNvPr>
          <p:cNvSpPr>
            <a:spLocks noGrp="1"/>
          </p:cNvSpPr>
          <p:nvPr>
            <p:ph idx="1"/>
          </p:nvPr>
        </p:nvSpPr>
        <p:spPr>
          <a:xfrm>
            <a:off x="731525" y="2469083"/>
            <a:ext cx="5856088" cy="2152078"/>
          </a:xfrm>
        </p:spPr>
        <p:txBody>
          <a:bodyPr anchor="ctr">
            <a:normAutofit/>
          </a:bodyPr>
          <a:lstStyle/>
          <a:p>
            <a:r>
              <a:rPr lang="en-US" sz="1800" dirty="0"/>
              <a:t>The regression coefficient that we attempt to calculate the slope of “the line of best fit”</a:t>
            </a:r>
          </a:p>
          <a:p>
            <a:r>
              <a:rPr lang="en-US" sz="1800" dirty="0">
                <a:solidFill>
                  <a:srgbClr val="FF0000"/>
                </a:solidFill>
              </a:rPr>
              <a:t>A line that is not straight has different slope at different places</a:t>
            </a:r>
          </a:p>
        </p:txBody>
      </p:sp>
      <p:sp>
        <p:nvSpPr>
          <p:cNvPr id="1040" name="Rectangle 103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chine learning Polynomial Regression - Javatpoint">
            <a:extLst>
              <a:ext uri="{FF2B5EF4-FFF2-40B4-BE49-F238E27FC236}">
                <a16:creationId xmlns:a16="http://schemas.microsoft.com/office/drawing/2014/main" id="{4969AEAB-DAF6-F63A-4200-6D7B831D0B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0493" y="2403329"/>
            <a:ext cx="4223252" cy="2111626"/>
          </a:xfrm>
          <a:prstGeom prst="rect">
            <a:avLst/>
          </a:prstGeom>
          <a:noFill/>
          <a:extLst>
            <a:ext uri="{909E8E84-426E-40DD-AFC4-6F175D3DCCD1}">
              <a14:hiddenFill xmlns:a14="http://schemas.microsoft.com/office/drawing/2010/main">
                <a:solidFill>
                  <a:srgbClr val="FFFFFF"/>
                </a:solidFill>
              </a14:hiddenFill>
            </a:ext>
          </a:extLst>
        </p:spPr>
      </p:pic>
      <p:cxnSp>
        <p:nvCxnSpPr>
          <p:cNvPr id="1042" name="Straight Connector 104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06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D844-F326-71D4-977D-318B14645F31}"/>
              </a:ext>
            </a:extLst>
          </p:cNvPr>
          <p:cNvSpPr>
            <a:spLocks noGrp="1"/>
          </p:cNvSpPr>
          <p:nvPr>
            <p:ph type="title"/>
          </p:nvPr>
        </p:nvSpPr>
        <p:spPr/>
        <p:txBody>
          <a:bodyPr/>
          <a:lstStyle/>
          <a:p>
            <a:r>
              <a:rPr lang="en-US" dirty="0"/>
              <a:t>Correlation does not equal causation (spurious causation)</a:t>
            </a:r>
          </a:p>
        </p:txBody>
      </p:sp>
      <p:pic>
        <p:nvPicPr>
          <p:cNvPr id="5" name="Content Placeholder 4">
            <a:extLst>
              <a:ext uri="{FF2B5EF4-FFF2-40B4-BE49-F238E27FC236}">
                <a16:creationId xmlns:a16="http://schemas.microsoft.com/office/drawing/2014/main" id="{31B72260-F10E-B4AB-674A-93933008CC5B}"/>
              </a:ext>
            </a:extLst>
          </p:cNvPr>
          <p:cNvPicPr>
            <a:picLocks noGrp="1" noChangeAspect="1"/>
          </p:cNvPicPr>
          <p:nvPr>
            <p:ph idx="1"/>
          </p:nvPr>
        </p:nvPicPr>
        <p:blipFill>
          <a:blip r:embed="rId2"/>
          <a:stretch>
            <a:fillRect/>
          </a:stretch>
        </p:blipFill>
        <p:spPr>
          <a:xfrm>
            <a:off x="1827915" y="1825625"/>
            <a:ext cx="8536170" cy="4351338"/>
          </a:xfrm>
        </p:spPr>
      </p:pic>
    </p:spTree>
    <p:extLst>
      <p:ext uri="{BB962C8B-B14F-4D97-AF65-F5344CB8AC3E}">
        <p14:creationId xmlns:p14="http://schemas.microsoft.com/office/powerpoint/2010/main" val="231273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8893-BA8D-F94E-7784-4BCE30A944E1}"/>
              </a:ext>
            </a:extLst>
          </p:cNvPr>
          <p:cNvSpPr>
            <a:spLocks noGrp="1"/>
          </p:cNvSpPr>
          <p:nvPr>
            <p:ph type="title"/>
          </p:nvPr>
        </p:nvSpPr>
        <p:spPr/>
        <p:txBody>
          <a:bodyPr/>
          <a:lstStyle/>
          <a:p>
            <a:r>
              <a:rPr lang="en-US" dirty="0"/>
              <a:t>Reverse causality</a:t>
            </a:r>
          </a:p>
        </p:txBody>
      </p:sp>
      <p:sp>
        <p:nvSpPr>
          <p:cNvPr id="3" name="Content Placeholder 2">
            <a:extLst>
              <a:ext uri="{FF2B5EF4-FFF2-40B4-BE49-F238E27FC236}">
                <a16:creationId xmlns:a16="http://schemas.microsoft.com/office/drawing/2014/main" id="{CCA66DD3-B20E-790D-CEBC-20C0A9C56BDA}"/>
              </a:ext>
            </a:extLst>
          </p:cNvPr>
          <p:cNvSpPr>
            <a:spLocks noGrp="1"/>
          </p:cNvSpPr>
          <p:nvPr>
            <p:ph idx="1"/>
          </p:nvPr>
        </p:nvSpPr>
        <p:spPr/>
        <p:txBody>
          <a:bodyPr/>
          <a:lstStyle/>
          <a:p>
            <a:r>
              <a:rPr lang="en-US" dirty="0"/>
              <a:t>Sometimes, an association between two variables is not obvious to determine which variable explains which.</a:t>
            </a:r>
          </a:p>
          <a:p>
            <a:pPr marL="0" indent="0">
              <a:buNone/>
            </a:pPr>
            <a:r>
              <a:rPr lang="en-US" dirty="0"/>
              <a:t>Ex: The higher the investment in education is, the higher the economic growth is. There are three possible cases:</a:t>
            </a:r>
          </a:p>
          <a:p>
            <a:pPr marL="514350" indent="-514350">
              <a:buAutoNum type="arabicPeriod"/>
            </a:pPr>
            <a:r>
              <a:rPr lang="en-US" dirty="0"/>
              <a:t>Investment in education possibly grows the economy</a:t>
            </a:r>
          </a:p>
          <a:p>
            <a:pPr marL="514350" indent="-514350">
              <a:buAutoNum type="arabicPeriod"/>
            </a:pPr>
            <a:r>
              <a:rPr lang="en-US" dirty="0"/>
              <a:t>The growth of economy give the gov money to invest in the education</a:t>
            </a:r>
          </a:p>
          <a:p>
            <a:pPr marL="514350" indent="-514350">
              <a:buAutoNum type="arabicPeriod"/>
            </a:pPr>
            <a:r>
              <a:rPr lang="en-US" dirty="0"/>
              <a:t>Both</a:t>
            </a:r>
          </a:p>
        </p:txBody>
      </p:sp>
    </p:spTree>
    <p:extLst>
      <p:ext uri="{BB962C8B-B14F-4D97-AF65-F5344CB8AC3E}">
        <p14:creationId xmlns:p14="http://schemas.microsoft.com/office/powerpoint/2010/main" val="28168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8893-BA8D-F94E-7784-4BCE30A944E1}"/>
              </a:ext>
            </a:extLst>
          </p:cNvPr>
          <p:cNvSpPr>
            <a:spLocks noGrp="1"/>
          </p:cNvSpPr>
          <p:nvPr>
            <p:ph type="title"/>
          </p:nvPr>
        </p:nvSpPr>
        <p:spPr/>
        <p:txBody>
          <a:bodyPr/>
          <a:lstStyle/>
          <a:p>
            <a:r>
              <a:rPr lang="en-US" dirty="0"/>
              <a:t>Reverse causality</a:t>
            </a:r>
          </a:p>
        </p:txBody>
      </p:sp>
      <p:sp>
        <p:nvSpPr>
          <p:cNvPr id="3" name="Content Placeholder 2">
            <a:extLst>
              <a:ext uri="{FF2B5EF4-FFF2-40B4-BE49-F238E27FC236}">
                <a16:creationId xmlns:a16="http://schemas.microsoft.com/office/drawing/2014/main" id="{CCA66DD3-B20E-790D-CEBC-20C0A9C56BDA}"/>
              </a:ext>
            </a:extLst>
          </p:cNvPr>
          <p:cNvSpPr>
            <a:spLocks noGrp="1"/>
          </p:cNvSpPr>
          <p:nvPr>
            <p:ph idx="1"/>
          </p:nvPr>
        </p:nvSpPr>
        <p:spPr/>
        <p:txBody>
          <a:bodyPr/>
          <a:lstStyle/>
          <a:p>
            <a:r>
              <a:rPr lang="en-US" dirty="0"/>
              <a:t>Why its important to determine the direction of causality?</a:t>
            </a:r>
          </a:p>
          <a:p>
            <a:pPr marL="0" indent="0">
              <a:buNone/>
            </a:pPr>
            <a:r>
              <a:rPr lang="en-US" dirty="0"/>
              <a:t>X Because we must not include a variable that is affected by the outcome variable y as an explanatory variable in our regression equation.</a:t>
            </a:r>
          </a:p>
          <a:p>
            <a:pPr marL="0" indent="0">
              <a:buNone/>
            </a:pPr>
            <a:r>
              <a:rPr lang="en-US" dirty="0"/>
              <a:t>Ex: Must not use unemployment rate in predicting GDP since boosting GDP is required to lowering unemployment rate</a:t>
            </a:r>
          </a:p>
        </p:txBody>
      </p:sp>
    </p:spTree>
    <p:extLst>
      <p:ext uri="{BB962C8B-B14F-4D97-AF65-F5344CB8AC3E}">
        <p14:creationId xmlns:p14="http://schemas.microsoft.com/office/powerpoint/2010/main" val="261071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8893-BA8D-F94E-7784-4BCE30A944E1}"/>
              </a:ext>
            </a:extLst>
          </p:cNvPr>
          <p:cNvSpPr>
            <a:spLocks noGrp="1"/>
          </p:cNvSpPr>
          <p:nvPr>
            <p:ph type="title"/>
          </p:nvPr>
        </p:nvSpPr>
        <p:spPr/>
        <p:txBody>
          <a:bodyPr/>
          <a:lstStyle/>
          <a:p>
            <a:r>
              <a:rPr lang="en-US" dirty="0"/>
              <a:t>Reverse causality</a:t>
            </a:r>
          </a:p>
        </p:txBody>
      </p:sp>
      <p:sp>
        <p:nvSpPr>
          <p:cNvPr id="3" name="Content Placeholder 2">
            <a:extLst>
              <a:ext uri="{FF2B5EF4-FFF2-40B4-BE49-F238E27FC236}">
                <a16:creationId xmlns:a16="http://schemas.microsoft.com/office/drawing/2014/main" id="{CCA66DD3-B20E-790D-CEBC-20C0A9C56BDA}"/>
              </a:ext>
            </a:extLst>
          </p:cNvPr>
          <p:cNvSpPr>
            <a:spLocks noGrp="1"/>
          </p:cNvSpPr>
          <p:nvPr>
            <p:ph idx="1"/>
          </p:nvPr>
        </p:nvSpPr>
        <p:spPr/>
        <p:txBody>
          <a:bodyPr/>
          <a:lstStyle/>
          <a:p>
            <a:r>
              <a:rPr lang="en-US" dirty="0"/>
              <a:t>Why its important to determine the direction of causality?</a:t>
            </a:r>
          </a:p>
          <a:p>
            <a:pPr marL="0" indent="0">
              <a:buNone/>
            </a:pPr>
            <a:r>
              <a:rPr lang="en-US" dirty="0">
                <a:solidFill>
                  <a:srgbClr val="FF0000"/>
                </a:solidFill>
              </a:rPr>
              <a:t>X Because we must not include a variable that is affected by the outcome variable y as an explanatory variable in our regression equation.</a:t>
            </a:r>
          </a:p>
          <a:p>
            <a:pPr marL="0" indent="0">
              <a:buNone/>
            </a:pPr>
            <a:r>
              <a:rPr lang="en-US" dirty="0"/>
              <a:t>Ex: Must not use unemployment rate in predicting GDP since boosting GDP is required to lowering unemployment rate</a:t>
            </a:r>
          </a:p>
        </p:txBody>
      </p:sp>
    </p:spTree>
    <p:extLst>
      <p:ext uri="{BB962C8B-B14F-4D97-AF65-F5344CB8AC3E}">
        <p14:creationId xmlns:p14="http://schemas.microsoft.com/office/powerpoint/2010/main" val="415324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2405-6B86-BE45-A2A1-425C55812555}"/>
              </a:ext>
            </a:extLst>
          </p:cNvPr>
          <p:cNvSpPr>
            <a:spLocks noGrp="1"/>
          </p:cNvSpPr>
          <p:nvPr>
            <p:ph type="title"/>
          </p:nvPr>
        </p:nvSpPr>
        <p:spPr/>
        <p:txBody>
          <a:bodyPr/>
          <a:lstStyle/>
          <a:p>
            <a:r>
              <a:rPr lang="en-US" dirty="0"/>
              <a:t>Omitted variable bias </a:t>
            </a:r>
          </a:p>
        </p:txBody>
      </p:sp>
      <p:sp>
        <p:nvSpPr>
          <p:cNvPr id="3" name="Content Placeholder 2">
            <a:extLst>
              <a:ext uri="{FF2B5EF4-FFF2-40B4-BE49-F238E27FC236}">
                <a16:creationId xmlns:a16="http://schemas.microsoft.com/office/drawing/2014/main" id="{88B2AA0A-ACA8-223C-96D6-D187AE4BFB78}"/>
              </a:ext>
            </a:extLst>
          </p:cNvPr>
          <p:cNvSpPr>
            <a:spLocks noGrp="1"/>
          </p:cNvSpPr>
          <p:nvPr>
            <p:ph idx="1"/>
          </p:nvPr>
        </p:nvSpPr>
        <p:spPr/>
        <p:txBody>
          <a:bodyPr/>
          <a:lstStyle/>
          <a:p>
            <a:r>
              <a:rPr lang="en-US" dirty="0">
                <a:solidFill>
                  <a:srgbClr val="FF0000"/>
                </a:solidFill>
              </a:rPr>
              <a:t>Is when we leave out an important variable, and other variable in the equation picks up that effect</a:t>
            </a:r>
          </a:p>
          <a:p>
            <a:pPr marL="0" indent="0">
              <a:buNone/>
            </a:pPr>
            <a:r>
              <a:rPr lang="en-US" dirty="0"/>
              <a:t>Example: a regression analysis shows that golfers have higher incidence of getting diseases such as Heart Disease, Cancer. Is this correct?</a:t>
            </a:r>
          </a:p>
          <a:p>
            <a:pPr marL="0" indent="0">
              <a:buNone/>
            </a:pPr>
            <a:r>
              <a:rPr lang="en-US" dirty="0"/>
              <a:t>People play golf as they get older</a:t>
            </a:r>
          </a:p>
          <a:p>
            <a:pPr marL="0" indent="0">
              <a:buNone/>
            </a:pPr>
            <a:r>
              <a:rPr lang="en-US" dirty="0"/>
              <a:t>Since we leave out the age variable, the “playing golf” variable picks up the effect of age on getting diseases.</a:t>
            </a:r>
          </a:p>
          <a:p>
            <a:pPr marL="0" indent="0">
              <a:buNone/>
            </a:pPr>
            <a:r>
              <a:rPr lang="en-US" dirty="0"/>
              <a:t>That’s why playing golf have positive association with getting disease meanwhile it should be a negative association</a:t>
            </a:r>
          </a:p>
        </p:txBody>
      </p:sp>
    </p:spTree>
    <p:extLst>
      <p:ext uri="{BB962C8B-B14F-4D97-AF65-F5344CB8AC3E}">
        <p14:creationId xmlns:p14="http://schemas.microsoft.com/office/powerpoint/2010/main" val="400416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729</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Symbol</vt:lpstr>
      <vt:lpstr>Office Theme</vt:lpstr>
      <vt:lpstr>Common regression mistakes</vt:lpstr>
      <vt:lpstr>Review regression analysis</vt:lpstr>
      <vt:lpstr>Regression analysis is the hydrogen bomb of the statistics arsenal</vt:lpstr>
      <vt:lpstr>Using regression to analyze a nonlinear relationship</vt:lpstr>
      <vt:lpstr>Correlation does not equal causation (spurious causation)</vt:lpstr>
      <vt:lpstr>Reverse causality</vt:lpstr>
      <vt:lpstr>Reverse causality</vt:lpstr>
      <vt:lpstr>Reverse causality</vt:lpstr>
      <vt:lpstr>Omitted variable bias </vt:lpstr>
      <vt:lpstr>Highly correlated explanatory variables (multicollinearity)</vt:lpstr>
      <vt:lpstr>Extrapolating beyond the data</vt:lpstr>
      <vt:lpstr>Data Mining (Too many variables)</vt:lpstr>
      <vt:lpstr>Despite all of the possible problems that comes with regression analysis, if done carefully and properly, “Regression analysis enables us to find key patterns in large data sets, and those patterns are often the key to important research in medicine and the social sciences.”</vt:lpstr>
      <vt:lpstr>Two things to focus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regression mistakes</dc:title>
  <dc:creator>Nguyen, Thi Thanh Tuyen</dc:creator>
  <cp:lastModifiedBy>Nguyen, Thi Thanh Tuyen</cp:lastModifiedBy>
  <cp:revision>3</cp:revision>
  <dcterms:created xsi:type="dcterms:W3CDTF">2022-10-01T23:30:14Z</dcterms:created>
  <dcterms:modified xsi:type="dcterms:W3CDTF">2022-10-03T01:39:49Z</dcterms:modified>
</cp:coreProperties>
</file>