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7" r:id="rId12"/>
    <p:sldId id="270" r:id="rId13"/>
    <p:sldId id="269" r:id="rId14"/>
    <p:sldId id="268"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601" autoAdjust="0"/>
  </p:normalViewPr>
  <p:slideViewPr>
    <p:cSldViewPr snapToGrid="0">
      <p:cViewPr varScale="1">
        <p:scale>
          <a:sx n="63" d="100"/>
          <a:sy n="63" d="100"/>
        </p:scale>
        <p:origin x="14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BE1117-7BCD-4A64-8EB1-176101A210F1}" type="doc">
      <dgm:prSet loTypeId="urn:microsoft.com/office/officeart/2005/8/layout/chart3" loCatId="cycle" qsTypeId="urn:microsoft.com/office/officeart/2005/8/quickstyle/simple1" qsCatId="simple" csTypeId="urn:microsoft.com/office/officeart/2005/8/colors/accent3_4" csCatId="accent3" phldr="1"/>
      <dgm:spPr/>
    </dgm:pt>
    <dgm:pt modelId="{0577BFD5-9958-4D17-903A-C7C1095A2985}">
      <dgm:prSet phldrT="[Text]"/>
      <dgm:spPr/>
      <dgm:t>
        <a:bodyPr/>
        <a:lstStyle/>
        <a:p>
          <a:r>
            <a:rPr lang="en-US" dirty="0"/>
            <a:t>Statistic</a:t>
          </a:r>
        </a:p>
      </dgm:t>
    </dgm:pt>
    <dgm:pt modelId="{7AD8F9B2-0180-4013-B0F9-5516F6322AA6}" type="parTrans" cxnId="{D4AED896-6CDA-4A4C-8F1F-F9AA1FC33FCA}">
      <dgm:prSet/>
      <dgm:spPr/>
      <dgm:t>
        <a:bodyPr/>
        <a:lstStyle/>
        <a:p>
          <a:endParaRPr lang="en-US"/>
        </a:p>
      </dgm:t>
    </dgm:pt>
    <dgm:pt modelId="{BD237620-EF05-43EB-9E33-3C96262BCA67}" type="sibTrans" cxnId="{D4AED896-6CDA-4A4C-8F1F-F9AA1FC33FCA}">
      <dgm:prSet/>
      <dgm:spPr/>
      <dgm:t>
        <a:bodyPr/>
        <a:lstStyle/>
        <a:p>
          <a:endParaRPr lang="en-US"/>
        </a:p>
      </dgm:t>
    </dgm:pt>
    <dgm:pt modelId="{2099BAC1-69A0-452B-9612-6832F37A1A7B}">
      <dgm:prSet phldrT="[Text]"/>
      <dgm:spPr/>
      <dgm:t>
        <a:bodyPr/>
        <a:lstStyle/>
        <a:p>
          <a:r>
            <a:rPr lang="en-US" dirty="0"/>
            <a:t>Linear Algebra</a:t>
          </a:r>
        </a:p>
      </dgm:t>
    </dgm:pt>
    <dgm:pt modelId="{3C02F652-7B13-46AB-BF9B-9373C4175E69}" type="parTrans" cxnId="{4F272CF3-31C9-4F45-AA64-AB3E883E10F2}">
      <dgm:prSet/>
      <dgm:spPr/>
      <dgm:t>
        <a:bodyPr/>
        <a:lstStyle/>
        <a:p>
          <a:endParaRPr lang="en-US"/>
        </a:p>
      </dgm:t>
    </dgm:pt>
    <dgm:pt modelId="{0E10C35A-77CE-4D48-AF74-44CEA8CDB5F1}" type="sibTrans" cxnId="{4F272CF3-31C9-4F45-AA64-AB3E883E10F2}">
      <dgm:prSet/>
      <dgm:spPr/>
      <dgm:t>
        <a:bodyPr/>
        <a:lstStyle/>
        <a:p>
          <a:endParaRPr lang="en-US"/>
        </a:p>
      </dgm:t>
    </dgm:pt>
    <dgm:pt modelId="{E72A092D-0344-4656-848A-D9D648E733A6}">
      <dgm:prSet phldrT="[Text]"/>
      <dgm:spPr/>
      <dgm:t>
        <a:bodyPr/>
        <a:lstStyle/>
        <a:p>
          <a:r>
            <a:rPr lang="en-US" dirty="0"/>
            <a:t>Calculus</a:t>
          </a:r>
        </a:p>
      </dgm:t>
    </dgm:pt>
    <dgm:pt modelId="{05BC656F-7E62-4CB9-99D5-F2A6EE7B1BEA}" type="parTrans" cxnId="{AF818B33-46FD-476D-AA04-FCF2089E6CBD}">
      <dgm:prSet/>
      <dgm:spPr/>
      <dgm:t>
        <a:bodyPr/>
        <a:lstStyle/>
        <a:p>
          <a:endParaRPr lang="en-US"/>
        </a:p>
      </dgm:t>
    </dgm:pt>
    <dgm:pt modelId="{FAED8E16-2A67-47C8-BD7A-DC287CE6D321}" type="sibTrans" cxnId="{AF818B33-46FD-476D-AA04-FCF2089E6CBD}">
      <dgm:prSet/>
      <dgm:spPr/>
      <dgm:t>
        <a:bodyPr/>
        <a:lstStyle/>
        <a:p>
          <a:endParaRPr lang="en-US"/>
        </a:p>
      </dgm:t>
    </dgm:pt>
    <dgm:pt modelId="{B2D6BC4C-710F-4657-8B8C-6D108EB3F373}" type="pres">
      <dgm:prSet presAssocID="{31BE1117-7BCD-4A64-8EB1-176101A210F1}" presName="compositeShape" presStyleCnt="0">
        <dgm:presLayoutVars>
          <dgm:chMax val="7"/>
          <dgm:dir/>
          <dgm:resizeHandles val="exact"/>
        </dgm:presLayoutVars>
      </dgm:prSet>
      <dgm:spPr/>
    </dgm:pt>
    <dgm:pt modelId="{CCFA8280-717E-4312-A22E-6155B713C569}" type="pres">
      <dgm:prSet presAssocID="{31BE1117-7BCD-4A64-8EB1-176101A210F1}" presName="wedge1" presStyleLbl="node1" presStyleIdx="0" presStyleCnt="3"/>
      <dgm:spPr/>
    </dgm:pt>
    <dgm:pt modelId="{52327597-A935-4F50-93F5-EAAC1E7306E7}" type="pres">
      <dgm:prSet presAssocID="{31BE1117-7BCD-4A64-8EB1-176101A210F1}" presName="wedge1Tx" presStyleLbl="node1" presStyleIdx="0" presStyleCnt="3">
        <dgm:presLayoutVars>
          <dgm:chMax val="0"/>
          <dgm:chPref val="0"/>
          <dgm:bulletEnabled val="1"/>
        </dgm:presLayoutVars>
      </dgm:prSet>
      <dgm:spPr/>
    </dgm:pt>
    <dgm:pt modelId="{948B6DE8-06DA-49AF-A3ED-247F0D3BC5CD}" type="pres">
      <dgm:prSet presAssocID="{31BE1117-7BCD-4A64-8EB1-176101A210F1}" presName="wedge2" presStyleLbl="node1" presStyleIdx="1" presStyleCnt="3"/>
      <dgm:spPr/>
    </dgm:pt>
    <dgm:pt modelId="{C74E8D2F-A2AF-47D2-AA92-0C50FD756DD0}" type="pres">
      <dgm:prSet presAssocID="{31BE1117-7BCD-4A64-8EB1-176101A210F1}" presName="wedge2Tx" presStyleLbl="node1" presStyleIdx="1" presStyleCnt="3">
        <dgm:presLayoutVars>
          <dgm:chMax val="0"/>
          <dgm:chPref val="0"/>
          <dgm:bulletEnabled val="1"/>
        </dgm:presLayoutVars>
      </dgm:prSet>
      <dgm:spPr/>
    </dgm:pt>
    <dgm:pt modelId="{D8D7DB37-0D5A-4E75-9A50-C5622A5BA902}" type="pres">
      <dgm:prSet presAssocID="{31BE1117-7BCD-4A64-8EB1-176101A210F1}" presName="wedge3" presStyleLbl="node1" presStyleIdx="2" presStyleCnt="3"/>
      <dgm:spPr/>
    </dgm:pt>
    <dgm:pt modelId="{6B9A0612-06B4-4496-A95C-BBFDF19051A8}" type="pres">
      <dgm:prSet presAssocID="{31BE1117-7BCD-4A64-8EB1-176101A210F1}" presName="wedge3Tx" presStyleLbl="node1" presStyleIdx="2" presStyleCnt="3">
        <dgm:presLayoutVars>
          <dgm:chMax val="0"/>
          <dgm:chPref val="0"/>
          <dgm:bulletEnabled val="1"/>
        </dgm:presLayoutVars>
      </dgm:prSet>
      <dgm:spPr/>
    </dgm:pt>
  </dgm:ptLst>
  <dgm:cxnLst>
    <dgm:cxn modelId="{F9072F2D-FA08-43B5-8BED-3159316B1F63}" type="presOf" srcId="{31BE1117-7BCD-4A64-8EB1-176101A210F1}" destId="{B2D6BC4C-710F-4657-8B8C-6D108EB3F373}" srcOrd="0" destOrd="0" presId="urn:microsoft.com/office/officeart/2005/8/layout/chart3"/>
    <dgm:cxn modelId="{AF818B33-46FD-476D-AA04-FCF2089E6CBD}" srcId="{31BE1117-7BCD-4A64-8EB1-176101A210F1}" destId="{E72A092D-0344-4656-848A-D9D648E733A6}" srcOrd="2" destOrd="0" parTransId="{05BC656F-7E62-4CB9-99D5-F2A6EE7B1BEA}" sibTransId="{FAED8E16-2A67-47C8-BD7A-DC287CE6D321}"/>
    <dgm:cxn modelId="{9113DE46-FD07-4149-BD1C-CED12EEADF05}" type="presOf" srcId="{2099BAC1-69A0-452B-9612-6832F37A1A7B}" destId="{C74E8D2F-A2AF-47D2-AA92-0C50FD756DD0}" srcOrd="1" destOrd="0" presId="urn:microsoft.com/office/officeart/2005/8/layout/chart3"/>
    <dgm:cxn modelId="{D1EF5B4F-BEC5-48BF-8421-41D7EC059633}" type="presOf" srcId="{E72A092D-0344-4656-848A-D9D648E733A6}" destId="{6B9A0612-06B4-4496-A95C-BBFDF19051A8}" srcOrd="1" destOrd="0" presId="urn:microsoft.com/office/officeart/2005/8/layout/chart3"/>
    <dgm:cxn modelId="{D4AED896-6CDA-4A4C-8F1F-F9AA1FC33FCA}" srcId="{31BE1117-7BCD-4A64-8EB1-176101A210F1}" destId="{0577BFD5-9958-4D17-903A-C7C1095A2985}" srcOrd="0" destOrd="0" parTransId="{7AD8F9B2-0180-4013-B0F9-5516F6322AA6}" sibTransId="{BD237620-EF05-43EB-9E33-3C96262BCA67}"/>
    <dgm:cxn modelId="{41FF5EC0-F108-445E-98D8-4066C452C7C9}" type="presOf" srcId="{0577BFD5-9958-4D17-903A-C7C1095A2985}" destId="{CCFA8280-717E-4312-A22E-6155B713C569}" srcOrd="0" destOrd="0" presId="urn:microsoft.com/office/officeart/2005/8/layout/chart3"/>
    <dgm:cxn modelId="{7AF6F0CC-7989-4645-A80D-6D0A4EBE0DEF}" type="presOf" srcId="{0577BFD5-9958-4D17-903A-C7C1095A2985}" destId="{52327597-A935-4F50-93F5-EAAC1E7306E7}" srcOrd="1" destOrd="0" presId="urn:microsoft.com/office/officeart/2005/8/layout/chart3"/>
    <dgm:cxn modelId="{881653E5-B0BE-4D14-9886-88992432FB48}" type="presOf" srcId="{2099BAC1-69A0-452B-9612-6832F37A1A7B}" destId="{948B6DE8-06DA-49AF-A3ED-247F0D3BC5CD}" srcOrd="0" destOrd="0" presId="urn:microsoft.com/office/officeart/2005/8/layout/chart3"/>
    <dgm:cxn modelId="{4F272CF3-31C9-4F45-AA64-AB3E883E10F2}" srcId="{31BE1117-7BCD-4A64-8EB1-176101A210F1}" destId="{2099BAC1-69A0-452B-9612-6832F37A1A7B}" srcOrd="1" destOrd="0" parTransId="{3C02F652-7B13-46AB-BF9B-9373C4175E69}" sibTransId="{0E10C35A-77CE-4D48-AF74-44CEA8CDB5F1}"/>
    <dgm:cxn modelId="{6C615AF4-6DBD-4307-A5F9-FCF86F07AEAD}" type="presOf" srcId="{E72A092D-0344-4656-848A-D9D648E733A6}" destId="{D8D7DB37-0D5A-4E75-9A50-C5622A5BA902}" srcOrd="0" destOrd="0" presId="urn:microsoft.com/office/officeart/2005/8/layout/chart3"/>
    <dgm:cxn modelId="{9F5E635E-9C90-4879-BB4D-5AC768FDD796}" type="presParOf" srcId="{B2D6BC4C-710F-4657-8B8C-6D108EB3F373}" destId="{CCFA8280-717E-4312-A22E-6155B713C569}" srcOrd="0" destOrd="0" presId="urn:microsoft.com/office/officeart/2005/8/layout/chart3"/>
    <dgm:cxn modelId="{E357E1A7-38C9-47F9-A228-21C20B8F2B11}" type="presParOf" srcId="{B2D6BC4C-710F-4657-8B8C-6D108EB3F373}" destId="{52327597-A935-4F50-93F5-EAAC1E7306E7}" srcOrd="1" destOrd="0" presId="urn:microsoft.com/office/officeart/2005/8/layout/chart3"/>
    <dgm:cxn modelId="{E6723A0C-A259-431C-AA05-E41A765E0406}" type="presParOf" srcId="{B2D6BC4C-710F-4657-8B8C-6D108EB3F373}" destId="{948B6DE8-06DA-49AF-A3ED-247F0D3BC5CD}" srcOrd="2" destOrd="0" presId="urn:microsoft.com/office/officeart/2005/8/layout/chart3"/>
    <dgm:cxn modelId="{4B39AA03-755B-4947-B56D-E56BCDB22B28}" type="presParOf" srcId="{B2D6BC4C-710F-4657-8B8C-6D108EB3F373}" destId="{C74E8D2F-A2AF-47D2-AA92-0C50FD756DD0}" srcOrd="3" destOrd="0" presId="urn:microsoft.com/office/officeart/2005/8/layout/chart3"/>
    <dgm:cxn modelId="{C007A0CC-62C4-4943-8CBA-EF1C2FBEFB1B}" type="presParOf" srcId="{B2D6BC4C-710F-4657-8B8C-6D108EB3F373}" destId="{D8D7DB37-0D5A-4E75-9A50-C5622A5BA902}" srcOrd="4" destOrd="0" presId="urn:microsoft.com/office/officeart/2005/8/layout/chart3"/>
    <dgm:cxn modelId="{F2EB212F-DA36-4BFC-A349-811EE4A43607}" type="presParOf" srcId="{B2D6BC4C-710F-4657-8B8C-6D108EB3F373}" destId="{6B9A0612-06B4-4496-A95C-BBFDF19051A8}"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A8280-717E-4312-A22E-6155B713C569}">
      <dsp:nvSpPr>
        <dsp:cNvPr id="0" name=""/>
        <dsp:cNvSpPr/>
      </dsp:nvSpPr>
      <dsp:spPr>
        <a:xfrm>
          <a:off x="3625354" y="239494"/>
          <a:ext cx="2980372" cy="2980372"/>
        </a:xfrm>
        <a:prstGeom prst="pie">
          <a:avLst>
            <a:gd name="adj1" fmla="val 16200000"/>
            <a:gd name="adj2" fmla="val 1800000"/>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Statistic</a:t>
          </a:r>
        </a:p>
      </dsp:txBody>
      <dsp:txXfrm>
        <a:off x="5245754" y="789443"/>
        <a:ext cx="1011197" cy="993457"/>
      </dsp:txXfrm>
    </dsp:sp>
    <dsp:sp modelId="{948B6DE8-06DA-49AF-A3ED-247F0D3BC5CD}">
      <dsp:nvSpPr>
        <dsp:cNvPr id="0" name=""/>
        <dsp:cNvSpPr/>
      </dsp:nvSpPr>
      <dsp:spPr>
        <a:xfrm>
          <a:off x="3471723" y="328195"/>
          <a:ext cx="2980372" cy="2980372"/>
        </a:xfrm>
        <a:prstGeom prst="pie">
          <a:avLst>
            <a:gd name="adj1" fmla="val 1800000"/>
            <a:gd name="adj2" fmla="val 9000000"/>
          </a:avLst>
        </a:prstGeom>
        <a:solidFill>
          <a:schemeClr val="accent3">
            <a:shade val="50000"/>
            <a:hueOff val="-216648"/>
            <a:satOff val="-4024"/>
            <a:lumOff val="279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Linear Algebra</a:t>
          </a:r>
        </a:p>
      </dsp:txBody>
      <dsp:txXfrm>
        <a:off x="4287777" y="2208668"/>
        <a:ext cx="1348263" cy="922496"/>
      </dsp:txXfrm>
    </dsp:sp>
    <dsp:sp modelId="{D8D7DB37-0D5A-4E75-9A50-C5622A5BA902}">
      <dsp:nvSpPr>
        <dsp:cNvPr id="0" name=""/>
        <dsp:cNvSpPr/>
      </dsp:nvSpPr>
      <dsp:spPr>
        <a:xfrm>
          <a:off x="3471723" y="328195"/>
          <a:ext cx="2980372" cy="2980372"/>
        </a:xfrm>
        <a:prstGeom prst="pie">
          <a:avLst>
            <a:gd name="adj1" fmla="val 9000000"/>
            <a:gd name="adj2" fmla="val 16200000"/>
          </a:avLst>
        </a:prstGeom>
        <a:solidFill>
          <a:schemeClr val="accent3">
            <a:shade val="50000"/>
            <a:hueOff val="-216648"/>
            <a:satOff val="-4024"/>
            <a:lumOff val="279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Calculus</a:t>
          </a:r>
        </a:p>
      </dsp:txBody>
      <dsp:txXfrm>
        <a:off x="3791048" y="913625"/>
        <a:ext cx="1011197" cy="993457"/>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1.425"/>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2.611"/>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4.09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4.44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6.54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8.92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A6638-0699-4B6F-9817-321BEACF1267}" type="datetimeFigureOut">
              <a:rPr lang="en-US" smtClean="0"/>
              <a:t>10/1/2022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20A31-A665-4F90-8D07-41AB7D63F409}" type="slidenum">
              <a:rPr lang="en-US" smtClean="0"/>
              <a:t>‹#›</a:t>
            </a:fld>
            <a:endParaRPr lang="en-US"/>
          </a:p>
        </p:txBody>
      </p:sp>
    </p:spTree>
    <p:extLst>
      <p:ext uri="{BB962C8B-B14F-4D97-AF65-F5344CB8AC3E}">
        <p14:creationId xmlns:p14="http://schemas.microsoft.com/office/powerpoint/2010/main" val="408806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is data that is collected sequentially from the same respondents over time.</a:t>
            </a:r>
          </a:p>
          <a:p>
            <a:endParaRPr lang="en-US" b="0" i="0" dirty="0">
              <a:solidFill>
                <a:srgbClr val="111111"/>
              </a:solidFill>
              <a:effectLst/>
              <a:latin typeface="SourceSansPro"/>
            </a:endParaRPr>
          </a:p>
          <a:p>
            <a:r>
              <a:rPr lang="en-US" b="0" i="0" dirty="0">
                <a:solidFill>
                  <a:srgbClr val="111111"/>
                </a:solidFill>
                <a:effectLst/>
                <a:latin typeface="SourceSansPro"/>
              </a:rPr>
              <a:t>Example: is it the more you sleep the better you get the score since sleeping gives you the energy or the number of sleeps associates to the kind of person (organized and discipline) to get high score</a:t>
            </a:r>
          </a:p>
          <a:p>
            <a:endParaRPr lang="en-US" b="0" i="0" dirty="0">
              <a:solidFill>
                <a:srgbClr val="111111"/>
              </a:solidFill>
              <a:effectLst/>
              <a:latin typeface="SourceSansPro"/>
            </a:endParaRPr>
          </a:p>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6</a:t>
            </a:fld>
            <a:endParaRPr lang="en-US"/>
          </a:p>
        </p:txBody>
      </p:sp>
    </p:spTree>
    <p:extLst>
      <p:ext uri="{BB962C8B-B14F-4D97-AF65-F5344CB8AC3E}">
        <p14:creationId xmlns:p14="http://schemas.microsoft.com/office/powerpoint/2010/main" val="125066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8</a:t>
            </a:fld>
            <a:endParaRPr lang="en-US"/>
          </a:p>
        </p:txBody>
      </p:sp>
    </p:spTree>
    <p:extLst>
      <p:ext uri="{BB962C8B-B14F-4D97-AF65-F5344CB8AC3E}">
        <p14:creationId xmlns:p14="http://schemas.microsoft.com/office/powerpoint/2010/main" val="1123827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9</a:t>
            </a:fld>
            <a:endParaRPr lang="en-US"/>
          </a:p>
        </p:txBody>
      </p:sp>
    </p:spTree>
    <p:extLst>
      <p:ext uri="{BB962C8B-B14F-4D97-AF65-F5344CB8AC3E}">
        <p14:creationId xmlns:p14="http://schemas.microsoft.com/office/powerpoint/2010/main" val="1317377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11</a:t>
            </a:fld>
            <a:endParaRPr lang="en-US"/>
          </a:p>
        </p:txBody>
      </p:sp>
    </p:spTree>
    <p:extLst>
      <p:ext uri="{BB962C8B-B14F-4D97-AF65-F5344CB8AC3E}">
        <p14:creationId xmlns:p14="http://schemas.microsoft.com/office/powerpoint/2010/main" val="96795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12</a:t>
            </a:fld>
            <a:endParaRPr lang="en-US"/>
          </a:p>
        </p:txBody>
      </p:sp>
    </p:spTree>
    <p:extLst>
      <p:ext uri="{BB962C8B-B14F-4D97-AF65-F5344CB8AC3E}">
        <p14:creationId xmlns:p14="http://schemas.microsoft.com/office/powerpoint/2010/main" val="379926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13</a:t>
            </a:fld>
            <a:endParaRPr lang="en-US"/>
          </a:p>
        </p:txBody>
      </p:sp>
    </p:spTree>
    <p:extLst>
      <p:ext uri="{BB962C8B-B14F-4D97-AF65-F5344CB8AC3E}">
        <p14:creationId xmlns:p14="http://schemas.microsoft.com/office/powerpoint/2010/main" val="3819992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14</a:t>
            </a:fld>
            <a:endParaRPr lang="en-US"/>
          </a:p>
        </p:txBody>
      </p:sp>
    </p:spTree>
    <p:extLst>
      <p:ext uri="{BB962C8B-B14F-4D97-AF65-F5344CB8AC3E}">
        <p14:creationId xmlns:p14="http://schemas.microsoft.com/office/powerpoint/2010/main" val="3224346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26</a:t>
            </a:fld>
            <a:endParaRPr lang="en-US"/>
          </a:p>
        </p:txBody>
      </p:sp>
    </p:spTree>
    <p:extLst>
      <p:ext uri="{BB962C8B-B14F-4D97-AF65-F5344CB8AC3E}">
        <p14:creationId xmlns:p14="http://schemas.microsoft.com/office/powerpoint/2010/main" val="1035273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10/1/2022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8851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10/1/2022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0637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10/1/2022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2217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10/1/2022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0819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10/1/2022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75577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10/1/2022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9486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10/1/2022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99139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10/1/2022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231354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10/1/2022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39127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10/1/2022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30171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10/1/2022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10133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10/1/2022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33862376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7.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8"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31729C6-7FA8-A7D6-65BC-00FBD7A03615}"/>
              </a:ext>
            </a:extLst>
          </p:cNvPr>
          <p:cNvSpPr>
            <a:spLocks noGrp="1"/>
          </p:cNvSpPr>
          <p:nvPr>
            <p:ph type="ctrTitle"/>
          </p:nvPr>
        </p:nvSpPr>
        <p:spPr>
          <a:xfrm>
            <a:off x="530352" y="1122363"/>
            <a:ext cx="5313400" cy="1978346"/>
          </a:xfrm>
        </p:spPr>
        <p:txBody>
          <a:bodyPr>
            <a:normAutofit/>
          </a:bodyPr>
          <a:lstStyle/>
          <a:p>
            <a:r>
              <a:rPr lang="en-US" dirty="0"/>
              <a:t>Regression Analysis</a:t>
            </a:r>
          </a:p>
        </p:txBody>
      </p:sp>
      <p:sp>
        <p:nvSpPr>
          <p:cNvPr id="3" name="Subtitle 2">
            <a:extLst>
              <a:ext uri="{FF2B5EF4-FFF2-40B4-BE49-F238E27FC236}">
                <a16:creationId xmlns:a16="http://schemas.microsoft.com/office/drawing/2014/main" id="{60475A78-4486-8403-BB49-5CD3B9413C47}"/>
              </a:ext>
            </a:extLst>
          </p:cNvPr>
          <p:cNvSpPr>
            <a:spLocks noGrp="1"/>
          </p:cNvSpPr>
          <p:nvPr>
            <p:ph type="subTitle" idx="1"/>
          </p:nvPr>
        </p:nvSpPr>
        <p:spPr>
          <a:xfrm>
            <a:off x="530352" y="3509963"/>
            <a:ext cx="5313400" cy="2418188"/>
          </a:xfrm>
        </p:spPr>
        <p:txBody>
          <a:bodyPr>
            <a:normAutofit/>
          </a:bodyPr>
          <a:lstStyle/>
          <a:p>
            <a:r>
              <a:rPr lang="en-US" dirty="0"/>
              <a:t>By Tuyen Nguyen</a:t>
            </a:r>
          </a:p>
          <a:p>
            <a:r>
              <a:rPr lang="en-US" dirty="0" err="1"/>
              <a:t>AI&amp;Cloud</a:t>
            </a:r>
            <a:r>
              <a:rPr lang="en-US" dirty="0"/>
              <a:t> club SEMO</a:t>
            </a:r>
          </a:p>
        </p:txBody>
      </p:sp>
      <p:sp>
        <p:nvSpPr>
          <p:cNvPr id="109" name="Freeform: Shape 1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70"/>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0" name="Group 1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701611" y="285553"/>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1" name="Freeform: Shape 1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2"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3"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4"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5" name="Freeform: Shape 1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17"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8"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9"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0"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1"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23" name="Picture 3" descr="Graph on document with pen">
            <a:extLst>
              <a:ext uri="{FF2B5EF4-FFF2-40B4-BE49-F238E27FC236}">
                <a16:creationId xmlns:a16="http://schemas.microsoft.com/office/drawing/2014/main" id="{C1DBBC48-A6C7-3B15-D506-839F533FDC29}"/>
              </a:ext>
            </a:extLst>
          </p:cNvPr>
          <p:cNvPicPr>
            <a:picLocks noChangeAspect="1"/>
          </p:cNvPicPr>
          <p:nvPr/>
        </p:nvPicPr>
        <p:blipFill rotWithShape="1">
          <a:blip r:embed="rId2"/>
          <a:srcRect l="29271" r="15548" b="-1"/>
          <a:stretch/>
        </p:blipFill>
        <p:spPr>
          <a:xfrm>
            <a:off x="6522720" y="10"/>
            <a:ext cx="5669280" cy="6857990"/>
          </a:xfrm>
          <a:prstGeom prst="rect">
            <a:avLst/>
          </a:prstGeom>
        </p:spPr>
      </p:pic>
    </p:spTree>
    <p:extLst>
      <p:ext uri="{BB962C8B-B14F-4D97-AF65-F5344CB8AC3E}">
        <p14:creationId xmlns:p14="http://schemas.microsoft.com/office/powerpoint/2010/main" val="12949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83" name="Rectangle 208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70DF5F4-5AF8-3721-69FC-06A172827078}"/>
              </a:ext>
            </a:extLst>
          </p:cNvPr>
          <p:cNvSpPr>
            <a:spLocks noGrp="1"/>
          </p:cNvSpPr>
          <p:nvPr>
            <p:ph type="title"/>
          </p:nvPr>
        </p:nvSpPr>
        <p:spPr>
          <a:xfrm>
            <a:off x="525717" y="787068"/>
            <a:ext cx="4663649" cy="1455091"/>
          </a:xfrm>
        </p:spPr>
        <p:txBody>
          <a:bodyPr>
            <a:normAutofit/>
          </a:bodyPr>
          <a:lstStyle/>
          <a:p>
            <a:r>
              <a:rPr lang="en-US" dirty="0"/>
              <a:t>How exactly do we define as “best”</a:t>
            </a:r>
          </a:p>
        </p:txBody>
      </p:sp>
      <p:sp>
        <p:nvSpPr>
          <p:cNvPr id="2085" name="Freeform: Shape 208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8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208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8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9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9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9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9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56DABC3-E497-451F-4C0D-997A62A0C7C2}"/>
              </a:ext>
            </a:extLst>
          </p:cNvPr>
          <p:cNvSpPr>
            <a:spLocks noGrp="1"/>
          </p:cNvSpPr>
          <p:nvPr>
            <p:ph idx="1"/>
          </p:nvPr>
        </p:nvSpPr>
        <p:spPr>
          <a:xfrm>
            <a:off x="525717" y="2796427"/>
            <a:ext cx="4663649" cy="3274503"/>
          </a:xfrm>
        </p:spPr>
        <p:txBody>
          <a:bodyPr>
            <a:normAutofit/>
          </a:bodyPr>
          <a:lstStyle/>
          <a:p>
            <a:pPr marL="342900" indent="-342900">
              <a:buFontTx/>
              <a:buChar char="-"/>
            </a:pPr>
            <a:r>
              <a:rPr lang="en-US"/>
              <a:t>Using Ordinary Least Square (OLS)</a:t>
            </a:r>
          </a:p>
          <a:p>
            <a:pPr marL="342900" indent="-342900">
              <a:buFontTx/>
              <a:buChar char="-"/>
            </a:pPr>
            <a:r>
              <a:rPr lang="en-US"/>
              <a:t>OLS fits the line that minimizes the sums of squared residuals</a:t>
            </a:r>
          </a:p>
          <a:p>
            <a:pPr marL="342900" indent="-342900">
              <a:buFontTx/>
              <a:buChar char="-"/>
            </a:pPr>
            <a:endParaRPr lang="en-US"/>
          </a:p>
          <a:p>
            <a:endParaRPr lang="en-US"/>
          </a:p>
        </p:txBody>
      </p:sp>
      <p:pic>
        <p:nvPicPr>
          <p:cNvPr id="2052" name="Picture 4" descr="Ordinary Least Square (OLS) Method for Linear Regression | by Aishwarya  Gulve | Analytics Vidhya | Medium">
            <a:extLst>
              <a:ext uri="{FF2B5EF4-FFF2-40B4-BE49-F238E27FC236}">
                <a16:creationId xmlns:a16="http://schemas.microsoft.com/office/drawing/2014/main" id="{B383704F-E2D3-A394-99F4-3E8F0C75F4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3780" y="1253867"/>
            <a:ext cx="5660211" cy="4259308"/>
          </a:xfrm>
          <a:prstGeom prst="rect">
            <a:avLst/>
          </a:prstGeom>
          <a:noFill/>
          <a:extLst>
            <a:ext uri="{909E8E84-426E-40DD-AFC4-6F175D3DCCD1}">
              <a14:hiddenFill xmlns:a14="http://schemas.microsoft.com/office/drawing/2010/main">
                <a:solidFill>
                  <a:srgbClr val="FFFFFF"/>
                </a:solidFill>
              </a14:hiddenFill>
            </a:ext>
          </a:extLst>
        </p:spPr>
      </p:pic>
      <p:sp>
        <p:nvSpPr>
          <p:cNvPr id="2095" name="Freeform: Shape 209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97" name="Group 209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98" name="Freeform: Shape 209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99" name="Freeform: Shape 209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0" name="Freeform: Shape 209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10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4" name="Freeform: Shape 210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05973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83" name="Rectangle 208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70DF5F4-5AF8-3721-69FC-06A172827078}"/>
              </a:ext>
            </a:extLst>
          </p:cNvPr>
          <p:cNvSpPr>
            <a:spLocks noGrp="1"/>
          </p:cNvSpPr>
          <p:nvPr>
            <p:ph type="title"/>
          </p:nvPr>
        </p:nvSpPr>
        <p:spPr>
          <a:xfrm>
            <a:off x="525717" y="787068"/>
            <a:ext cx="4663649" cy="1455091"/>
          </a:xfrm>
        </p:spPr>
        <p:txBody>
          <a:bodyPr>
            <a:normAutofit/>
          </a:bodyPr>
          <a:lstStyle/>
          <a:p>
            <a:r>
              <a:rPr lang="en-US" dirty="0"/>
              <a:t>How exactly do we define as “best”</a:t>
            </a:r>
          </a:p>
        </p:txBody>
      </p:sp>
      <p:sp>
        <p:nvSpPr>
          <p:cNvPr id="2085" name="Freeform: Shape 208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8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208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8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9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9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9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9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56DABC3-E497-451F-4C0D-997A62A0C7C2}"/>
              </a:ext>
            </a:extLst>
          </p:cNvPr>
          <p:cNvSpPr>
            <a:spLocks noGrp="1"/>
          </p:cNvSpPr>
          <p:nvPr>
            <p:ph idx="1"/>
          </p:nvPr>
        </p:nvSpPr>
        <p:spPr>
          <a:xfrm>
            <a:off x="525717" y="2796427"/>
            <a:ext cx="4663649" cy="3274503"/>
          </a:xfrm>
        </p:spPr>
        <p:txBody>
          <a:bodyPr>
            <a:normAutofit/>
          </a:bodyPr>
          <a:lstStyle/>
          <a:p>
            <a:r>
              <a:rPr lang="en-US" dirty="0"/>
              <a:t>Residual (or error term) = </a:t>
            </a:r>
          </a:p>
          <a:p>
            <a:r>
              <a:rPr lang="en-US" dirty="0"/>
              <a:t>the difference between </a:t>
            </a:r>
          </a:p>
          <a:p>
            <a:r>
              <a:rPr lang="en-US" dirty="0"/>
              <a:t>predicted value and the actual value</a:t>
            </a:r>
          </a:p>
          <a:p>
            <a:pPr marL="342900" indent="-342900">
              <a:buFontTx/>
              <a:buChar char="-"/>
            </a:pPr>
            <a:endParaRPr lang="en-US" dirty="0"/>
          </a:p>
          <a:p>
            <a:endParaRPr lang="en-US" dirty="0"/>
          </a:p>
        </p:txBody>
      </p:sp>
      <p:pic>
        <p:nvPicPr>
          <p:cNvPr id="2052" name="Picture 4" descr="Ordinary Least Square (OLS) Method for Linear Regression | by Aishwarya  Gulve | Analytics Vidhya | Medium">
            <a:extLst>
              <a:ext uri="{FF2B5EF4-FFF2-40B4-BE49-F238E27FC236}">
                <a16:creationId xmlns:a16="http://schemas.microsoft.com/office/drawing/2014/main" id="{B383704F-E2D3-A394-99F4-3E8F0C75F4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3780" y="1253867"/>
            <a:ext cx="5660211" cy="4259308"/>
          </a:xfrm>
          <a:prstGeom prst="rect">
            <a:avLst/>
          </a:prstGeom>
          <a:noFill/>
          <a:extLst>
            <a:ext uri="{909E8E84-426E-40DD-AFC4-6F175D3DCCD1}">
              <a14:hiddenFill xmlns:a14="http://schemas.microsoft.com/office/drawing/2010/main">
                <a:solidFill>
                  <a:srgbClr val="FFFFFF"/>
                </a:solidFill>
              </a14:hiddenFill>
            </a:ext>
          </a:extLst>
        </p:spPr>
      </p:pic>
      <p:sp>
        <p:nvSpPr>
          <p:cNvPr id="2095" name="Freeform: Shape 209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97" name="Group 209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98" name="Freeform: Shape 209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99" name="Freeform: Shape 209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0" name="Freeform: Shape 209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10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4" name="Freeform: Shape 210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3129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83" name="Rectangle 208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70DF5F4-5AF8-3721-69FC-06A172827078}"/>
              </a:ext>
            </a:extLst>
          </p:cNvPr>
          <p:cNvSpPr>
            <a:spLocks noGrp="1"/>
          </p:cNvSpPr>
          <p:nvPr>
            <p:ph type="title"/>
          </p:nvPr>
        </p:nvSpPr>
        <p:spPr>
          <a:xfrm>
            <a:off x="525717" y="787068"/>
            <a:ext cx="4663649" cy="1455091"/>
          </a:xfrm>
        </p:spPr>
        <p:txBody>
          <a:bodyPr>
            <a:normAutofit fontScale="90000"/>
          </a:bodyPr>
          <a:lstStyle/>
          <a:p>
            <a:r>
              <a:rPr lang="en-US" dirty="0"/>
              <a:t>Why square the residual (the error term)?</a:t>
            </a:r>
          </a:p>
        </p:txBody>
      </p:sp>
      <p:sp>
        <p:nvSpPr>
          <p:cNvPr id="2085" name="Freeform: Shape 208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8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208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8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9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9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9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9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56DABC3-E497-451F-4C0D-997A62A0C7C2}"/>
              </a:ext>
            </a:extLst>
          </p:cNvPr>
          <p:cNvSpPr>
            <a:spLocks noGrp="1"/>
          </p:cNvSpPr>
          <p:nvPr>
            <p:ph idx="1"/>
          </p:nvPr>
        </p:nvSpPr>
        <p:spPr>
          <a:xfrm>
            <a:off x="525717" y="2796427"/>
            <a:ext cx="4663649" cy="3274503"/>
          </a:xfrm>
        </p:spPr>
        <p:txBody>
          <a:bodyPr>
            <a:normAutofit/>
          </a:bodyPr>
          <a:lstStyle/>
          <a:p>
            <a:r>
              <a:rPr lang="en-US" sz="1800" dirty="0">
                <a:latin typeface="Courier New" panose="02070309020205020404" pitchFamily="49" charset="0"/>
              </a:rPr>
              <a:t>Make the error term to be positive </a:t>
            </a:r>
          </a:p>
          <a:p>
            <a:r>
              <a:rPr lang="en-US" sz="1800" dirty="0">
                <a:latin typeface="Courier New" panose="02070309020205020404" pitchFamily="49" charset="0"/>
              </a:rPr>
              <a:t>Increase the weight given to observations that lie far from the regression line (outlier)</a:t>
            </a:r>
          </a:p>
          <a:p>
            <a:pPr marL="342900" indent="-342900">
              <a:buFontTx/>
              <a:buChar char="-"/>
            </a:pPr>
            <a:endParaRPr lang="en-US" dirty="0"/>
          </a:p>
          <a:p>
            <a:endParaRPr lang="en-US" dirty="0"/>
          </a:p>
        </p:txBody>
      </p:sp>
      <p:pic>
        <p:nvPicPr>
          <p:cNvPr id="2052" name="Picture 4" descr="Ordinary Least Square (OLS) Method for Linear Regression | by Aishwarya  Gulve | Analytics Vidhya | Medium">
            <a:extLst>
              <a:ext uri="{FF2B5EF4-FFF2-40B4-BE49-F238E27FC236}">
                <a16:creationId xmlns:a16="http://schemas.microsoft.com/office/drawing/2014/main" id="{B383704F-E2D3-A394-99F4-3E8F0C75F4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3780" y="1253867"/>
            <a:ext cx="5660211" cy="4259308"/>
          </a:xfrm>
          <a:prstGeom prst="rect">
            <a:avLst/>
          </a:prstGeom>
          <a:noFill/>
          <a:extLst>
            <a:ext uri="{909E8E84-426E-40DD-AFC4-6F175D3DCCD1}">
              <a14:hiddenFill xmlns:a14="http://schemas.microsoft.com/office/drawing/2010/main">
                <a:solidFill>
                  <a:srgbClr val="FFFFFF"/>
                </a:solidFill>
              </a14:hiddenFill>
            </a:ext>
          </a:extLst>
        </p:spPr>
      </p:pic>
      <p:sp>
        <p:nvSpPr>
          <p:cNvPr id="2095" name="Freeform: Shape 209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97" name="Group 209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98" name="Freeform: Shape 209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99" name="Freeform: Shape 209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0" name="Freeform: Shape 209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10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4" name="Freeform: Shape 210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01472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83" name="Rectangle 208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70DF5F4-5AF8-3721-69FC-06A172827078}"/>
              </a:ext>
            </a:extLst>
          </p:cNvPr>
          <p:cNvSpPr>
            <a:spLocks noGrp="1"/>
          </p:cNvSpPr>
          <p:nvPr>
            <p:ph type="title"/>
          </p:nvPr>
        </p:nvSpPr>
        <p:spPr>
          <a:xfrm>
            <a:off x="525717" y="787068"/>
            <a:ext cx="4663649" cy="1455091"/>
          </a:xfrm>
        </p:spPr>
        <p:txBody>
          <a:bodyPr>
            <a:normAutofit fontScale="90000"/>
          </a:bodyPr>
          <a:lstStyle/>
          <a:p>
            <a:r>
              <a:rPr lang="en-US" dirty="0"/>
              <a:t>How to minimize sum of squared residuals</a:t>
            </a:r>
          </a:p>
        </p:txBody>
      </p:sp>
      <p:sp>
        <p:nvSpPr>
          <p:cNvPr id="2085" name="Freeform: Shape 208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8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208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8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9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9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9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9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56DABC3-E497-451F-4C0D-997A62A0C7C2}"/>
              </a:ext>
            </a:extLst>
          </p:cNvPr>
          <p:cNvSpPr>
            <a:spLocks noGrp="1"/>
          </p:cNvSpPr>
          <p:nvPr>
            <p:ph idx="1"/>
          </p:nvPr>
        </p:nvSpPr>
        <p:spPr>
          <a:xfrm>
            <a:off x="525717" y="2796427"/>
            <a:ext cx="4663649" cy="3274503"/>
          </a:xfrm>
        </p:spPr>
        <p:txBody>
          <a:bodyPr>
            <a:normAutofit/>
          </a:bodyPr>
          <a:lstStyle/>
          <a:p>
            <a:r>
              <a:rPr lang="en-US" dirty="0"/>
              <a:t>Calculus can give us the answer</a:t>
            </a:r>
          </a:p>
          <a:p>
            <a:endParaRPr lang="en-US" dirty="0"/>
          </a:p>
        </p:txBody>
      </p:sp>
      <p:pic>
        <p:nvPicPr>
          <p:cNvPr id="2052" name="Picture 4" descr="Ordinary Least Square (OLS) Method for Linear Regression | by Aishwarya  Gulve | Analytics Vidhya | Medium">
            <a:extLst>
              <a:ext uri="{FF2B5EF4-FFF2-40B4-BE49-F238E27FC236}">
                <a16:creationId xmlns:a16="http://schemas.microsoft.com/office/drawing/2014/main" id="{B383704F-E2D3-A394-99F4-3E8F0C75F4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3780" y="1253867"/>
            <a:ext cx="5660211" cy="4259308"/>
          </a:xfrm>
          <a:prstGeom prst="rect">
            <a:avLst/>
          </a:prstGeom>
          <a:noFill/>
          <a:extLst>
            <a:ext uri="{909E8E84-426E-40DD-AFC4-6F175D3DCCD1}">
              <a14:hiddenFill xmlns:a14="http://schemas.microsoft.com/office/drawing/2010/main">
                <a:solidFill>
                  <a:srgbClr val="FFFFFF"/>
                </a:solidFill>
              </a14:hiddenFill>
            </a:ext>
          </a:extLst>
        </p:spPr>
      </p:pic>
      <p:sp>
        <p:nvSpPr>
          <p:cNvPr id="2095" name="Freeform: Shape 209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97" name="Group 209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98" name="Freeform: Shape 209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99" name="Freeform: Shape 209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0" name="Freeform: Shape 209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10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4" name="Freeform: Shape 210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4718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EF4-39B2-54F3-64AC-0C0C7E085B11}"/>
              </a:ext>
            </a:extLst>
          </p:cNvPr>
          <p:cNvSpPr>
            <a:spLocks noGrp="1"/>
          </p:cNvSpPr>
          <p:nvPr>
            <p:ph type="title"/>
          </p:nvPr>
        </p:nvSpPr>
        <p:spPr/>
        <p:txBody>
          <a:bodyPr/>
          <a:lstStyle/>
          <a:p>
            <a:r>
              <a:rPr lang="en-US" dirty="0"/>
              <a:t>HEIGHT-WEIGHT example</a:t>
            </a:r>
          </a:p>
        </p:txBody>
      </p:sp>
      <p:sp>
        <p:nvSpPr>
          <p:cNvPr id="3" name="Content Placeholder 2">
            <a:extLst>
              <a:ext uri="{FF2B5EF4-FFF2-40B4-BE49-F238E27FC236}">
                <a16:creationId xmlns:a16="http://schemas.microsoft.com/office/drawing/2014/main" id="{2B69CEE8-35BF-67E3-2CFF-003538EC99FF}"/>
              </a:ext>
            </a:extLst>
          </p:cNvPr>
          <p:cNvSpPr>
            <a:spLocks noGrp="1"/>
          </p:cNvSpPr>
          <p:nvPr>
            <p:ph idx="1"/>
          </p:nvPr>
        </p:nvSpPr>
        <p:spPr/>
        <p:txBody>
          <a:bodyPr/>
          <a:lstStyle/>
          <a:p>
            <a:r>
              <a:rPr lang="en-US" sz="1800" dirty="0">
                <a:latin typeface="Courier New" panose="02070309020205020404" pitchFamily="49" charset="0"/>
              </a:rPr>
              <a:t>Every observation can be explained as WEIGHT = a + b*HEIGHT + e; </a:t>
            </a:r>
          </a:p>
          <a:p>
            <a:r>
              <a:rPr lang="en-US" sz="1800" dirty="0">
                <a:latin typeface="Courier New" panose="02070309020205020404" pitchFamily="49" charset="0"/>
              </a:rPr>
              <a:t>where e is the residual that catches the variation in WEIGHT of the individual that is not explained by the HEIGHT</a:t>
            </a:r>
          </a:p>
          <a:p>
            <a:endParaRPr lang="en-US" dirty="0"/>
          </a:p>
          <a:p>
            <a:r>
              <a:rPr lang="en-US" sz="1800" dirty="0">
                <a:latin typeface="Courier New" panose="02070309020205020404" pitchFamily="49" charset="0"/>
              </a:rPr>
              <a:t>Our best guess for the WEIGHT of each person now is y = </a:t>
            </a:r>
            <a:r>
              <a:rPr lang="en-US" sz="1800" dirty="0" err="1">
                <a:latin typeface="Courier New" panose="02070309020205020404" pitchFamily="49" charset="0"/>
              </a:rPr>
              <a:t>a+b</a:t>
            </a:r>
            <a:r>
              <a:rPr lang="en-US" sz="1800" dirty="0">
                <a:latin typeface="Courier New" panose="02070309020205020404" pitchFamily="49" charset="0"/>
              </a:rPr>
              <a:t>*HEIGHT</a:t>
            </a:r>
          </a:p>
          <a:p>
            <a:endParaRPr lang="en-US" dirty="0"/>
          </a:p>
        </p:txBody>
      </p:sp>
    </p:spTree>
    <p:extLst>
      <p:ext uri="{BB962C8B-B14F-4D97-AF65-F5344CB8AC3E}">
        <p14:creationId xmlns:p14="http://schemas.microsoft.com/office/powerpoint/2010/main" val="3443406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EF4-39B2-54F3-64AC-0C0C7E085B11}"/>
              </a:ext>
            </a:extLst>
          </p:cNvPr>
          <p:cNvSpPr>
            <a:spLocks noGrp="1"/>
          </p:cNvSpPr>
          <p:nvPr>
            <p:ph type="title"/>
          </p:nvPr>
        </p:nvSpPr>
        <p:spPr/>
        <p:txBody>
          <a:bodyPr/>
          <a:lstStyle/>
          <a:p>
            <a:r>
              <a:rPr lang="en-US" dirty="0"/>
              <a:t>HEIGHT-WEIGHT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69CEE8-35BF-67E3-2CFF-003538EC99FF}"/>
                  </a:ext>
                </a:extLst>
              </p:cNvPr>
              <p:cNvSpPr>
                <a:spLocks noGrp="1"/>
              </p:cNvSpPr>
              <p:nvPr>
                <p:ph idx="1"/>
              </p:nvPr>
            </p:nvSpPr>
            <p:spPr/>
            <p:txBody>
              <a:bodyPr/>
              <a:lstStyle/>
              <a:p>
                <a:r>
                  <a:rPr lang="en-US" sz="1800" dirty="0">
                    <a:latin typeface="Courier New" panose="02070309020205020404" pitchFamily="49" charset="0"/>
                  </a:rPr>
                  <a:t>Suppose we get the following regression analysis result:</a:t>
                </a: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𝑊𝐸𝐼𝐺𝐻𝑇</m:t>
                      </m:r>
                      <m:r>
                        <a:rPr lang="en-US" sz="1800" i="1" smtClean="0">
                          <a:latin typeface="Cambria Math" panose="02040503050406030204" pitchFamily="18" charset="0"/>
                        </a:rPr>
                        <m:t>=</m:t>
                      </m:r>
                      <m:r>
                        <a:rPr lang="en-US" sz="1800" b="0" i="1" smtClean="0">
                          <a:latin typeface="Cambria Math" panose="02040503050406030204" pitchFamily="18" charset="0"/>
                        </a:rPr>
                        <m:t>−135+4.5</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𝐻𝐸𝐼𝐺𝐻𝑇</m:t>
                      </m:r>
                    </m:oMath>
                  </m:oMathPara>
                </a14:m>
                <a:endParaRPr lang="en-US" sz="1800" dirty="0">
                  <a:latin typeface="Courier New" panose="02070309020205020404" pitchFamily="49" charset="0"/>
                </a:endParaRPr>
              </a:p>
              <a:p>
                <a:r>
                  <a:rPr lang="en-US" sz="1800" dirty="0">
                    <a:latin typeface="Courier New" panose="02070309020205020404" pitchFamily="49" charset="0"/>
                  </a:rPr>
                  <a:t>B = 4.5: is </a:t>
                </a:r>
                <a:r>
                  <a:rPr lang="en-US" sz="1800" u="sng" dirty="0">
                    <a:latin typeface="Courier New" panose="02070309020205020404" pitchFamily="49" charset="0"/>
                  </a:rPr>
                  <a:t>regression coefficient</a:t>
                </a:r>
              </a:p>
              <a:p>
                <a:r>
                  <a:rPr lang="en-US" sz="1800" u="sng" dirty="0">
                    <a:latin typeface="Courier New" panose="02070309020205020404" pitchFamily="49" charset="0"/>
                  </a:rPr>
                  <a:t>Regression coefficien</a:t>
                </a:r>
                <a:r>
                  <a:rPr lang="en-US" sz="1800" dirty="0">
                    <a:latin typeface="Courier New" panose="02070309020205020404" pitchFamily="49" charset="0"/>
                  </a:rPr>
                  <a:t>t is the best estimate of the relationship between HEIGHT and WEIGHT</a:t>
                </a:r>
              </a:p>
              <a:p>
                <a:r>
                  <a:rPr lang="en-US" sz="1800" dirty="0">
                    <a:highlight>
                      <a:srgbClr val="FFFF00"/>
                    </a:highlight>
                    <a:latin typeface="Courier New" panose="02070309020205020404" pitchFamily="49" charset="0"/>
                  </a:rPr>
                  <a:t>one unit increase in HEIGHT result in 4.5 unit increase in WEIGHT</a:t>
                </a:r>
              </a:p>
              <a:p>
                <a:endParaRPr lang="en-US" dirty="0"/>
              </a:p>
            </p:txBody>
          </p:sp>
        </mc:Choice>
        <mc:Fallback xmlns="">
          <p:sp>
            <p:nvSpPr>
              <p:cNvPr id="3" name="Content Placeholder 2">
                <a:extLst>
                  <a:ext uri="{FF2B5EF4-FFF2-40B4-BE49-F238E27FC236}">
                    <a16:creationId xmlns:a16="http://schemas.microsoft.com/office/drawing/2014/main" id="{2B69CEE8-35BF-67E3-2CFF-003538EC99FF}"/>
                  </a:ext>
                </a:extLst>
              </p:cNvPr>
              <p:cNvSpPr>
                <a:spLocks noGrp="1" noRot="1" noChangeAspect="1" noMove="1" noResize="1" noEditPoints="1" noAdjustHandles="1" noChangeArrowheads="1" noChangeShapeType="1" noTextEdit="1"/>
              </p:cNvSpPr>
              <p:nvPr>
                <p:ph idx="1"/>
              </p:nvPr>
            </p:nvSpPr>
            <p:spPr>
              <a:blipFill>
                <a:blip r:embed="rId2"/>
                <a:stretch>
                  <a:fillRect l="-484" t="-515"/>
                </a:stretch>
              </a:blipFill>
            </p:spPr>
            <p:txBody>
              <a:bodyPr/>
              <a:lstStyle/>
              <a:p>
                <a:r>
                  <a:rPr lang="en-US">
                    <a:noFill/>
                  </a:rPr>
                  <a:t> </a:t>
                </a:r>
              </a:p>
            </p:txBody>
          </p:sp>
        </mc:Fallback>
      </mc:AlternateContent>
    </p:spTree>
    <p:extLst>
      <p:ext uri="{BB962C8B-B14F-4D97-AF65-F5344CB8AC3E}">
        <p14:creationId xmlns:p14="http://schemas.microsoft.com/office/powerpoint/2010/main" val="1370234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F58A-637B-6EC5-C616-140716661E69}"/>
              </a:ext>
            </a:extLst>
          </p:cNvPr>
          <p:cNvSpPr>
            <a:spLocks noGrp="1"/>
          </p:cNvSpPr>
          <p:nvPr>
            <p:ph type="title"/>
          </p:nvPr>
        </p:nvSpPr>
        <p:spPr/>
        <p:txBody>
          <a:bodyPr/>
          <a:lstStyle/>
          <a:p>
            <a:r>
              <a:rPr lang="en-US" dirty="0"/>
              <a:t>Regression coefficient</a:t>
            </a:r>
          </a:p>
        </p:txBody>
      </p:sp>
      <p:sp>
        <p:nvSpPr>
          <p:cNvPr id="3" name="Content Placeholder 2">
            <a:extLst>
              <a:ext uri="{FF2B5EF4-FFF2-40B4-BE49-F238E27FC236}">
                <a16:creationId xmlns:a16="http://schemas.microsoft.com/office/drawing/2014/main" id="{CA38B29D-37A7-657D-1DA4-F51BB725F1C8}"/>
              </a:ext>
            </a:extLst>
          </p:cNvPr>
          <p:cNvSpPr>
            <a:spLocks noGrp="1"/>
          </p:cNvSpPr>
          <p:nvPr>
            <p:ph idx="1"/>
          </p:nvPr>
        </p:nvSpPr>
        <p:spPr/>
        <p:txBody>
          <a:bodyPr/>
          <a:lstStyle/>
          <a:p>
            <a:r>
              <a:rPr lang="en-US" sz="1800" dirty="0">
                <a:latin typeface="Courier New" panose="02070309020205020404" pitchFamily="49" charset="0"/>
              </a:rPr>
              <a:t>1. Sign: tells us the direction of the association</a:t>
            </a:r>
          </a:p>
          <a:p>
            <a:r>
              <a:rPr lang="en-US" sz="1800" dirty="0">
                <a:latin typeface="Courier New" panose="02070309020205020404" pitchFamily="49" charset="0"/>
              </a:rPr>
              <a:t>b=4.5 which is &gt;0</a:t>
            </a:r>
          </a:p>
          <a:p>
            <a:r>
              <a:rPr lang="en-US" sz="1800" dirty="0">
                <a:latin typeface="Courier New" panose="02070309020205020404" pitchFamily="49" charset="0"/>
              </a:rPr>
              <a:t>taller people tends to weigh more</a:t>
            </a:r>
          </a:p>
          <a:p>
            <a:endParaRPr lang="en-US" dirty="0"/>
          </a:p>
        </p:txBody>
      </p:sp>
    </p:spTree>
    <p:extLst>
      <p:ext uri="{BB962C8B-B14F-4D97-AF65-F5344CB8AC3E}">
        <p14:creationId xmlns:p14="http://schemas.microsoft.com/office/powerpoint/2010/main" val="1392045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F58A-637B-6EC5-C616-140716661E69}"/>
              </a:ext>
            </a:extLst>
          </p:cNvPr>
          <p:cNvSpPr>
            <a:spLocks noGrp="1"/>
          </p:cNvSpPr>
          <p:nvPr>
            <p:ph type="title"/>
          </p:nvPr>
        </p:nvSpPr>
        <p:spPr/>
        <p:txBody>
          <a:bodyPr/>
          <a:lstStyle/>
          <a:p>
            <a:r>
              <a:rPr lang="en-US" dirty="0"/>
              <a:t>Regression coefficient</a:t>
            </a:r>
          </a:p>
        </p:txBody>
      </p:sp>
      <p:sp>
        <p:nvSpPr>
          <p:cNvPr id="3" name="Content Placeholder 2">
            <a:extLst>
              <a:ext uri="{FF2B5EF4-FFF2-40B4-BE49-F238E27FC236}">
                <a16:creationId xmlns:a16="http://schemas.microsoft.com/office/drawing/2014/main" id="{CA38B29D-37A7-657D-1DA4-F51BB725F1C8}"/>
              </a:ext>
            </a:extLst>
          </p:cNvPr>
          <p:cNvSpPr>
            <a:spLocks noGrp="1"/>
          </p:cNvSpPr>
          <p:nvPr>
            <p:ph idx="1"/>
          </p:nvPr>
        </p:nvSpPr>
        <p:spPr/>
        <p:txBody>
          <a:bodyPr/>
          <a:lstStyle/>
          <a:p>
            <a:r>
              <a:rPr lang="en-US" sz="1800" dirty="0">
                <a:latin typeface="Courier New" panose="02070309020205020404" pitchFamily="49" charset="0"/>
              </a:rPr>
              <a:t>2. Size: how big is the observed effect between the independent variable and dependent variable.</a:t>
            </a:r>
          </a:p>
          <a:p>
            <a:r>
              <a:rPr lang="en-US" sz="1800" dirty="0">
                <a:highlight>
                  <a:srgbClr val="FFFF00"/>
                </a:highlight>
                <a:latin typeface="Courier New" panose="02070309020205020404" pitchFamily="49" charset="0"/>
              </a:rPr>
              <a:t>one inch increase in HEIGHT result in 4.5-pound increase in WEIGHT</a:t>
            </a:r>
          </a:p>
          <a:p>
            <a:endParaRPr lang="en-US" sz="1800" dirty="0">
              <a:latin typeface="Courier New" panose="02070309020205020404" pitchFamily="49" charset="0"/>
            </a:endParaRPr>
          </a:p>
          <a:p>
            <a:r>
              <a:rPr lang="en-US" sz="1800" dirty="0">
                <a:latin typeface="Courier New" panose="02070309020205020404" pitchFamily="49" charset="0"/>
              </a:rPr>
              <a:t>We may find an explanatory variable that is proved to be statistically significant; but that effect may be too small, too trivial or socially insignificant.</a:t>
            </a:r>
            <a:endParaRPr lang="en-US" dirty="0"/>
          </a:p>
        </p:txBody>
      </p:sp>
    </p:spTree>
    <p:extLst>
      <p:ext uri="{BB962C8B-B14F-4D97-AF65-F5344CB8AC3E}">
        <p14:creationId xmlns:p14="http://schemas.microsoft.com/office/powerpoint/2010/main" val="4239523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F58A-637B-6EC5-C616-140716661E69}"/>
              </a:ext>
            </a:extLst>
          </p:cNvPr>
          <p:cNvSpPr>
            <a:spLocks noGrp="1"/>
          </p:cNvSpPr>
          <p:nvPr>
            <p:ph type="title"/>
          </p:nvPr>
        </p:nvSpPr>
        <p:spPr/>
        <p:txBody>
          <a:bodyPr/>
          <a:lstStyle/>
          <a:p>
            <a:r>
              <a:rPr lang="en-US" dirty="0"/>
              <a:t>Regression coefficient</a:t>
            </a:r>
          </a:p>
        </p:txBody>
      </p:sp>
      <p:sp>
        <p:nvSpPr>
          <p:cNvPr id="3" name="Content Placeholder 2">
            <a:extLst>
              <a:ext uri="{FF2B5EF4-FFF2-40B4-BE49-F238E27FC236}">
                <a16:creationId xmlns:a16="http://schemas.microsoft.com/office/drawing/2014/main" id="{CA38B29D-37A7-657D-1DA4-F51BB725F1C8}"/>
              </a:ext>
            </a:extLst>
          </p:cNvPr>
          <p:cNvSpPr>
            <a:spLocks noGrp="1"/>
          </p:cNvSpPr>
          <p:nvPr>
            <p:ph idx="1"/>
          </p:nvPr>
        </p:nvSpPr>
        <p:spPr/>
        <p:txBody>
          <a:bodyPr/>
          <a:lstStyle/>
          <a:p>
            <a:r>
              <a:rPr lang="en-US" sz="1800" dirty="0">
                <a:latin typeface="Courier New" panose="02070309020205020404" pitchFamily="49" charset="0"/>
              </a:rPr>
              <a:t>3. Significance: does </a:t>
            </a:r>
            <a:r>
              <a:rPr lang="en-US" sz="1800" dirty="0">
                <a:solidFill>
                  <a:srgbClr val="FF0000"/>
                </a:solidFill>
                <a:latin typeface="Courier New" panose="02070309020205020404" pitchFamily="49" charset="0"/>
              </a:rPr>
              <a:t>the association we found in our sample </a:t>
            </a:r>
            <a:r>
              <a:rPr lang="en-US" sz="1800" dirty="0">
                <a:latin typeface="Courier New" panose="02070309020205020404" pitchFamily="49" charset="0"/>
              </a:rPr>
              <a:t>reflect a meaningful </a:t>
            </a:r>
            <a:r>
              <a:rPr lang="en-US" sz="1800" dirty="0">
                <a:solidFill>
                  <a:srgbClr val="FF0000"/>
                </a:solidFill>
                <a:latin typeface="Courier New" panose="02070309020205020404" pitchFamily="49" charset="0"/>
              </a:rPr>
              <a:t>association that is likely to be observed for the population as whole</a:t>
            </a:r>
            <a:r>
              <a:rPr lang="en-US" sz="1800" dirty="0">
                <a:latin typeface="Courier New" panose="02070309020205020404" pitchFamily="49" charset="0"/>
              </a:rPr>
              <a:t>, not just work right for this sample of data.</a:t>
            </a:r>
          </a:p>
          <a:p>
            <a:r>
              <a:rPr lang="en-US" sz="1800" dirty="0">
                <a:highlight>
                  <a:srgbClr val="FFFF00"/>
                </a:highlight>
                <a:latin typeface="Courier New" panose="02070309020205020404" pitchFamily="49" charset="0"/>
              </a:rPr>
              <a:t>How do we test if the association that we found is significant?</a:t>
            </a:r>
          </a:p>
        </p:txBody>
      </p:sp>
    </p:spTree>
    <p:extLst>
      <p:ext uri="{BB962C8B-B14F-4D97-AF65-F5344CB8AC3E}">
        <p14:creationId xmlns:p14="http://schemas.microsoft.com/office/powerpoint/2010/main" val="1567524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5880-02E8-AE1C-E5CC-768996DE6196}"/>
              </a:ext>
            </a:extLst>
          </p:cNvPr>
          <p:cNvSpPr>
            <a:spLocks noGrp="1"/>
          </p:cNvSpPr>
          <p:nvPr>
            <p:ph type="title"/>
          </p:nvPr>
        </p:nvSpPr>
        <p:spPr/>
        <p:txBody>
          <a:bodyPr/>
          <a:lstStyle/>
          <a:p>
            <a:r>
              <a:rPr lang="en-US" dirty="0"/>
              <a:t>Central Limit Theorem</a:t>
            </a:r>
          </a:p>
        </p:txBody>
      </p:sp>
      <p:sp>
        <p:nvSpPr>
          <p:cNvPr id="3" name="Content Placeholder 2">
            <a:extLst>
              <a:ext uri="{FF2B5EF4-FFF2-40B4-BE49-F238E27FC236}">
                <a16:creationId xmlns:a16="http://schemas.microsoft.com/office/drawing/2014/main" id="{90DFE502-E6CB-0781-4646-2266C9A54461}"/>
              </a:ext>
            </a:extLst>
          </p:cNvPr>
          <p:cNvSpPr>
            <a:spLocks noGrp="1"/>
          </p:cNvSpPr>
          <p:nvPr>
            <p:ph idx="1"/>
          </p:nvPr>
        </p:nvSpPr>
        <p:spPr/>
        <p:txBody>
          <a:bodyPr/>
          <a:lstStyle/>
          <a:p>
            <a:r>
              <a:rPr lang="en-US" sz="1800" dirty="0">
                <a:latin typeface="Courier New" panose="02070309020205020404" pitchFamily="49" charset="0"/>
              </a:rPr>
              <a:t>Central limit theorem: the mean of </a:t>
            </a:r>
            <a:r>
              <a:rPr lang="en-US" dirty="0"/>
              <a:t>a </a:t>
            </a:r>
            <a:r>
              <a:rPr lang="en-US" sz="1800" dirty="0">
                <a:latin typeface="Courier New" panose="02070309020205020404" pitchFamily="49" charset="0"/>
              </a:rPr>
              <a:t>large, proper drawn sample will not deviate wildly from the true mean of the population. </a:t>
            </a:r>
          </a:p>
          <a:p>
            <a:r>
              <a:rPr lang="en-US" sz="1800" dirty="0">
                <a:latin typeface="Courier New" panose="02070309020205020404" pitchFamily="49" charset="0"/>
              </a:rPr>
              <a:t>The </a:t>
            </a:r>
            <a:r>
              <a:rPr lang="en-US" sz="1800" dirty="0">
                <a:solidFill>
                  <a:srgbClr val="FF0000"/>
                </a:solidFill>
                <a:latin typeface="Courier New" panose="02070309020205020404" pitchFamily="49" charset="0"/>
              </a:rPr>
              <a:t>sample means distributed normally around the true mean (or the population mean)</a:t>
            </a:r>
          </a:p>
        </p:txBody>
      </p:sp>
      <p:pic>
        <p:nvPicPr>
          <p:cNvPr id="3074" name="Picture 2" descr="5 Lecture 3: Central Limit Theorem and Inference for Means | EXMD 634:  Introduction to Quantitative Methods in Experimental Medicine">
            <a:extLst>
              <a:ext uri="{FF2B5EF4-FFF2-40B4-BE49-F238E27FC236}">
                <a16:creationId xmlns:a16="http://schemas.microsoft.com/office/drawing/2014/main" id="{C13FCC58-8D65-81A9-6121-B660E788E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196" y="4007190"/>
            <a:ext cx="4001643" cy="206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82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D620-C4AD-DE28-8D0A-A3C21423FD89}"/>
              </a:ext>
            </a:extLst>
          </p:cNvPr>
          <p:cNvSpPr>
            <a:spLocks noGrp="1"/>
          </p:cNvSpPr>
          <p:nvPr>
            <p:ph type="title"/>
          </p:nvPr>
        </p:nvSpPr>
        <p:spPr/>
        <p:txBody>
          <a:bodyPr/>
          <a:lstStyle/>
          <a:p>
            <a:r>
              <a:rPr lang="en-US" dirty="0"/>
              <a:t>Math in Machine Learning</a:t>
            </a:r>
          </a:p>
        </p:txBody>
      </p:sp>
      <p:graphicFrame>
        <p:nvGraphicFramePr>
          <p:cNvPr id="4" name="Content Placeholder 3">
            <a:extLst>
              <a:ext uri="{FF2B5EF4-FFF2-40B4-BE49-F238E27FC236}">
                <a16:creationId xmlns:a16="http://schemas.microsoft.com/office/drawing/2014/main" id="{171FDDE7-3756-2654-8872-667263A5E43A}"/>
              </a:ext>
            </a:extLst>
          </p:cNvPr>
          <p:cNvGraphicFramePr>
            <a:graphicFrameLocks noGrp="1"/>
          </p:cNvGraphicFramePr>
          <p:nvPr>
            <p:ph idx="1"/>
            <p:extLst>
              <p:ext uri="{D42A27DB-BD31-4B8C-83A1-F6EECF244321}">
                <p14:modId xmlns:p14="http://schemas.microsoft.com/office/powerpoint/2010/main" val="3081237728"/>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2499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5880-02E8-AE1C-E5CC-768996DE6196}"/>
              </a:ext>
            </a:extLst>
          </p:cNvPr>
          <p:cNvSpPr>
            <a:spLocks noGrp="1"/>
          </p:cNvSpPr>
          <p:nvPr>
            <p:ph type="title"/>
          </p:nvPr>
        </p:nvSpPr>
        <p:spPr/>
        <p:txBody>
          <a:bodyPr/>
          <a:lstStyle/>
          <a:p>
            <a:r>
              <a:rPr lang="en-US" dirty="0"/>
              <a:t>Central Limit Theorem</a:t>
            </a:r>
          </a:p>
        </p:txBody>
      </p:sp>
      <p:sp>
        <p:nvSpPr>
          <p:cNvPr id="3" name="Content Placeholder 2">
            <a:extLst>
              <a:ext uri="{FF2B5EF4-FFF2-40B4-BE49-F238E27FC236}">
                <a16:creationId xmlns:a16="http://schemas.microsoft.com/office/drawing/2014/main" id="{90DFE502-E6CB-0781-4646-2266C9A54461}"/>
              </a:ext>
            </a:extLst>
          </p:cNvPr>
          <p:cNvSpPr>
            <a:spLocks noGrp="1"/>
          </p:cNvSpPr>
          <p:nvPr>
            <p:ph idx="1"/>
          </p:nvPr>
        </p:nvSpPr>
        <p:spPr>
          <a:xfrm>
            <a:off x="525717" y="2521885"/>
            <a:ext cx="11666283" cy="2379299"/>
          </a:xfrm>
        </p:spPr>
        <p:txBody>
          <a:bodyPr>
            <a:normAutofit/>
          </a:bodyPr>
          <a:lstStyle/>
          <a:p>
            <a:pPr marL="285750" indent="-285750">
              <a:buFont typeface="Arial" panose="020B0604020202020204" pitchFamily="34" charset="0"/>
              <a:buChar char="•"/>
            </a:pPr>
            <a:r>
              <a:rPr lang="en-US" sz="1800" dirty="0">
                <a:latin typeface="Courier New" panose="02070309020205020404" pitchFamily="49" charset="0"/>
              </a:rPr>
              <a:t>a sample of 3000 Americans, each inch of height is associate with 4.5 pounds</a:t>
            </a:r>
          </a:p>
          <a:p>
            <a:pPr marL="285750" indent="-285750">
              <a:buFont typeface="Arial" panose="020B0604020202020204" pitchFamily="34" charset="0"/>
              <a:buChar char="•"/>
            </a:pPr>
            <a:r>
              <a:rPr lang="en-US" sz="1800" dirty="0">
                <a:latin typeface="Courier New" panose="02070309020205020404" pitchFamily="49" charset="0"/>
              </a:rPr>
              <a:t>another sample 3000 Americans, each inch of height is associate with 4.3 pounds</a:t>
            </a:r>
          </a:p>
          <a:p>
            <a:pPr marL="285750" indent="-285750">
              <a:buFont typeface="Arial" panose="020B0604020202020204" pitchFamily="34" charset="0"/>
              <a:buChar char="•"/>
            </a:pPr>
            <a:r>
              <a:rPr lang="en-US" sz="1800" dirty="0">
                <a:latin typeface="Courier New" panose="02070309020205020404" pitchFamily="49" charset="0"/>
              </a:rPr>
              <a:t>another sample 3000 Americans, each inch of height is associate with 5.2 pounds</a:t>
            </a:r>
          </a:p>
          <a:p>
            <a:pPr marL="285750" indent="-285750">
              <a:buFont typeface="Arial" panose="020B0604020202020204" pitchFamily="34" charset="0"/>
              <a:buChar char="•"/>
            </a:pPr>
            <a:r>
              <a:rPr lang="en-US" sz="1800" dirty="0">
                <a:latin typeface="Courier New" panose="02070309020205020404" pitchFamily="49" charset="0"/>
              </a:rPr>
              <a:t>=&gt; the various coefficient of each time we obtain another sample will be </a:t>
            </a:r>
            <a:r>
              <a:rPr lang="en-US" sz="1800" dirty="0">
                <a:solidFill>
                  <a:srgbClr val="FF0000"/>
                </a:solidFill>
                <a:latin typeface="Courier New" panose="02070309020205020404" pitchFamily="49" charset="0"/>
              </a:rPr>
              <a:t>distributed normally around the true association/</a:t>
            </a:r>
            <a:r>
              <a:rPr lang="en-US" sz="1800" dirty="0" err="1">
                <a:solidFill>
                  <a:srgbClr val="FF0000"/>
                </a:solidFill>
                <a:latin typeface="Courier New" panose="02070309020205020404" pitchFamily="49" charset="0"/>
              </a:rPr>
              <a:t>coefficent</a:t>
            </a:r>
            <a:r>
              <a:rPr lang="en-US" sz="1800" dirty="0">
                <a:solidFill>
                  <a:srgbClr val="FF0000"/>
                </a:solidFill>
                <a:latin typeface="Courier New" panose="02070309020205020404" pitchFamily="49" charset="0"/>
              </a:rPr>
              <a:t> between Height and Weight</a:t>
            </a:r>
          </a:p>
          <a:p>
            <a:endParaRPr lang="en-US" sz="1800" dirty="0">
              <a:latin typeface="Courier New" panose="02070309020205020404" pitchFamily="49" charset="0"/>
            </a:endParaRPr>
          </a:p>
        </p:txBody>
      </p:sp>
      <p:pic>
        <p:nvPicPr>
          <p:cNvPr id="3074" name="Picture 2" descr="5 Lecture 3: Central Limit Theorem and Inference for Means | EXMD 634:  Introduction to Quantitative Methods in Experimental Medicine">
            <a:extLst>
              <a:ext uri="{FF2B5EF4-FFF2-40B4-BE49-F238E27FC236}">
                <a16:creationId xmlns:a16="http://schemas.microsoft.com/office/drawing/2014/main" id="{C13FCC58-8D65-81A9-6121-B660E788E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0500" y="4794260"/>
            <a:ext cx="4001643" cy="206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561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F7F9-B0CE-11AB-8004-173B035CB428}"/>
              </a:ext>
            </a:extLst>
          </p:cNvPr>
          <p:cNvSpPr>
            <a:spLocks noGrp="1"/>
          </p:cNvSpPr>
          <p:nvPr>
            <p:ph type="title"/>
          </p:nvPr>
        </p:nvSpPr>
        <p:spPr/>
        <p:txBody>
          <a:bodyPr/>
          <a:lstStyle/>
          <a:p>
            <a:r>
              <a:rPr lang="en-US" dirty="0"/>
              <a:t>Standard error</a:t>
            </a:r>
          </a:p>
        </p:txBody>
      </p:sp>
      <p:sp>
        <p:nvSpPr>
          <p:cNvPr id="3" name="Content Placeholder 2">
            <a:extLst>
              <a:ext uri="{FF2B5EF4-FFF2-40B4-BE49-F238E27FC236}">
                <a16:creationId xmlns:a16="http://schemas.microsoft.com/office/drawing/2014/main" id="{4B269453-8790-D279-577E-469A043D92CA}"/>
              </a:ext>
            </a:extLst>
          </p:cNvPr>
          <p:cNvSpPr>
            <a:spLocks noGrp="1"/>
          </p:cNvSpPr>
          <p:nvPr>
            <p:ph idx="1"/>
          </p:nvPr>
        </p:nvSpPr>
        <p:spPr>
          <a:xfrm>
            <a:off x="781749" y="2521887"/>
            <a:ext cx="10995724" cy="3549045"/>
          </a:xfrm>
        </p:spPr>
        <p:txBody>
          <a:bodyPr/>
          <a:lstStyle/>
          <a:p>
            <a:r>
              <a:rPr lang="en-US" sz="1800" dirty="0">
                <a:latin typeface="Courier New" panose="02070309020205020404" pitchFamily="49" charset="0"/>
              </a:rPr>
              <a:t>The </a:t>
            </a:r>
            <a:r>
              <a:rPr lang="en-US" sz="1800" u="sng" dirty="0">
                <a:latin typeface="Courier New" panose="02070309020205020404" pitchFamily="49" charset="0"/>
              </a:rPr>
              <a:t>standard error of the regression coefficient </a:t>
            </a:r>
            <a:r>
              <a:rPr lang="en-US" sz="1800" dirty="0">
                <a:latin typeface="Courier New" panose="02070309020205020404" pitchFamily="49" charset="0"/>
              </a:rPr>
              <a:t>gives us the approximate deviation of our sample regression coefficient from the true coefficient</a:t>
            </a:r>
          </a:p>
          <a:p>
            <a:r>
              <a:rPr lang="en-US" sz="1800" dirty="0">
                <a:latin typeface="Courier New" panose="02070309020205020404" pitchFamily="49" charset="0"/>
              </a:rPr>
              <a:t>If we were to do this analysis repeatedly with 100 different samples, we would expect our observed 95 samples gives us regression coefficients to be within two standard error of the true population</a:t>
            </a:r>
          </a:p>
          <a:p>
            <a:r>
              <a:rPr lang="en-US" sz="1800" dirty="0">
                <a:latin typeface="Courier New" panose="02070309020205020404" pitchFamily="49" charset="0"/>
              </a:rPr>
              <a:t>The value of one standard error varies from one dataset to another dataset that we working with. </a:t>
            </a:r>
          </a:p>
          <a:p>
            <a:endParaRPr lang="en-US" dirty="0"/>
          </a:p>
        </p:txBody>
      </p:sp>
      <p:pic>
        <p:nvPicPr>
          <p:cNvPr id="4" name="Picture 2" descr="5 Lecture 3: Central Limit Theorem and Inference for Means | EXMD 634:  Introduction to Quantitative Methods in Experimental Medicine">
            <a:extLst>
              <a:ext uri="{FF2B5EF4-FFF2-40B4-BE49-F238E27FC236}">
                <a16:creationId xmlns:a16="http://schemas.microsoft.com/office/drawing/2014/main" id="{8CEE3FF4-0751-6520-BE6F-BB814758B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0501" y="4853398"/>
            <a:ext cx="3886972" cy="2004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987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E8D9-35E3-184C-8622-4DFE420A5F9F}"/>
              </a:ext>
            </a:extLst>
          </p:cNvPr>
          <p:cNvSpPr>
            <a:spLocks noGrp="1"/>
          </p:cNvSpPr>
          <p:nvPr>
            <p:ph type="title"/>
          </p:nvPr>
        </p:nvSpPr>
        <p:spPr/>
        <p:txBody>
          <a:bodyPr/>
          <a:lstStyle/>
          <a:p>
            <a:r>
              <a:rPr lang="en-US" dirty="0"/>
              <a:t>Null hypothesis</a:t>
            </a:r>
          </a:p>
        </p:txBody>
      </p:sp>
      <p:sp>
        <p:nvSpPr>
          <p:cNvPr id="3" name="Content Placeholder 2">
            <a:extLst>
              <a:ext uri="{FF2B5EF4-FFF2-40B4-BE49-F238E27FC236}">
                <a16:creationId xmlns:a16="http://schemas.microsoft.com/office/drawing/2014/main" id="{EDA00BC4-8FDE-1AB0-8BDD-E1402D4E71C3}"/>
              </a:ext>
            </a:extLst>
          </p:cNvPr>
          <p:cNvSpPr>
            <a:spLocks noGrp="1"/>
          </p:cNvSpPr>
          <p:nvPr>
            <p:ph idx="1"/>
          </p:nvPr>
        </p:nvSpPr>
        <p:spPr/>
        <p:txBody>
          <a:bodyPr/>
          <a:lstStyle/>
          <a:p>
            <a:r>
              <a:rPr lang="en-US" dirty="0"/>
              <a:t>Once we have regression coefficient, and standard error, we can test the following hypothesis:</a:t>
            </a:r>
          </a:p>
          <a:p>
            <a:r>
              <a:rPr lang="en-US" dirty="0"/>
              <a:t>H0: there is no association between height and weight: regression coefficient b=0</a:t>
            </a:r>
          </a:p>
        </p:txBody>
      </p:sp>
    </p:spTree>
    <p:extLst>
      <p:ext uri="{BB962C8B-B14F-4D97-AF65-F5344CB8AC3E}">
        <p14:creationId xmlns:p14="http://schemas.microsoft.com/office/powerpoint/2010/main" val="990749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78CF-C4E2-C6DF-D5A2-87C1122EE838}"/>
              </a:ext>
            </a:extLst>
          </p:cNvPr>
          <p:cNvSpPr>
            <a:spLocks noGrp="1"/>
          </p:cNvSpPr>
          <p:nvPr>
            <p:ph type="title"/>
          </p:nvPr>
        </p:nvSpPr>
        <p:spPr/>
        <p:txBody>
          <a:bodyPr/>
          <a:lstStyle/>
          <a:p>
            <a:r>
              <a:rPr lang="en-US" dirty="0"/>
              <a:t>Hypothesis Testing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933CAE-8416-DC95-6EEC-8F7516D29294}"/>
                  </a:ext>
                </a:extLst>
              </p:cNvPr>
              <p:cNvSpPr>
                <a:spLocks noGrp="1"/>
              </p:cNvSpPr>
              <p:nvPr>
                <p:ph idx="1"/>
              </p:nvPr>
            </p:nvSpPr>
            <p:spPr>
              <a:xfrm>
                <a:off x="525717" y="2521885"/>
                <a:ext cx="11422443" cy="3549045"/>
              </a:xfrm>
            </p:spPr>
            <p:txBody>
              <a:bodyPr>
                <a:normAutofit/>
              </a:bodyPr>
              <a:lstStyle/>
              <a:p>
                <a:r>
                  <a:rPr lang="en-US" dirty="0"/>
                  <a:t>Hypothesis to test H0: COEF = 0</a:t>
                </a:r>
              </a:p>
              <a:p>
                <a:endParaRPr lang="en-US" dirty="0"/>
              </a:p>
              <a:p>
                <a:r>
                  <a:rPr lang="en-US" dirty="0">
                    <a:solidFill>
                      <a:srgbClr val="FF0000"/>
                    </a:solidFill>
                  </a:rPr>
                  <a:t>Sample gives us: COEF=4.5 and STD_ERR = 0.26</a:t>
                </a:r>
              </a:p>
              <a:p>
                <a:pPr marL="342900" indent="-342900">
                  <a:buFont typeface="Symbol" panose="05050102010706020507" pitchFamily="18" charset="2"/>
                  <a:buChar char="Þ"/>
                </a:pPr>
                <a:r>
                  <a:rPr lang="en-US" dirty="0"/>
                  <a:t>95% confident that the interval </a:t>
                </a:r>
                <a14:m>
                  <m:oMath xmlns:m="http://schemas.openxmlformats.org/officeDocument/2006/math">
                    <m:r>
                      <a:rPr lang="en-US" b="0" i="1" smtClean="0">
                        <a:latin typeface="Cambria Math" panose="02040503050406030204" pitchFamily="18" charset="0"/>
                      </a:rPr>
                      <m:t>4.5</m:t>
                    </m:r>
                    <m:r>
                      <a:rPr lang="en-US" b="0" i="1" smtClean="0">
                        <a:latin typeface="Cambria Math" panose="02040503050406030204" pitchFamily="18" charset="0"/>
                        <a:ea typeface="Cambria Math" panose="02040503050406030204" pitchFamily="18" charset="0"/>
                      </a:rPr>
                      <m:t>±2∗0.26=</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3.98, 5.02</m:t>
                        </m:r>
                      </m:e>
                    </m:d>
                  </m:oMath>
                </a14:m>
                <a:r>
                  <a:rPr lang="en-US" sz="2000" dirty="0">
                    <a:latin typeface="Courier New" panose="02070309020205020404" pitchFamily="49" charset="0"/>
                  </a:rPr>
                  <a:t> contains the true </a:t>
                </a:r>
                <a:r>
                  <a:rPr lang="en-US" sz="2000" dirty="0" err="1">
                    <a:latin typeface="Courier New" panose="02070309020205020404" pitchFamily="49" charset="0"/>
                  </a:rPr>
                  <a:t>coef</a:t>
                </a:r>
                <a:endParaRPr lang="en-US" sz="2000" dirty="0">
                  <a:latin typeface="Courier New" panose="02070309020205020404" pitchFamily="49" charset="0"/>
                </a:endParaRPr>
              </a:p>
              <a:p>
                <a:r>
                  <a:rPr lang="en-US" dirty="0">
                    <a:latin typeface="Courier New" panose="02070309020205020404" pitchFamily="49" charset="0"/>
                  </a:rPr>
                  <a:t>However, the confidence interval does not include 0</a:t>
                </a:r>
              </a:p>
              <a:p>
                <a:pPr marL="342900" indent="-342900">
                  <a:buFont typeface="Symbol" panose="05050102010706020507" pitchFamily="18" charset="2"/>
                  <a:buChar char="Þ"/>
                </a:pPr>
                <a:r>
                  <a:rPr lang="en-US" sz="2000" dirty="0">
                    <a:latin typeface="Courier New" panose="02070309020205020404" pitchFamily="49" charset="0"/>
                  </a:rPr>
                  <a:t>We can reject </a:t>
                </a:r>
                <a:r>
                  <a:rPr lang="en-US" dirty="0">
                    <a:latin typeface="Courier New" panose="02070309020205020404" pitchFamily="49" charset="0"/>
                  </a:rPr>
                  <a:t>H0 that </a:t>
                </a:r>
                <a:r>
                  <a:rPr lang="en-US" sz="1800" dirty="0">
                    <a:latin typeface="Courier New" panose="02070309020205020404" pitchFamily="49" charset="0"/>
                  </a:rPr>
                  <a:t>there is no association between HEIGHT and WEIGHT</a:t>
                </a:r>
                <a:endParaRPr lang="en-US" dirty="0">
                  <a:latin typeface="Courier New" panose="02070309020205020404" pitchFamily="49" charset="0"/>
                </a:endParaRPr>
              </a:p>
              <a:p>
                <a:endParaRPr lang="en-US" dirty="0"/>
              </a:p>
            </p:txBody>
          </p:sp>
        </mc:Choice>
        <mc:Fallback>
          <p:sp>
            <p:nvSpPr>
              <p:cNvPr id="3" name="Content Placeholder 2">
                <a:extLst>
                  <a:ext uri="{FF2B5EF4-FFF2-40B4-BE49-F238E27FC236}">
                    <a16:creationId xmlns:a16="http://schemas.microsoft.com/office/drawing/2014/main" id="{EE933CAE-8416-DC95-6EEC-8F7516D29294}"/>
                  </a:ext>
                </a:extLst>
              </p:cNvPr>
              <p:cNvSpPr>
                <a:spLocks noGrp="1" noRot="1" noChangeAspect="1" noMove="1" noResize="1" noEditPoints="1" noAdjustHandles="1" noChangeArrowheads="1" noChangeShapeType="1" noTextEdit="1"/>
              </p:cNvSpPr>
              <p:nvPr>
                <p:ph idx="1"/>
              </p:nvPr>
            </p:nvSpPr>
            <p:spPr>
              <a:xfrm>
                <a:off x="525717" y="2521885"/>
                <a:ext cx="11422443" cy="3549045"/>
              </a:xfrm>
              <a:blipFill>
                <a:blip r:embed="rId2"/>
                <a:stretch>
                  <a:fillRect l="-587" t="-687"/>
                </a:stretch>
              </a:blipFill>
            </p:spPr>
            <p:txBody>
              <a:bodyPr/>
              <a:lstStyle/>
              <a:p>
                <a:r>
                  <a:rPr lang="en-US">
                    <a:noFill/>
                  </a:rPr>
                  <a:t> </a:t>
                </a:r>
              </a:p>
            </p:txBody>
          </p:sp>
        </mc:Fallback>
      </mc:AlternateContent>
    </p:spTree>
    <p:extLst>
      <p:ext uri="{BB962C8B-B14F-4D97-AF65-F5344CB8AC3E}">
        <p14:creationId xmlns:p14="http://schemas.microsoft.com/office/powerpoint/2010/main" val="2932816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7F9F-BF13-9255-CA5D-4052F367D50A}"/>
              </a:ext>
            </a:extLst>
          </p:cNvPr>
          <p:cNvSpPr>
            <a:spLocks noGrp="1"/>
          </p:cNvSpPr>
          <p:nvPr>
            <p:ph type="title"/>
          </p:nvPr>
        </p:nvSpPr>
        <p:spPr/>
        <p:txBody>
          <a:bodyPr/>
          <a:lstStyle/>
          <a:p>
            <a:r>
              <a:rPr lang="en-US" dirty="0"/>
              <a:t>P-value</a:t>
            </a:r>
          </a:p>
        </p:txBody>
      </p:sp>
      <p:sp>
        <p:nvSpPr>
          <p:cNvPr id="3" name="Content Placeholder 2">
            <a:extLst>
              <a:ext uri="{FF2B5EF4-FFF2-40B4-BE49-F238E27FC236}">
                <a16:creationId xmlns:a16="http://schemas.microsoft.com/office/drawing/2014/main" id="{9532E38E-331F-6321-8E12-E14A5DD70DB6}"/>
              </a:ext>
            </a:extLst>
          </p:cNvPr>
          <p:cNvSpPr>
            <a:spLocks noGrp="1"/>
          </p:cNvSpPr>
          <p:nvPr>
            <p:ph idx="1"/>
          </p:nvPr>
        </p:nvSpPr>
        <p:spPr/>
        <p:txBody>
          <a:bodyPr/>
          <a:lstStyle/>
          <a:p>
            <a:r>
              <a:rPr lang="en-US" dirty="0"/>
              <a:t>Suppose, statistical package also returns p-value = </a:t>
            </a:r>
            <a:r>
              <a:rPr lang="en-US" sz="1800" dirty="0">
                <a:latin typeface="Courier New" panose="02070309020205020404" pitchFamily="49" charset="0"/>
              </a:rPr>
              <a:t>0.000</a:t>
            </a:r>
          </a:p>
          <a:p>
            <a:pPr marL="285750" indent="-285750">
              <a:buFont typeface="Symbol" panose="05050102010706020507" pitchFamily="18" charset="2"/>
              <a:buChar char="Þ"/>
            </a:pPr>
            <a:r>
              <a:rPr lang="en-US" sz="1800" dirty="0">
                <a:latin typeface="Courier New" panose="02070309020205020404" pitchFamily="49" charset="0"/>
              </a:rPr>
              <a:t>Very small chance or zero chance of observing such coefficient (4.5) if it is correct that there is no true association between HEIGHT and WEIGHT </a:t>
            </a:r>
          </a:p>
          <a:p>
            <a:pPr marL="285750" indent="-285750">
              <a:buFont typeface="Symbol" panose="05050102010706020507" pitchFamily="18" charset="2"/>
              <a:buChar char="Þ"/>
            </a:pPr>
            <a:r>
              <a:rPr lang="en-US" sz="1800" dirty="0">
                <a:latin typeface="Courier New" panose="02070309020205020404" pitchFamily="49" charset="0"/>
              </a:rPr>
              <a:t>Thus, must reject H0 since we have observed such coefficient</a:t>
            </a:r>
          </a:p>
          <a:p>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D67FF38-D13A-DD89-62CF-8BAD98537411}"/>
                  </a:ext>
                </a:extLst>
              </p14:cNvPr>
              <p14:cNvContentPartPr/>
              <p14:nvPr/>
            </p14:nvContentPartPr>
            <p14:xfrm>
              <a:off x="2682000" y="4523256"/>
              <a:ext cx="360" cy="360"/>
            </p14:xfrm>
          </p:contentPart>
        </mc:Choice>
        <mc:Fallback xmlns="">
          <p:pic>
            <p:nvPicPr>
              <p:cNvPr id="5" name="Ink 4">
                <a:extLst>
                  <a:ext uri="{FF2B5EF4-FFF2-40B4-BE49-F238E27FC236}">
                    <a16:creationId xmlns:a16="http://schemas.microsoft.com/office/drawing/2014/main" id="{6D67FF38-D13A-DD89-62CF-8BAD98537411}"/>
                  </a:ext>
                </a:extLst>
              </p:cNvPr>
              <p:cNvPicPr/>
              <p:nvPr/>
            </p:nvPicPr>
            <p:blipFill>
              <a:blip r:embed="rId3"/>
              <a:stretch>
                <a:fillRect/>
              </a:stretch>
            </p:blipFill>
            <p:spPr>
              <a:xfrm>
                <a:off x="2673360" y="45142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C1D4666-D4AD-7EE6-3BA0-FA91151B4EEC}"/>
                  </a:ext>
                </a:extLst>
              </p14:cNvPr>
              <p14:cNvContentPartPr/>
              <p14:nvPr/>
            </p14:nvContentPartPr>
            <p14:xfrm>
              <a:off x="3560040" y="4157496"/>
              <a:ext cx="360" cy="360"/>
            </p14:xfrm>
          </p:contentPart>
        </mc:Choice>
        <mc:Fallback xmlns="">
          <p:pic>
            <p:nvPicPr>
              <p:cNvPr id="6" name="Ink 5">
                <a:extLst>
                  <a:ext uri="{FF2B5EF4-FFF2-40B4-BE49-F238E27FC236}">
                    <a16:creationId xmlns:a16="http://schemas.microsoft.com/office/drawing/2014/main" id="{BC1D4666-D4AD-7EE6-3BA0-FA91151B4EEC}"/>
                  </a:ext>
                </a:extLst>
              </p:cNvPr>
              <p:cNvPicPr/>
              <p:nvPr/>
            </p:nvPicPr>
            <p:blipFill>
              <a:blip r:embed="rId3"/>
              <a:stretch>
                <a:fillRect/>
              </a:stretch>
            </p:blipFill>
            <p:spPr>
              <a:xfrm>
                <a:off x="3551040" y="4148496"/>
                <a:ext cx="18000" cy="18000"/>
              </a:xfrm>
              <a:prstGeom prst="rect">
                <a:avLst/>
              </a:prstGeom>
            </p:spPr>
          </p:pic>
        </mc:Fallback>
      </mc:AlternateContent>
      <p:grpSp>
        <p:nvGrpSpPr>
          <p:cNvPr id="9" name="Group 8">
            <a:extLst>
              <a:ext uri="{FF2B5EF4-FFF2-40B4-BE49-F238E27FC236}">
                <a16:creationId xmlns:a16="http://schemas.microsoft.com/office/drawing/2014/main" id="{8BC765AC-CF5D-1AB5-5DA7-51739EB804EB}"/>
              </a:ext>
            </a:extLst>
          </p:cNvPr>
          <p:cNvGrpSpPr/>
          <p:nvPr/>
        </p:nvGrpSpPr>
        <p:grpSpPr>
          <a:xfrm>
            <a:off x="3803760" y="3681576"/>
            <a:ext cx="360" cy="360"/>
            <a:chOff x="3803760" y="3681576"/>
            <a:chExt cx="360" cy="360"/>
          </a:xfrm>
        </p:grpSpPr>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ABFDF9ED-75FE-7902-3477-2F7A1A4BFD42}"/>
                    </a:ext>
                  </a:extLst>
                </p14:cNvPr>
                <p14:cNvContentPartPr/>
                <p14:nvPr/>
              </p14:nvContentPartPr>
              <p14:xfrm>
                <a:off x="3803760" y="3681576"/>
                <a:ext cx="360" cy="360"/>
              </p14:xfrm>
            </p:contentPart>
          </mc:Choice>
          <mc:Fallback xmlns="">
            <p:pic>
              <p:nvPicPr>
                <p:cNvPr id="7" name="Ink 6">
                  <a:extLst>
                    <a:ext uri="{FF2B5EF4-FFF2-40B4-BE49-F238E27FC236}">
                      <a16:creationId xmlns:a16="http://schemas.microsoft.com/office/drawing/2014/main" id="{ABFDF9ED-75FE-7902-3477-2F7A1A4BFD42}"/>
                    </a:ext>
                  </a:extLst>
                </p:cNvPr>
                <p:cNvPicPr/>
                <p:nvPr/>
              </p:nvPicPr>
              <p:blipFill>
                <a:blip r:embed="rId3"/>
                <a:stretch>
                  <a:fillRect/>
                </a:stretch>
              </p:blipFill>
              <p:spPr>
                <a:xfrm>
                  <a:off x="3794760" y="36729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72E1879A-FBB1-8414-C351-43CEE8B052E4}"/>
                    </a:ext>
                  </a:extLst>
                </p14:cNvPr>
                <p14:cNvContentPartPr/>
                <p14:nvPr/>
              </p14:nvContentPartPr>
              <p14:xfrm>
                <a:off x="3803760" y="3681576"/>
                <a:ext cx="360" cy="360"/>
              </p14:xfrm>
            </p:contentPart>
          </mc:Choice>
          <mc:Fallback xmlns="">
            <p:pic>
              <p:nvPicPr>
                <p:cNvPr id="8" name="Ink 7">
                  <a:extLst>
                    <a:ext uri="{FF2B5EF4-FFF2-40B4-BE49-F238E27FC236}">
                      <a16:creationId xmlns:a16="http://schemas.microsoft.com/office/drawing/2014/main" id="{72E1879A-FBB1-8414-C351-43CEE8B052E4}"/>
                    </a:ext>
                  </a:extLst>
                </p:cNvPr>
                <p:cNvPicPr/>
                <p:nvPr/>
              </p:nvPicPr>
              <p:blipFill>
                <a:blip r:embed="rId3"/>
                <a:stretch>
                  <a:fillRect/>
                </a:stretch>
              </p:blipFill>
              <p:spPr>
                <a:xfrm>
                  <a:off x="3794760" y="3672936"/>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55A37E84-F608-46F2-EED3-8F58A3D8276C}"/>
                  </a:ext>
                </a:extLst>
              </p14:cNvPr>
              <p14:cNvContentPartPr/>
              <p14:nvPr/>
            </p14:nvContentPartPr>
            <p14:xfrm>
              <a:off x="6217560" y="2694456"/>
              <a:ext cx="360" cy="360"/>
            </p14:xfrm>
          </p:contentPart>
        </mc:Choice>
        <mc:Fallback xmlns="">
          <p:pic>
            <p:nvPicPr>
              <p:cNvPr id="10" name="Ink 9">
                <a:extLst>
                  <a:ext uri="{FF2B5EF4-FFF2-40B4-BE49-F238E27FC236}">
                    <a16:creationId xmlns:a16="http://schemas.microsoft.com/office/drawing/2014/main" id="{55A37E84-F608-46F2-EED3-8F58A3D8276C}"/>
                  </a:ext>
                </a:extLst>
              </p:cNvPr>
              <p:cNvPicPr/>
              <p:nvPr/>
            </p:nvPicPr>
            <p:blipFill>
              <a:blip r:embed="rId3"/>
              <a:stretch>
                <a:fillRect/>
              </a:stretch>
            </p:blipFill>
            <p:spPr>
              <a:xfrm>
                <a:off x="6208920" y="26854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D2086062-01AD-CFFD-FD29-D06667411047}"/>
                  </a:ext>
                </a:extLst>
              </p14:cNvPr>
              <p14:cNvContentPartPr/>
              <p14:nvPr/>
            </p14:nvContentPartPr>
            <p14:xfrm>
              <a:off x="2682000" y="3730536"/>
              <a:ext cx="360" cy="360"/>
            </p14:xfrm>
          </p:contentPart>
        </mc:Choice>
        <mc:Fallback xmlns="">
          <p:pic>
            <p:nvPicPr>
              <p:cNvPr id="11" name="Ink 10">
                <a:extLst>
                  <a:ext uri="{FF2B5EF4-FFF2-40B4-BE49-F238E27FC236}">
                    <a16:creationId xmlns:a16="http://schemas.microsoft.com/office/drawing/2014/main" id="{D2086062-01AD-CFFD-FD29-D06667411047}"/>
                  </a:ext>
                </a:extLst>
              </p:cNvPr>
              <p:cNvPicPr/>
              <p:nvPr/>
            </p:nvPicPr>
            <p:blipFill>
              <a:blip r:embed="rId3"/>
              <a:stretch>
                <a:fillRect/>
              </a:stretch>
            </p:blipFill>
            <p:spPr>
              <a:xfrm>
                <a:off x="2673360" y="3721896"/>
                <a:ext cx="18000" cy="18000"/>
              </a:xfrm>
              <a:prstGeom prst="rect">
                <a:avLst/>
              </a:prstGeom>
            </p:spPr>
          </p:pic>
        </mc:Fallback>
      </mc:AlternateContent>
    </p:spTree>
    <p:extLst>
      <p:ext uri="{BB962C8B-B14F-4D97-AF65-F5344CB8AC3E}">
        <p14:creationId xmlns:p14="http://schemas.microsoft.com/office/powerpoint/2010/main" val="2556224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E27A-BA8E-195B-9C0A-CF2C81BA2598}"/>
              </a:ext>
            </a:extLst>
          </p:cNvPr>
          <p:cNvSpPr>
            <a:spLocks noGrp="1"/>
          </p:cNvSpPr>
          <p:nvPr>
            <p:ph type="title"/>
          </p:nvPr>
        </p:nvSpPr>
        <p:spPr/>
        <p:txBody>
          <a:bodyPr/>
          <a:lstStyle/>
          <a:p>
            <a:r>
              <a:rPr lang="en-US" dirty="0"/>
              <a:t>R^2</a:t>
            </a:r>
          </a:p>
        </p:txBody>
      </p:sp>
      <p:sp>
        <p:nvSpPr>
          <p:cNvPr id="3" name="Content Placeholder 2">
            <a:extLst>
              <a:ext uri="{FF2B5EF4-FFF2-40B4-BE49-F238E27FC236}">
                <a16:creationId xmlns:a16="http://schemas.microsoft.com/office/drawing/2014/main" id="{1CC12656-DDF0-0BD5-3343-64127BA6F1D3}"/>
              </a:ext>
            </a:extLst>
          </p:cNvPr>
          <p:cNvSpPr>
            <a:spLocks noGrp="1"/>
          </p:cNvSpPr>
          <p:nvPr>
            <p:ph idx="1"/>
          </p:nvPr>
        </p:nvSpPr>
        <p:spPr/>
        <p:txBody>
          <a:bodyPr/>
          <a:lstStyle/>
          <a:p>
            <a:r>
              <a:rPr lang="en-US" sz="1800" dirty="0">
                <a:latin typeface="Courier New" panose="02070309020205020404" pitchFamily="49" charset="0"/>
              </a:rPr>
              <a:t>how much of variation in WEIGHT is explained by HEITGH</a:t>
            </a:r>
          </a:p>
          <a:p>
            <a:r>
              <a:rPr lang="en-US" sz="1800" dirty="0">
                <a:latin typeface="Courier New" panose="02070309020205020404" pitchFamily="49" charset="0"/>
              </a:rPr>
              <a:t>if R^2=0.25 means that only 25% of the variation in WEIGHT is explained by HEIGHT. =&gt; 75% of the variation in WEIGHT remains unexplained</a:t>
            </a:r>
          </a:p>
          <a:p>
            <a:endParaRPr lang="en-US" dirty="0"/>
          </a:p>
        </p:txBody>
      </p:sp>
    </p:spTree>
    <p:extLst>
      <p:ext uri="{BB962C8B-B14F-4D97-AF65-F5344CB8AC3E}">
        <p14:creationId xmlns:p14="http://schemas.microsoft.com/office/powerpoint/2010/main" val="3877708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EFF1-1B55-3E83-8394-0B6375AD1300}"/>
              </a:ext>
            </a:extLst>
          </p:cNvPr>
          <p:cNvSpPr>
            <a:spLocks noGrp="1"/>
          </p:cNvSpPr>
          <p:nvPr>
            <p:ph type="title"/>
          </p:nvPr>
        </p:nvSpPr>
        <p:spPr/>
        <p:txBody>
          <a:bodyPr/>
          <a:lstStyle/>
          <a:p>
            <a:r>
              <a:rPr lang="en-US" dirty="0"/>
              <a:t>Multivariate regression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E7296A-3695-CFE5-2B33-5FA9548F6722}"/>
                  </a:ext>
                </a:extLst>
              </p:cNvPr>
              <p:cNvSpPr>
                <a:spLocks noGrp="1"/>
              </p:cNvSpPr>
              <p:nvPr>
                <p:ph idx="1"/>
              </p:nvPr>
            </p:nvSpPr>
            <p:spPr/>
            <p:txBody>
              <a:bodyPr/>
              <a:lstStyle/>
              <a:p>
                <a:r>
                  <a:rPr lang="en-US" dirty="0"/>
                  <a:t>More than one explanatory variable is involved!!!</a:t>
                </a:r>
              </a:p>
              <a:p>
                <a:r>
                  <a:rPr lang="en-US" dirty="0"/>
                  <a:t>There are other factors that can help to explain weight (age, sex, diet, exercise, and so on).</a:t>
                </a:r>
              </a:p>
              <a:p>
                <a:pPr marL="342900" indent="-342900">
                  <a:buFont typeface="Symbol" panose="05050102010706020507" pitchFamily="18" charset="2"/>
                  <a:buChar char="Þ"/>
                </a:pPr>
                <a:r>
                  <a:rPr lang="en-US" dirty="0"/>
                  <a:t>Means that there are multiple variables with their regression coefficient involved in the regression equation.</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𝑊𝐸𝐼𝐺𝐻𝑇</m:t>
                      </m:r>
                      <m:r>
                        <a:rPr lang="en-US" sz="200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𝐻𝐸𝐼𝐺𝐻𝑇</m:t>
                      </m:r>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c</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AGE</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d</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SEX</m:t>
                      </m:r>
                      <m:d>
                        <m:dPr>
                          <m:ctrlPr>
                            <a:rPr lang="en-US" b="0" i="1" smtClean="0">
                              <a:latin typeface="Cambria Math" panose="02040503050406030204" pitchFamily="18" charset="0"/>
                              <a:ea typeface="Cambria Math" panose="02040503050406030204" pitchFamily="18" charset="0"/>
                            </a:rPr>
                          </m:ctrlPr>
                        </m:dPr>
                        <m:e>
                          <m:r>
                            <a:rPr lang="en-US" b="0" i="0" smtClean="0">
                              <a:latin typeface="Cambria Math" panose="02040503050406030204" pitchFamily="18" charset="0"/>
                              <a:ea typeface="Cambria Math" panose="02040503050406030204" pitchFamily="18" charset="0"/>
                            </a:rPr>
                            <m:t>0,1</m:t>
                          </m:r>
                        </m:e>
                      </m:d>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EXERCISE</m:t>
                      </m:r>
                      <m:r>
                        <a:rPr lang="en-US" b="0" i="0" smtClean="0">
                          <a:latin typeface="Cambria Math" panose="02040503050406030204" pitchFamily="18" charset="0"/>
                          <a:ea typeface="Cambria Math" panose="02040503050406030204" pitchFamily="18" charset="0"/>
                        </a:rPr>
                        <m:t>(0,1)</m:t>
                      </m:r>
                    </m:oMath>
                  </m:oMathPara>
                </a14:m>
                <a:endParaRPr lang="en-US" sz="2000" dirty="0">
                  <a:latin typeface="Courier New" panose="02070309020205020404" pitchFamily="49" charset="0"/>
                </a:endParaRPr>
              </a:p>
              <a:p>
                <a:endParaRPr lang="en-US" dirty="0"/>
              </a:p>
            </p:txBody>
          </p:sp>
        </mc:Choice>
        <mc:Fallback xmlns="">
          <p:sp>
            <p:nvSpPr>
              <p:cNvPr id="3" name="Content Placeholder 2">
                <a:extLst>
                  <a:ext uri="{FF2B5EF4-FFF2-40B4-BE49-F238E27FC236}">
                    <a16:creationId xmlns:a16="http://schemas.microsoft.com/office/drawing/2014/main" id="{27E7296A-3695-CFE5-2B33-5FA9548F6722}"/>
                  </a:ext>
                </a:extLst>
              </p:cNvPr>
              <p:cNvSpPr>
                <a:spLocks noGrp="1" noRot="1" noChangeAspect="1" noMove="1" noResize="1" noEditPoints="1" noAdjustHandles="1" noChangeArrowheads="1" noChangeShapeType="1" noTextEdit="1"/>
              </p:cNvSpPr>
              <p:nvPr>
                <p:ph idx="1"/>
              </p:nvPr>
            </p:nvSpPr>
            <p:spPr>
              <a:blipFill>
                <a:blip r:embed="rId3"/>
                <a:stretch>
                  <a:fillRect l="-665" t="-687" r="-847"/>
                </a:stretch>
              </a:blipFill>
            </p:spPr>
            <p:txBody>
              <a:bodyPr/>
              <a:lstStyle/>
              <a:p>
                <a:r>
                  <a:rPr lang="en-US">
                    <a:noFill/>
                  </a:rPr>
                  <a:t> </a:t>
                </a:r>
              </a:p>
            </p:txBody>
          </p:sp>
        </mc:Fallback>
      </mc:AlternateContent>
    </p:spTree>
    <p:extLst>
      <p:ext uri="{BB962C8B-B14F-4D97-AF65-F5344CB8AC3E}">
        <p14:creationId xmlns:p14="http://schemas.microsoft.com/office/powerpoint/2010/main" val="2481478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BF28-E1B5-AB7B-4E18-9688E48A62BD}"/>
              </a:ext>
            </a:extLst>
          </p:cNvPr>
          <p:cNvSpPr>
            <a:spLocks noGrp="1"/>
          </p:cNvSpPr>
          <p:nvPr>
            <p:ph type="title"/>
          </p:nvPr>
        </p:nvSpPr>
        <p:spPr/>
        <p:txBody>
          <a:bodyPr/>
          <a:lstStyle/>
          <a:p>
            <a:r>
              <a:rPr lang="en-US" dirty="0"/>
              <a:t>Regression Analysis with TWO explanatory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9730B5-8340-2BC4-3136-E71FE4C10A42}"/>
                  </a:ext>
                </a:extLst>
              </p:cNvPr>
              <p:cNvSpPr>
                <a:spLocks noGrp="1"/>
              </p:cNvSpPr>
              <p:nvPr>
                <p:ph idx="1"/>
              </p:nvPr>
            </p:nvSpPr>
            <p:spPr/>
            <p: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𝑊𝐸𝐼𝐺𝐻𝑇</m:t>
                      </m:r>
                      <m:r>
                        <a:rPr lang="en-US" sz="2000" i="1" smtClean="0">
                          <a:latin typeface="Cambria Math" panose="02040503050406030204" pitchFamily="18" charset="0"/>
                        </a:rPr>
                        <m:t>=</m:t>
                      </m:r>
                      <m:r>
                        <a:rPr lang="en-US" sz="2000" b="0" i="1" smtClean="0">
                          <a:latin typeface="Cambria Math" panose="02040503050406030204" pitchFamily="18" charset="0"/>
                        </a:rPr>
                        <m:t>−145+4.6</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𝐻𝐸𝐼𝐺𝐻𝑇</m:t>
                      </m:r>
                      <m: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0.1</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AGE</m:t>
                      </m:r>
                    </m:oMath>
                  </m:oMathPara>
                </a14:m>
                <a:endParaRPr lang="en-US" b="0" dirty="0">
                  <a:latin typeface="Courier New" panose="02070309020205020404" pitchFamily="49" charset="0"/>
                  <a:ea typeface="Cambria Math" panose="02040503050406030204" pitchFamily="18" charset="0"/>
                </a:endParaRPr>
              </a:p>
              <a:p>
                <a:r>
                  <a:rPr lang="en-US" sz="2000" dirty="0">
                    <a:latin typeface="Courier New" panose="02070309020205020404" pitchFamily="49" charset="0"/>
                  </a:rPr>
                  <a:t>AGE has a </a:t>
                </a:r>
                <a:r>
                  <a:rPr lang="en-US" sz="2000" dirty="0" err="1">
                    <a:latin typeface="Courier New" panose="02070309020205020404" pitchFamily="49" charset="0"/>
                  </a:rPr>
                  <a:t>coef</a:t>
                </a:r>
                <a:r>
                  <a:rPr lang="en-US" sz="2000" dirty="0">
                    <a:latin typeface="Courier New" panose="02070309020205020404" pitchFamily="49" charset="0"/>
                  </a:rPr>
                  <a:t> of 0.1 </a:t>
                </a:r>
              </a:p>
              <a:p>
                <a:pPr marL="342900" indent="-342900">
                  <a:buFont typeface="Symbol" panose="05050102010706020507" pitchFamily="18" charset="2"/>
                  <a:buChar char="Þ"/>
                </a:pPr>
                <a:r>
                  <a:rPr lang="en-US" dirty="0">
                    <a:latin typeface="Courier New" panose="02070309020205020404" pitchFamily="49" charset="0"/>
                  </a:rPr>
                  <a:t>Every additional YEAR result in 0.1 additional pounds in WEIGHT if holding HEIGHT constant</a:t>
                </a:r>
              </a:p>
              <a:p>
                <a:r>
                  <a:rPr lang="en-US" sz="2000" dirty="0">
                    <a:latin typeface="Courier New" panose="02070309020205020404" pitchFamily="49" charset="0"/>
                  </a:rPr>
                  <a:t>Also, among people who are the same age, every additional inch in HEIGHT result in 4.6 additional pounds in WEIGHT</a:t>
                </a:r>
              </a:p>
              <a:p>
                <a:endParaRPr lang="en-US" dirty="0"/>
              </a:p>
            </p:txBody>
          </p:sp>
        </mc:Choice>
        <mc:Fallback xmlns="">
          <p:sp>
            <p:nvSpPr>
              <p:cNvPr id="3" name="Content Placeholder 2">
                <a:extLst>
                  <a:ext uri="{FF2B5EF4-FFF2-40B4-BE49-F238E27FC236}">
                    <a16:creationId xmlns:a16="http://schemas.microsoft.com/office/drawing/2014/main" id="{B29730B5-8340-2BC4-3136-E71FE4C10A42}"/>
                  </a:ext>
                </a:extLst>
              </p:cNvPr>
              <p:cNvSpPr>
                <a:spLocks noGrp="1" noRot="1" noChangeAspect="1" noMove="1" noResize="1" noEditPoints="1" noAdjustHandles="1" noChangeArrowheads="1" noChangeShapeType="1" noTextEdit="1"/>
              </p:cNvSpPr>
              <p:nvPr>
                <p:ph idx="1"/>
              </p:nvPr>
            </p:nvSpPr>
            <p:spPr>
              <a:blipFill>
                <a:blip r:embed="rId2"/>
                <a:stretch>
                  <a:fillRect l="-665"/>
                </a:stretch>
              </a:blipFill>
            </p:spPr>
            <p:txBody>
              <a:bodyPr/>
              <a:lstStyle/>
              <a:p>
                <a:r>
                  <a:rPr lang="en-US">
                    <a:noFill/>
                  </a:rPr>
                  <a:t> </a:t>
                </a:r>
              </a:p>
            </p:txBody>
          </p:sp>
        </mc:Fallback>
      </mc:AlternateContent>
    </p:spTree>
    <p:extLst>
      <p:ext uri="{BB962C8B-B14F-4D97-AF65-F5344CB8AC3E}">
        <p14:creationId xmlns:p14="http://schemas.microsoft.com/office/powerpoint/2010/main" val="3742897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BF28-E1B5-AB7B-4E18-9688E48A62BD}"/>
              </a:ext>
            </a:extLst>
          </p:cNvPr>
          <p:cNvSpPr>
            <a:spLocks noGrp="1"/>
          </p:cNvSpPr>
          <p:nvPr>
            <p:ph type="title"/>
          </p:nvPr>
        </p:nvSpPr>
        <p:spPr/>
        <p:txBody>
          <a:bodyPr/>
          <a:lstStyle/>
          <a:p>
            <a:r>
              <a:rPr lang="en-US" dirty="0"/>
              <a:t>Regression Analysis with THREE explanatory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9730B5-8340-2BC4-3136-E71FE4C10A42}"/>
                  </a:ext>
                </a:extLst>
              </p:cNvPr>
              <p:cNvSpPr>
                <a:spLocks noGrp="1"/>
              </p:cNvSpPr>
              <p:nvPr>
                <p:ph idx="1"/>
              </p:nvPr>
            </p:nvSpPr>
            <p:spPr/>
            <p:txBody>
              <a:bodyPr/>
              <a:lstStyle/>
              <a:p>
                <a14:m>
                  <m:oMath xmlns:m="http://schemas.openxmlformats.org/officeDocument/2006/math">
                    <m:r>
                      <a:rPr lang="en-US" sz="2000" b="0" i="1" smtClean="0">
                        <a:latin typeface="Cambria Math" panose="02040503050406030204" pitchFamily="18" charset="0"/>
                      </a:rPr>
                      <m:t>𝑊𝐸𝐼𝐺𝐻𝑇</m:t>
                    </m:r>
                    <m:r>
                      <a:rPr lang="en-US" sz="2000" i="1" smtClean="0">
                        <a:latin typeface="Cambria Math" panose="02040503050406030204" pitchFamily="18" charset="0"/>
                      </a:rPr>
                      <m:t>=</m:t>
                    </m:r>
                    <m:r>
                      <a:rPr lang="en-US" sz="2000" b="0" i="1" smtClean="0">
                        <a:latin typeface="Cambria Math" panose="02040503050406030204" pitchFamily="18" charset="0"/>
                      </a:rPr>
                      <m:t>−145+4.6</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𝐻𝐸𝐼𝐺𝐻𝑇</m:t>
                    </m:r>
                    <m: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0.1</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AGE</m:t>
                    </m:r>
                    <m:r>
                      <a:rPr lang="en-US" b="0" i="0" smtClean="0">
                        <a:latin typeface="Cambria Math" panose="02040503050406030204" pitchFamily="18" charset="0"/>
                        <a:ea typeface="Cambria Math" panose="02040503050406030204" pitchFamily="18" charset="0"/>
                      </a:rPr>
                      <m:t>−4.8</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SEX</m:t>
                    </m:r>
                  </m:oMath>
                </a14:m>
                <a:endParaRPr lang="en-US" b="0" dirty="0">
                  <a:latin typeface="Courier New" panose="02070309020205020404" pitchFamily="49" charset="0"/>
                  <a:ea typeface="Cambria Math" panose="02040503050406030204" pitchFamily="18" charset="0"/>
                </a:endParaRPr>
              </a:p>
              <a:p>
                <a:r>
                  <a:rPr lang="en-US" dirty="0">
                    <a:latin typeface="Courier New" panose="02070309020205020404" pitchFamily="49" charset="0"/>
                  </a:rPr>
                  <a:t>SEX, binary variable, is 1 for female, and 0 for male</a:t>
                </a:r>
              </a:p>
              <a:p>
                <a:endParaRPr lang="en-US" sz="2000" dirty="0">
                  <a:latin typeface="Courier New" panose="02070309020205020404" pitchFamily="49" charset="0"/>
                </a:endParaRPr>
              </a:p>
              <a:p>
                <a:pPr marL="342900" indent="-342900">
                  <a:buFont typeface="Symbol" panose="05050102010706020507" pitchFamily="18" charset="2"/>
                  <a:buChar char="Þ"/>
                </a:pPr>
                <a:r>
                  <a:rPr lang="en-US" dirty="0">
                    <a:latin typeface="Courier New" panose="02070309020205020404" pitchFamily="49" charset="0"/>
                  </a:rPr>
                  <a:t>For those who have the same HEIGHT and in the same AGE, female is typically 4.8 pound less than male</a:t>
                </a:r>
              </a:p>
              <a:p>
                <a:endParaRPr lang="en-US" dirty="0">
                  <a:latin typeface="Courier New" panose="02070309020205020404" pitchFamily="49" charset="0"/>
                </a:endParaRPr>
              </a:p>
              <a:p>
                <a:r>
                  <a:rPr lang="en-US" dirty="0"/>
                  <a:t>All of our new variables are statistically significant at the .05 level. The R 2 on the regression has climbed from .25 to .29</a:t>
                </a:r>
                <a:endParaRPr lang="en-US" sz="2000" dirty="0">
                  <a:latin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B29730B5-8340-2BC4-3136-E71FE4C10A42}"/>
                  </a:ext>
                </a:extLst>
              </p:cNvPr>
              <p:cNvSpPr>
                <a:spLocks noGrp="1" noRot="1" noChangeAspect="1" noMove="1" noResize="1" noEditPoints="1" noAdjustHandles="1" noChangeArrowheads="1" noChangeShapeType="1" noTextEdit="1"/>
              </p:cNvSpPr>
              <p:nvPr>
                <p:ph idx="1"/>
              </p:nvPr>
            </p:nvSpPr>
            <p:spPr>
              <a:blipFill>
                <a:blip r:embed="rId2"/>
                <a:stretch>
                  <a:fillRect l="-665" r="-1149"/>
                </a:stretch>
              </a:blipFill>
            </p:spPr>
            <p:txBody>
              <a:bodyPr/>
              <a:lstStyle/>
              <a:p>
                <a:r>
                  <a:rPr lang="en-US">
                    <a:noFill/>
                  </a:rPr>
                  <a:t> </a:t>
                </a:r>
              </a:p>
            </p:txBody>
          </p:sp>
        </mc:Fallback>
      </mc:AlternateContent>
    </p:spTree>
    <p:extLst>
      <p:ext uri="{BB962C8B-B14F-4D97-AF65-F5344CB8AC3E}">
        <p14:creationId xmlns:p14="http://schemas.microsoft.com/office/powerpoint/2010/main" val="2941646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6532-4A3E-3037-0CAF-A1026B659D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620449-D60B-4DBE-3DF9-BB1F2B7CC1B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98269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5EAE-8D3B-5598-6A1A-591B4A284A07}"/>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69218FD-CBD3-F7E4-219B-B56EF8A51C97}"/>
              </a:ext>
            </a:extLst>
          </p:cNvPr>
          <p:cNvSpPr>
            <a:spLocks noGrp="1"/>
          </p:cNvSpPr>
          <p:nvPr>
            <p:ph idx="1"/>
          </p:nvPr>
        </p:nvSpPr>
        <p:spPr/>
        <p:txBody>
          <a:bodyPr/>
          <a:lstStyle/>
          <a:p>
            <a:pPr marL="457200" indent="-457200">
              <a:buAutoNum type="arabicPeriod"/>
            </a:pPr>
            <a:r>
              <a:rPr lang="en-US" dirty="0"/>
              <a:t>Introduce linear regression</a:t>
            </a:r>
          </a:p>
          <a:p>
            <a:pPr marL="457200" indent="-457200">
              <a:buAutoNum type="arabicPeriod"/>
            </a:pPr>
            <a:r>
              <a:rPr lang="en-US" dirty="0"/>
              <a:t>Important statistical concepts</a:t>
            </a:r>
          </a:p>
          <a:p>
            <a:pPr marL="457200" indent="-457200">
              <a:buAutoNum type="arabicPeriod"/>
            </a:pPr>
            <a:r>
              <a:rPr lang="en-US" dirty="0"/>
              <a:t>How to statistically interpret regression analysis result</a:t>
            </a:r>
          </a:p>
        </p:txBody>
      </p:sp>
    </p:spTree>
    <p:extLst>
      <p:ext uri="{BB962C8B-B14F-4D97-AF65-F5344CB8AC3E}">
        <p14:creationId xmlns:p14="http://schemas.microsoft.com/office/powerpoint/2010/main" val="418704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51737-0F88-EBF8-3256-058710302076}"/>
              </a:ext>
            </a:extLst>
          </p:cNvPr>
          <p:cNvSpPr>
            <a:spLocks noGrp="1"/>
          </p:cNvSpPr>
          <p:nvPr>
            <p:ph type="title"/>
          </p:nvPr>
        </p:nvSpPr>
        <p:spPr/>
        <p:txBody>
          <a:bodyPr/>
          <a:lstStyle/>
          <a:p>
            <a:r>
              <a:rPr lang="en-US" dirty="0"/>
              <a:t>What is the question that we are trying to answer?</a:t>
            </a:r>
          </a:p>
        </p:txBody>
      </p:sp>
      <p:sp>
        <p:nvSpPr>
          <p:cNvPr id="3" name="Content Placeholder 2">
            <a:extLst>
              <a:ext uri="{FF2B5EF4-FFF2-40B4-BE49-F238E27FC236}">
                <a16:creationId xmlns:a16="http://schemas.microsoft.com/office/drawing/2014/main" id="{FA05044E-859A-45C1-5B35-06CF9A10BD1F}"/>
              </a:ext>
            </a:extLst>
          </p:cNvPr>
          <p:cNvSpPr>
            <a:spLocks noGrp="1"/>
          </p:cNvSpPr>
          <p:nvPr>
            <p:ph idx="1"/>
          </p:nvPr>
        </p:nvSpPr>
        <p:spPr/>
        <p:txBody>
          <a:bodyPr/>
          <a:lstStyle/>
          <a:p>
            <a:r>
              <a:rPr lang="en-US" dirty="0"/>
              <a:t>Is there an association between height and weight? Can we quantify?</a:t>
            </a:r>
          </a:p>
          <a:p>
            <a:r>
              <a:rPr lang="en-US" dirty="0"/>
              <a:t>Is there an association between student SAT and their GPA? Can we quantify?</a:t>
            </a:r>
          </a:p>
          <a:p>
            <a:r>
              <a:rPr lang="en-US" dirty="0"/>
              <a:t>Is there an association between the number of hours that you slept yesterday and the score of the exam that you took this morning? Can we quantify? </a:t>
            </a:r>
          </a:p>
          <a:p>
            <a:r>
              <a:rPr lang="en-US" dirty="0"/>
              <a:t>Is there an association between economic growth and the global warming level?</a:t>
            </a:r>
          </a:p>
        </p:txBody>
      </p:sp>
    </p:spTree>
    <p:extLst>
      <p:ext uri="{BB962C8B-B14F-4D97-AF65-F5344CB8AC3E}">
        <p14:creationId xmlns:p14="http://schemas.microsoft.com/office/powerpoint/2010/main" val="1099267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13C2-5211-29B9-69AF-96351E09583F}"/>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C8877C49-A79A-A850-1B33-DC71F62F0A7B}"/>
              </a:ext>
            </a:extLst>
          </p:cNvPr>
          <p:cNvSpPr>
            <a:spLocks noGrp="1"/>
          </p:cNvSpPr>
          <p:nvPr>
            <p:ph idx="1"/>
          </p:nvPr>
        </p:nvSpPr>
        <p:spPr/>
        <p:txBody>
          <a:bodyPr/>
          <a:lstStyle/>
          <a:p>
            <a:r>
              <a:rPr lang="en-US" sz="1800" dirty="0">
                <a:latin typeface="Courier New" panose="02070309020205020404" pitchFamily="49" charset="0"/>
              </a:rPr>
              <a:t>Determine </a:t>
            </a:r>
            <a:r>
              <a:rPr lang="en-US" sz="1800" b="1" dirty="0">
                <a:latin typeface="Courier New" panose="02070309020205020404" pitchFamily="49" charset="0"/>
              </a:rPr>
              <a:t>whether there is a relationship between a variable x and a variable y?</a:t>
            </a:r>
          </a:p>
          <a:p>
            <a:pPr marL="285750" indent="-285750">
              <a:buFont typeface="Arial" panose="020B0604020202020204" pitchFamily="34" charset="0"/>
              <a:buChar char="•"/>
            </a:pPr>
            <a:r>
              <a:rPr lang="en-US" sz="1800" dirty="0">
                <a:latin typeface="Courier New" panose="02070309020205020404" pitchFamily="49" charset="0"/>
              </a:rPr>
              <a:t>x is independent variable/ explanatory variable</a:t>
            </a:r>
          </a:p>
          <a:p>
            <a:pPr marL="285750" indent="-285750">
              <a:buFont typeface="Arial" panose="020B0604020202020204" pitchFamily="34" charset="0"/>
              <a:buChar char="•"/>
            </a:pPr>
            <a:r>
              <a:rPr lang="en-US" sz="1800" dirty="0">
                <a:latin typeface="Courier New" panose="02070309020205020404" pitchFamily="49" charset="0"/>
              </a:rPr>
              <a:t>y is dependent variable, y is dependent on x</a:t>
            </a:r>
          </a:p>
          <a:p>
            <a:endParaRPr lang="en-US" sz="1800" dirty="0">
              <a:latin typeface="Courier New" panose="02070309020205020404" pitchFamily="49" charset="0"/>
            </a:endParaRPr>
          </a:p>
          <a:p>
            <a:endParaRPr lang="en-US" dirty="0"/>
          </a:p>
        </p:txBody>
      </p:sp>
    </p:spTree>
    <p:extLst>
      <p:ext uri="{BB962C8B-B14F-4D97-AF65-F5344CB8AC3E}">
        <p14:creationId xmlns:p14="http://schemas.microsoft.com/office/powerpoint/2010/main" val="2883197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52FC-5248-540C-E32E-0959533FACF4}"/>
              </a:ext>
            </a:extLst>
          </p:cNvPr>
          <p:cNvSpPr>
            <a:spLocks noGrp="1"/>
          </p:cNvSpPr>
          <p:nvPr>
            <p:ph type="title"/>
          </p:nvPr>
        </p:nvSpPr>
        <p:spPr/>
        <p:txBody>
          <a:bodyPr/>
          <a:lstStyle/>
          <a:p>
            <a:r>
              <a:rPr lang="en-US" dirty="0"/>
              <a:t>Another problem  </a:t>
            </a:r>
          </a:p>
        </p:txBody>
      </p:sp>
      <p:sp>
        <p:nvSpPr>
          <p:cNvPr id="3" name="Content Placeholder 2">
            <a:extLst>
              <a:ext uri="{FF2B5EF4-FFF2-40B4-BE49-F238E27FC236}">
                <a16:creationId xmlns:a16="http://schemas.microsoft.com/office/drawing/2014/main" id="{EB4805C8-7BFD-F48E-60FA-2393355366DC}"/>
              </a:ext>
            </a:extLst>
          </p:cNvPr>
          <p:cNvSpPr>
            <a:spLocks noGrp="1"/>
          </p:cNvSpPr>
          <p:nvPr>
            <p:ph idx="1"/>
          </p:nvPr>
        </p:nvSpPr>
        <p:spPr/>
        <p:txBody>
          <a:bodyPr/>
          <a:lstStyle/>
          <a:p>
            <a:pPr marL="342900" indent="-342900">
              <a:buAutoNum type="arabicPeriod"/>
            </a:pPr>
            <a:r>
              <a:rPr lang="en-US" sz="1800" dirty="0">
                <a:latin typeface="Courier New" panose="02070309020205020404" pitchFamily="49" charset="0"/>
              </a:rPr>
              <a:t>Longitudinal data about x and y</a:t>
            </a:r>
          </a:p>
          <a:p>
            <a:r>
              <a:rPr lang="en-US" sz="1800" dirty="0">
                <a:latin typeface="Courier New" panose="02070309020205020404" pitchFamily="49" charset="0"/>
              </a:rPr>
              <a:t>2. Observe the data: higher x, higher y</a:t>
            </a:r>
          </a:p>
          <a:p>
            <a:r>
              <a:rPr lang="en-US" sz="1800" dirty="0">
                <a:latin typeface="Courier New" panose="02070309020205020404" pitchFamily="49" charset="0"/>
              </a:rPr>
              <a:t>but higher y may be confounded by other factors</a:t>
            </a:r>
          </a:p>
          <a:p>
            <a:r>
              <a:rPr lang="en-US" sz="1800" dirty="0">
                <a:latin typeface="Courier New" panose="02070309020205020404" pitchFamily="49" charset="0"/>
              </a:rPr>
              <a:t>3. </a:t>
            </a:r>
            <a:r>
              <a:rPr lang="en-US" sz="1800" b="1" dirty="0">
                <a:latin typeface="Courier New" panose="02070309020205020404" pitchFamily="49" charset="0"/>
              </a:rPr>
              <a:t>Does x really cause y, or is it another factor or a combinations (x1,x2,...,</a:t>
            </a:r>
            <a:r>
              <a:rPr lang="en-US" sz="1800" b="1" dirty="0" err="1">
                <a:latin typeface="Courier New" panose="02070309020205020404" pitchFamily="49" charset="0"/>
              </a:rPr>
              <a:t>xn</a:t>
            </a:r>
            <a:r>
              <a:rPr lang="en-US" sz="1800" b="1" dirty="0">
                <a:latin typeface="Courier New" panose="02070309020205020404" pitchFamily="49" charset="0"/>
              </a:rPr>
              <a:t>) variables/factors that causes y</a:t>
            </a:r>
          </a:p>
          <a:p>
            <a:endParaRPr lang="en-US" dirty="0"/>
          </a:p>
        </p:txBody>
      </p:sp>
    </p:spTree>
    <p:extLst>
      <p:ext uri="{BB962C8B-B14F-4D97-AF65-F5344CB8AC3E}">
        <p14:creationId xmlns:p14="http://schemas.microsoft.com/office/powerpoint/2010/main" val="133822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A8D4-43F4-CA55-46BA-BF713BDEAC4F}"/>
              </a:ext>
            </a:extLst>
          </p:cNvPr>
          <p:cNvSpPr>
            <a:spLocks noGrp="1"/>
          </p:cNvSpPr>
          <p:nvPr>
            <p:ph type="title"/>
          </p:nvPr>
        </p:nvSpPr>
        <p:spPr/>
        <p:txBody>
          <a:bodyPr/>
          <a:lstStyle/>
          <a:p>
            <a:r>
              <a:rPr lang="en-US" dirty="0"/>
              <a:t>The problems to solve</a:t>
            </a:r>
          </a:p>
        </p:txBody>
      </p:sp>
      <p:sp>
        <p:nvSpPr>
          <p:cNvPr id="3" name="Content Placeholder 2">
            <a:extLst>
              <a:ext uri="{FF2B5EF4-FFF2-40B4-BE49-F238E27FC236}">
                <a16:creationId xmlns:a16="http://schemas.microsoft.com/office/drawing/2014/main" id="{FEA4AE32-64FE-A130-D437-FB1867E712C4}"/>
              </a:ext>
            </a:extLst>
          </p:cNvPr>
          <p:cNvSpPr>
            <a:spLocks noGrp="1"/>
          </p:cNvSpPr>
          <p:nvPr>
            <p:ph idx="1"/>
          </p:nvPr>
        </p:nvSpPr>
        <p:spPr/>
        <p:txBody>
          <a:bodyPr/>
          <a:lstStyle/>
          <a:p>
            <a:r>
              <a:rPr lang="en-US" sz="1800" dirty="0">
                <a:latin typeface="Courier New" panose="02070309020205020404" pitchFamily="49" charset="0"/>
              </a:rPr>
              <a:t>Regression analysis helps us </a:t>
            </a:r>
            <a:r>
              <a:rPr lang="en-US" sz="1800" b="1" dirty="0">
                <a:latin typeface="Courier New" panose="02070309020205020404" pitchFamily="49" charset="0"/>
              </a:rPr>
              <a:t>verify and quantify the relationship between x (independent variable) and y (outcome) </a:t>
            </a:r>
            <a:r>
              <a:rPr lang="en-US" sz="1800" dirty="0">
                <a:latin typeface="Courier New" panose="02070309020205020404" pitchFamily="49" charset="0"/>
              </a:rPr>
              <a:t>while </a:t>
            </a:r>
            <a:r>
              <a:rPr lang="en-US" sz="1800" dirty="0">
                <a:solidFill>
                  <a:srgbClr val="FF0000"/>
                </a:solidFill>
                <a:latin typeface="Courier New" panose="02070309020205020404" pitchFamily="49" charset="0"/>
              </a:rPr>
              <a:t>controlling for other factors</a:t>
            </a:r>
          </a:p>
          <a:p>
            <a:r>
              <a:rPr lang="en-US" sz="1800" dirty="0">
                <a:solidFill>
                  <a:srgbClr val="FF0000"/>
                </a:solidFill>
                <a:latin typeface="Courier New" panose="02070309020205020404" pitchFamily="49" charset="0"/>
              </a:rPr>
              <a:t>Keep other factors constant</a:t>
            </a:r>
          </a:p>
          <a:p>
            <a:endParaRPr lang="en-US" dirty="0"/>
          </a:p>
        </p:txBody>
      </p:sp>
    </p:spTree>
    <p:extLst>
      <p:ext uri="{BB962C8B-B14F-4D97-AF65-F5344CB8AC3E}">
        <p14:creationId xmlns:p14="http://schemas.microsoft.com/office/powerpoint/2010/main" val="408451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EBC6-E9F1-A5FF-CB1B-A78291421362}"/>
              </a:ext>
            </a:extLst>
          </p:cNvPr>
          <p:cNvSpPr>
            <a:spLocks noGrp="1"/>
          </p:cNvSpPr>
          <p:nvPr>
            <p:ph type="title"/>
          </p:nvPr>
        </p:nvSpPr>
        <p:spPr/>
        <p:txBody>
          <a:bodyPr/>
          <a:lstStyle/>
          <a:p>
            <a:r>
              <a:rPr lang="en-US" dirty="0"/>
              <a:t>What is regression analysis</a:t>
            </a:r>
          </a:p>
        </p:txBody>
      </p:sp>
      <p:sp>
        <p:nvSpPr>
          <p:cNvPr id="3" name="Content Placeholder 2">
            <a:extLst>
              <a:ext uri="{FF2B5EF4-FFF2-40B4-BE49-F238E27FC236}">
                <a16:creationId xmlns:a16="http://schemas.microsoft.com/office/drawing/2014/main" id="{0823F23C-C1DE-10A9-F383-33B49255923D}"/>
              </a:ext>
            </a:extLst>
          </p:cNvPr>
          <p:cNvSpPr>
            <a:spLocks noGrp="1"/>
          </p:cNvSpPr>
          <p:nvPr>
            <p:ph idx="1"/>
          </p:nvPr>
        </p:nvSpPr>
        <p:spPr/>
        <p:txBody>
          <a:bodyPr/>
          <a:lstStyle/>
          <a:p>
            <a:r>
              <a:rPr lang="en-US" sz="1800" dirty="0">
                <a:latin typeface="Courier New" panose="02070309020205020404" pitchFamily="49" charset="0"/>
              </a:rPr>
              <a:t>Regression analysis can </a:t>
            </a:r>
            <a:r>
              <a:rPr lang="en-US" sz="1800" b="1" dirty="0">
                <a:latin typeface="Courier New" panose="02070309020205020404" pitchFamily="49" charset="0"/>
              </a:rPr>
              <a:t>estimate the effect of one variable x apart from other variables on the outcome y</a:t>
            </a:r>
            <a:r>
              <a:rPr lang="en-US" sz="1800" dirty="0">
                <a:latin typeface="Courier New" panose="02070309020205020404" pitchFamily="49" charset="0"/>
              </a:rPr>
              <a:t> </a:t>
            </a:r>
            <a:r>
              <a:rPr lang="en-US" sz="1800" dirty="0">
                <a:solidFill>
                  <a:srgbClr val="FF0000"/>
                </a:solidFill>
                <a:latin typeface="Courier New" panose="02070309020205020404" pitchFamily="49" charset="0"/>
              </a:rPr>
              <a:t>if it is done properly</a:t>
            </a:r>
            <a:r>
              <a:rPr lang="en-US" sz="1800" dirty="0">
                <a:latin typeface="Courier New" panose="02070309020205020404" pitchFamily="49" charset="0"/>
              </a:rPr>
              <a:t>.</a:t>
            </a:r>
          </a:p>
          <a:p>
            <a:r>
              <a:rPr lang="en-US" sz="1800" dirty="0">
                <a:latin typeface="Courier New" panose="02070309020205020404" pitchFamily="49" charset="0"/>
              </a:rPr>
              <a:t>*** If it is done properly, what does this mean? </a:t>
            </a:r>
          </a:p>
          <a:p>
            <a:r>
              <a:rPr lang="en-US" sz="1800" dirty="0">
                <a:latin typeface="Courier New" panose="02070309020205020404" pitchFamily="49" charset="0"/>
              </a:rPr>
              <a:t>Regression analysis is not hard because we have libraries to do the math, but:</a:t>
            </a:r>
          </a:p>
          <a:p>
            <a:pPr marL="342900" indent="-342900">
              <a:buAutoNum type="arabicPeriod"/>
            </a:pPr>
            <a:r>
              <a:rPr lang="en-US" sz="1800" dirty="0">
                <a:latin typeface="Courier New" panose="02070309020205020404" pitchFamily="49" charset="0"/>
              </a:rPr>
              <a:t>Our sample must be representative of the population that we care about. </a:t>
            </a:r>
          </a:p>
          <a:p>
            <a:pPr marL="342900" indent="-342900">
              <a:buAutoNum type="arabicPeriod"/>
            </a:pPr>
            <a:r>
              <a:rPr lang="en-US" sz="1800" dirty="0">
                <a:latin typeface="Courier New" panose="02070309020205020404" pitchFamily="49" charset="0"/>
              </a:rPr>
              <a:t>The hard part is to </a:t>
            </a:r>
            <a:r>
              <a:rPr lang="en-US" sz="1800" dirty="0">
                <a:solidFill>
                  <a:srgbClr val="FF0000"/>
                </a:solidFill>
                <a:latin typeface="Courier New" panose="02070309020205020404" pitchFamily="49" charset="0"/>
              </a:rPr>
              <a:t>determine which variables ought to be considered in the analysis model.</a:t>
            </a:r>
          </a:p>
          <a:p>
            <a:endParaRPr lang="en-US" dirty="0"/>
          </a:p>
        </p:txBody>
      </p:sp>
    </p:spTree>
    <p:extLst>
      <p:ext uri="{BB962C8B-B14F-4D97-AF65-F5344CB8AC3E}">
        <p14:creationId xmlns:p14="http://schemas.microsoft.com/office/powerpoint/2010/main" val="526339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8843BAA-1A9B-7C37-FEAF-F909D4AC0561}"/>
              </a:ext>
            </a:extLst>
          </p:cNvPr>
          <p:cNvSpPr>
            <a:spLocks noGrp="1"/>
          </p:cNvSpPr>
          <p:nvPr>
            <p:ph type="title"/>
          </p:nvPr>
        </p:nvSpPr>
        <p:spPr>
          <a:xfrm>
            <a:off x="525717" y="787068"/>
            <a:ext cx="4663649" cy="1455091"/>
          </a:xfrm>
        </p:spPr>
        <p:txBody>
          <a:bodyPr>
            <a:normAutofit/>
          </a:bodyPr>
          <a:lstStyle/>
          <a:p>
            <a:r>
              <a:rPr lang="en-US" dirty="0"/>
              <a:t>Regression analysis</a:t>
            </a:r>
          </a:p>
        </p:txBody>
      </p:sp>
      <p:sp>
        <p:nvSpPr>
          <p:cNvPr id="1033" name="Freeform: Shape 103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3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03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3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3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3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4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4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C95716B9-C22D-77CB-7DB5-D48B91383EBC}"/>
              </a:ext>
            </a:extLst>
          </p:cNvPr>
          <p:cNvSpPr>
            <a:spLocks noGrp="1"/>
          </p:cNvSpPr>
          <p:nvPr>
            <p:ph idx="1"/>
          </p:nvPr>
        </p:nvSpPr>
        <p:spPr>
          <a:xfrm>
            <a:off x="525717" y="2796427"/>
            <a:ext cx="5177342" cy="3274503"/>
          </a:xfrm>
        </p:spPr>
        <p:txBody>
          <a:bodyPr>
            <a:normAutofit/>
          </a:bodyPr>
          <a:lstStyle/>
          <a:p>
            <a:r>
              <a:rPr lang="en-US" dirty="0">
                <a:latin typeface="Courier New" panose="02070309020205020404" pitchFamily="49" charset="0"/>
              </a:rPr>
              <a:t>At its core, a simple linear regression seeks to </a:t>
            </a:r>
            <a:r>
              <a:rPr lang="en-US" b="1" dirty="0">
                <a:latin typeface="Courier New" panose="02070309020205020404" pitchFamily="49" charset="0"/>
              </a:rPr>
              <a:t>find the best fit for a linear relationship between two variables. </a:t>
            </a:r>
            <a:endParaRPr lang="en-US" b="1" dirty="0"/>
          </a:p>
        </p:txBody>
      </p:sp>
      <p:pic>
        <p:nvPicPr>
          <p:cNvPr id="1026" name="Picture 2" descr="3.3: Introduction to Assessing the Fit of a Line - Statistics LibreTexts">
            <a:extLst>
              <a:ext uri="{FF2B5EF4-FFF2-40B4-BE49-F238E27FC236}">
                <a16:creationId xmlns:a16="http://schemas.microsoft.com/office/drawing/2014/main" id="{A5FB7248-6DB6-87C3-55FC-A22AE56381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3780" y="968498"/>
            <a:ext cx="5660211" cy="4830046"/>
          </a:xfrm>
          <a:prstGeom prst="rect">
            <a:avLst/>
          </a:prstGeom>
          <a:noFill/>
          <a:extLst>
            <a:ext uri="{909E8E84-426E-40DD-AFC4-6F175D3DCCD1}">
              <a14:hiddenFill xmlns:a14="http://schemas.microsoft.com/office/drawing/2010/main">
                <a:solidFill>
                  <a:srgbClr val="FFFFFF"/>
                </a:solidFill>
              </a14:hiddenFill>
            </a:ext>
          </a:extLst>
        </p:spPr>
      </p:pic>
      <p:sp>
        <p:nvSpPr>
          <p:cNvPr id="1043" name="Freeform: Shape 1042">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45" name="Group 1044">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46" name="Freeform: Shape 1045">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47" name="Freeform: Shape 1046">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48" name="Freeform: Shape 1047">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49"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50"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51"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52" name="Freeform: Shape 1051">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34284690"/>
      </p:ext>
    </p:extLst>
  </p:cSld>
  <p:clrMapOvr>
    <a:masterClrMapping/>
  </p:clrMapOvr>
</p:sld>
</file>

<file path=ppt/theme/theme1.xml><?xml version="1.0" encoding="utf-8"?>
<a:theme xmlns:a="http://schemas.openxmlformats.org/drawingml/2006/main" name="Roca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1336</Words>
  <Application>Microsoft Office PowerPoint</Application>
  <PresentationFormat>Widescreen</PresentationFormat>
  <Paragraphs>128</Paragraphs>
  <Slides>29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Avenir Next LT Pro</vt:lpstr>
      <vt:lpstr>Avenir Next LT Pro Light</vt:lpstr>
      <vt:lpstr>Calibri</vt:lpstr>
      <vt:lpstr>Cambria Math</vt:lpstr>
      <vt:lpstr>Courier New</vt:lpstr>
      <vt:lpstr>Georgia Pro Semibold</vt:lpstr>
      <vt:lpstr>SourceSansPro</vt:lpstr>
      <vt:lpstr>Symbol</vt:lpstr>
      <vt:lpstr>RocaVTI</vt:lpstr>
      <vt:lpstr>Regression Analysis</vt:lpstr>
      <vt:lpstr>Math in Machine Learning</vt:lpstr>
      <vt:lpstr>Objectives</vt:lpstr>
      <vt:lpstr>What is the question that we are trying to answer?</vt:lpstr>
      <vt:lpstr>Problem</vt:lpstr>
      <vt:lpstr>Another problem  </vt:lpstr>
      <vt:lpstr>The problems to solve</vt:lpstr>
      <vt:lpstr>What is regression analysis</vt:lpstr>
      <vt:lpstr>Regression analysis</vt:lpstr>
      <vt:lpstr>How exactly do we define as “best”</vt:lpstr>
      <vt:lpstr>How exactly do we define as “best”</vt:lpstr>
      <vt:lpstr>Why square the residual (the error term)?</vt:lpstr>
      <vt:lpstr>How to minimize sum of squared residuals</vt:lpstr>
      <vt:lpstr>HEIGHT-WEIGHT example</vt:lpstr>
      <vt:lpstr>HEIGHT-WEIGHT example</vt:lpstr>
      <vt:lpstr>Regression coefficient</vt:lpstr>
      <vt:lpstr>Regression coefficient</vt:lpstr>
      <vt:lpstr>Regression coefficient</vt:lpstr>
      <vt:lpstr>Central Limit Theorem</vt:lpstr>
      <vt:lpstr>Central Limit Theorem</vt:lpstr>
      <vt:lpstr>Standard error</vt:lpstr>
      <vt:lpstr>Null hypothesis</vt:lpstr>
      <vt:lpstr>Hypothesis Testing</vt:lpstr>
      <vt:lpstr>P-value</vt:lpstr>
      <vt:lpstr>R^2</vt:lpstr>
      <vt:lpstr>Multivariate regression analysis</vt:lpstr>
      <vt:lpstr>Regression Analysis with TWO explanatory variables</vt:lpstr>
      <vt:lpstr>Regression Analysis with THREE explanatory variables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dc:title>
  <dc:creator>Nguyen, Thi Thanh Tuyen</dc:creator>
  <cp:lastModifiedBy>Nguyen, Thi Thanh Tuyen</cp:lastModifiedBy>
  <cp:revision>3</cp:revision>
  <dcterms:created xsi:type="dcterms:W3CDTF">2022-10-01T20:58:01Z</dcterms:created>
  <dcterms:modified xsi:type="dcterms:W3CDTF">2022-10-02T02:30:55Z</dcterms:modified>
</cp:coreProperties>
</file>