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2" r:id="rId1"/>
  </p:sldMasterIdLst>
  <p:sldIdLst>
    <p:sldId id="256" r:id="rId2"/>
    <p:sldId id="274" r:id="rId3"/>
    <p:sldId id="263" r:id="rId4"/>
    <p:sldId id="264" r:id="rId5"/>
    <p:sldId id="275" r:id="rId6"/>
    <p:sldId id="259" r:id="rId7"/>
    <p:sldId id="265" r:id="rId8"/>
    <p:sldId id="276" r:id="rId9"/>
    <p:sldId id="314" r:id="rId10"/>
    <p:sldId id="317" r:id="rId11"/>
    <p:sldId id="315" r:id="rId12"/>
    <p:sldId id="316" r:id="rId13"/>
    <p:sldId id="318" r:id="rId14"/>
    <p:sldId id="319" r:id="rId15"/>
    <p:sldId id="320" r:id="rId16"/>
    <p:sldId id="269" r:id="rId17"/>
    <p:sldId id="323" r:id="rId18"/>
    <p:sldId id="313" r:id="rId19"/>
    <p:sldId id="277" r:id="rId20"/>
    <p:sldId id="294" r:id="rId21"/>
    <p:sldId id="278" r:id="rId22"/>
    <p:sldId id="281" r:id="rId23"/>
    <p:sldId id="286" r:id="rId24"/>
    <p:sldId id="302" r:id="rId25"/>
    <p:sldId id="307" r:id="rId26"/>
    <p:sldId id="272" r:id="rId27"/>
    <p:sldId id="303" r:id="rId28"/>
    <p:sldId id="283" r:id="rId29"/>
    <p:sldId id="285" r:id="rId30"/>
    <p:sldId id="288" r:id="rId31"/>
    <p:sldId id="324" r:id="rId32"/>
    <p:sldId id="295" r:id="rId33"/>
    <p:sldId id="296" r:id="rId34"/>
    <p:sldId id="297" r:id="rId35"/>
    <p:sldId id="298" r:id="rId36"/>
    <p:sldId id="299" r:id="rId37"/>
    <p:sldId id="300" r:id="rId38"/>
    <p:sldId id="301" r:id="rId3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CC36"/>
    <a:srgbClr val="FAFF35"/>
    <a:srgbClr val="603991"/>
    <a:srgbClr val="8122AA"/>
    <a:srgbClr val="41D0FF"/>
    <a:srgbClr val="FF477F"/>
    <a:srgbClr val="2C7B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288"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CBD010DF-6E1A-CB4F-8116-7D82A609F4D0}" type="datetimeFigureOut">
              <a:rPr kumimoji="1" lang="zh-CN" altLang="en-US" smtClean="0"/>
              <a:t>2020/2/24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D9D5E2-B586-A84E-8C24-380284E4974F}" type="slidenum">
              <a:rPr kumimoji="1" lang="zh-CN" altLang="en-US" smtClean="0"/>
              <a:t>‹#›</a:t>
            </a:fld>
            <a:endParaRPr kumimoji="1" lang="zh-CN" altLang="en-US"/>
          </a:p>
        </p:txBody>
      </p:sp>
    </p:spTree>
    <p:extLst>
      <p:ext uri="{BB962C8B-B14F-4D97-AF65-F5344CB8AC3E}">
        <p14:creationId xmlns:p14="http://schemas.microsoft.com/office/powerpoint/2010/main" val="272487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BD010DF-6E1A-CB4F-8116-7D82A609F4D0}" type="datetimeFigureOut">
              <a:rPr kumimoji="1" lang="zh-CN" altLang="en-US" smtClean="0"/>
              <a:t>2020/2/24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D9D5E2-B586-A84E-8C24-380284E4974F}" type="slidenum">
              <a:rPr kumimoji="1" lang="zh-CN" altLang="en-US" smtClean="0"/>
              <a:t>‹#›</a:t>
            </a:fld>
            <a:endParaRPr kumimoji="1" lang="zh-CN" altLang="en-US"/>
          </a:p>
        </p:txBody>
      </p:sp>
    </p:spTree>
    <p:extLst>
      <p:ext uri="{BB962C8B-B14F-4D97-AF65-F5344CB8AC3E}">
        <p14:creationId xmlns:p14="http://schemas.microsoft.com/office/powerpoint/2010/main" val="177094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BD010DF-6E1A-CB4F-8116-7D82A609F4D0}" type="datetimeFigureOut">
              <a:rPr kumimoji="1" lang="zh-CN" altLang="en-US" smtClean="0"/>
              <a:t>2020/2/24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D9D5E2-B586-A84E-8C24-380284E4974F}" type="slidenum">
              <a:rPr kumimoji="1" lang="zh-CN" altLang="en-US" smtClean="0"/>
              <a:t>‹#›</a:t>
            </a:fld>
            <a:endParaRPr kumimoji="1" lang="zh-CN" altLang="en-US"/>
          </a:p>
        </p:txBody>
      </p:sp>
    </p:spTree>
    <p:extLst>
      <p:ext uri="{BB962C8B-B14F-4D97-AF65-F5344CB8AC3E}">
        <p14:creationId xmlns:p14="http://schemas.microsoft.com/office/powerpoint/2010/main" val="108130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BD010DF-6E1A-CB4F-8116-7D82A609F4D0}" type="datetimeFigureOut">
              <a:rPr kumimoji="1" lang="zh-CN" altLang="en-US" smtClean="0"/>
              <a:t>2020/2/24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D9D5E2-B586-A84E-8C24-380284E4974F}" type="slidenum">
              <a:rPr kumimoji="1" lang="zh-CN" altLang="en-US" smtClean="0"/>
              <a:t>‹#›</a:t>
            </a:fld>
            <a:endParaRPr kumimoji="1" lang="zh-CN" altLang="en-US"/>
          </a:p>
        </p:txBody>
      </p:sp>
    </p:spTree>
    <p:extLst>
      <p:ext uri="{BB962C8B-B14F-4D97-AF65-F5344CB8AC3E}">
        <p14:creationId xmlns:p14="http://schemas.microsoft.com/office/powerpoint/2010/main" val="45431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BD010DF-6E1A-CB4F-8116-7D82A609F4D0}" type="datetimeFigureOut">
              <a:rPr kumimoji="1" lang="zh-CN" altLang="en-US" smtClean="0"/>
              <a:t>2020/2/24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7D9D5E2-B586-A84E-8C24-380284E4974F}" type="slidenum">
              <a:rPr kumimoji="1" lang="zh-CN" altLang="en-US" smtClean="0"/>
              <a:t>‹#›</a:t>
            </a:fld>
            <a:endParaRPr kumimoji="1" lang="zh-CN" altLang="en-US"/>
          </a:p>
        </p:txBody>
      </p:sp>
    </p:spTree>
    <p:extLst>
      <p:ext uri="{BB962C8B-B14F-4D97-AF65-F5344CB8AC3E}">
        <p14:creationId xmlns:p14="http://schemas.microsoft.com/office/powerpoint/2010/main" val="358496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CBD010DF-6E1A-CB4F-8116-7D82A609F4D0}" type="datetimeFigureOut">
              <a:rPr kumimoji="1" lang="zh-CN" altLang="en-US" smtClean="0"/>
              <a:t>2020/2/24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7D9D5E2-B586-A84E-8C24-380284E4974F}" type="slidenum">
              <a:rPr kumimoji="1" lang="zh-CN" altLang="en-US" smtClean="0"/>
              <a:t>‹#›</a:t>
            </a:fld>
            <a:endParaRPr kumimoji="1" lang="zh-CN" altLang="en-US"/>
          </a:p>
        </p:txBody>
      </p:sp>
    </p:spTree>
    <p:extLst>
      <p:ext uri="{BB962C8B-B14F-4D97-AF65-F5344CB8AC3E}">
        <p14:creationId xmlns:p14="http://schemas.microsoft.com/office/powerpoint/2010/main" val="202525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CBD010DF-6E1A-CB4F-8116-7D82A609F4D0}" type="datetimeFigureOut">
              <a:rPr kumimoji="1" lang="zh-CN" altLang="en-US" smtClean="0"/>
              <a:t>2020/2/24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7D9D5E2-B586-A84E-8C24-380284E4974F}" type="slidenum">
              <a:rPr kumimoji="1" lang="zh-CN" altLang="en-US" smtClean="0"/>
              <a:t>‹#›</a:t>
            </a:fld>
            <a:endParaRPr kumimoji="1" lang="zh-CN" altLang="en-US"/>
          </a:p>
        </p:txBody>
      </p:sp>
    </p:spTree>
    <p:extLst>
      <p:ext uri="{BB962C8B-B14F-4D97-AF65-F5344CB8AC3E}">
        <p14:creationId xmlns:p14="http://schemas.microsoft.com/office/powerpoint/2010/main" val="197210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BD010DF-6E1A-CB4F-8116-7D82A609F4D0}" type="datetimeFigureOut">
              <a:rPr kumimoji="1" lang="zh-CN" altLang="en-US" smtClean="0"/>
              <a:t>2020/2/24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7D9D5E2-B586-A84E-8C24-380284E4974F}" type="slidenum">
              <a:rPr kumimoji="1" lang="zh-CN" altLang="en-US" smtClean="0"/>
              <a:t>‹#›</a:t>
            </a:fld>
            <a:endParaRPr kumimoji="1" lang="zh-CN" altLang="en-US"/>
          </a:p>
        </p:txBody>
      </p:sp>
    </p:spTree>
    <p:extLst>
      <p:ext uri="{BB962C8B-B14F-4D97-AF65-F5344CB8AC3E}">
        <p14:creationId xmlns:p14="http://schemas.microsoft.com/office/powerpoint/2010/main" val="115805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D010DF-6E1A-CB4F-8116-7D82A609F4D0}" type="datetimeFigureOut">
              <a:rPr kumimoji="1" lang="zh-CN" altLang="en-US" smtClean="0"/>
              <a:t>2020/2/24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7D9D5E2-B586-A84E-8C24-380284E4974F}" type="slidenum">
              <a:rPr kumimoji="1" lang="zh-CN" altLang="en-US" smtClean="0"/>
              <a:t>‹#›</a:t>
            </a:fld>
            <a:endParaRPr kumimoji="1" lang="zh-CN" altLang="en-US"/>
          </a:p>
        </p:txBody>
      </p:sp>
    </p:spTree>
    <p:extLst>
      <p:ext uri="{BB962C8B-B14F-4D97-AF65-F5344CB8AC3E}">
        <p14:creationId xmlns:p14="http://schemas.microsoft.com/office/powerpoint/2010/main" val="260492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BD010DF-6E1A-CB4F-8116-7D82A609F4D0}" type="datetimeFigureOut">
              <a:rPr kumimoji="1" lang="zh-CN" altLang="en-US" smtClean="0"/>
              <a:t>2020/2/24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7D9D5E2-B586-A84E-8C24-380284E4974F}" type="slidenum">
              <a:rPr kumimoji="1" lang="zh-CN" altLang="en-US" smtClean="0"/>
              <a:t>‹#›</a:t>
            </a:fld>
            <a:endParaRPr kumimoji="1" lang="zh-CN" altLang="en-US"/>
          </a:p>
        </p:txBody>
      </p:sp>
    </p:spTree>
    <p:extLst>
      <p:ext uri="{BB962C8B-B14F-4D97-AF65-F5344CB8AC3E}">
        <p14:creationId xmlns:p14="http://schemas.microsoft.com/office/powerpoint/2010/main" val="88949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BD010DF-6E1A-CB4F-8116-7D82A609F4D0}" type="datetimeFigureOut">
              <a:rPr kumimoji="1" lang="zh-CN" altLang="en-US" smtClean="0"/>
              <a:t>2020/2/24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7D9D5E2-B586-A84E-8C24-380284E4974F}" type="slidenum">
              <a:rPr kumimoji="1" lang="zh-CN" altLang="en-US" smtClean="0"/>
              <a:t>‹#›</a:t>
            </a:fld>
            <a:endParaRPr kumimoji="1" lang="zh-CN" altLang="en-US"/>
          </a:p>
        </p:txBody>
      </p:sp>
    </p:spTree>
    <p:extLst>
      <p:ext uri="{BB962C8B-B14F-4D97-AF65-F5344CB8AC3E}">
        <p14:creationId xmlns:p14="http://schemas.microsoft.com/office/powerpoint/2010/main" val="271621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010DF-6E1A-CB4F-8116-7D82A609F4D0}" type="datetimeFigureOut">
              <a:rPr kumimoji="1" lang="zh-CN" altLang="en-US" smtClean="0"/>
              <a:t>2020/2/24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9D5E2-B586-A84E-8C24-380284E4974F}" type="slidenum">
              <a:rPr kumimoji="1" lang="zh-CN" altLang="en-US" smtClean="0"/>
              <a:t>‹#›</a:t>
            </a:fld>
            <a:endParaRPr kumimoji="1" lang="zh-CN" altLang="en-US"/>
          </a:p>
        </p:txBody>
      </p:sp>
    </p:spTree>
    <p:extLst>
      <p:ext uri="{BB962C8B-B14F-4D97-AF65-F5344CB8AC3E}">
        <p14:creationId xmlns:p14="http://schemas.microsoft.com/office/powerpoint/2010/main" val="2218764209"/>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18352"/>
            <a:ext cx="8054788" cy="1393131"/>
          </a:xfrm>
        </p:spPr>
        <p:txBody>
          <a:bodyPr>
            <a:noAutofit/>
          </a:bodyPr>
          <a:lstStyle/>
          <a:p>
            <a:r>
              <a:rPr kumimoji="1" lang="en-US" altLang="zh-CN" sz="6600" dirty="0" smtClean="0">
                <a:solidFill>
                  <a:schemeClr val="tx2">
                    <a:lumMod val="75000"/>
                  </a:schemeClr>
                </a:solidFill>
              </a:rPr>
              <a:t>Lecture1:</a:t>
            </a:r>
            <a:r>
              <a:rPr kumimoji="1" lang="zh-CN" altLang="en-US" sz="6600" dirty="0" smtClean="0">
                <a:solidFill>
                  <a:schemeClr val="tx2">
                    <a:lumMod val="75000"/>
                  </a:schemeClr>
                </a:solidFill>
              </a:rPr>
              <a:t> </a:t>
            </a:r>
            <a:r>
              <a:rPr kumimoji="1" lang="en-US" altLang="zh-CN" sz="6600" dirty="0" smtClean="0">
                <a:solidFill>
                  <a:schemeClr val="tx2">
                    <a:lumMod val="75000"/>
                  </a:schemeClr>
                </a:solidFill>
              </a:rPr>
              <a:t>Introduction</a:t>
            </a:r>
            <a:endParaRPr kumimoji="1" lang="zh-CN" altLang="en-US" sz="6600" dirty="0">
              <a:solidFill>
                <a:schemeClr val="tx2">
                  <a:lumMod val="75000"/>
                </a:schemeClr>
              </a:solidFill>
            </a:endParaRPr>
          </a:p>
        </p:txBody>
      </p:sp>
      <p:sp>
        <p:nvSpPr>
          <p:cNvPr id="3" name="副标题 2"/>
          <p:cNvSpPr>
            <a:spLocks noGrp="1"/>
          </p:cNvSpPr>
          <p:nvPr>
            <p:ph type="subTitle" idx="1"/>
          </p:nvPr>
        </p:nvSpPr>
        <p:spPr>
          <a:xfrm>
            <a:off x="358587" y="1975840"/>
            <a:ext cx="8680823" cy="1643528"/>
          </a:xfrm>
        </p:spPr>
        <p:txBody>
          <a:bodyPr>
            <a:noAutofit/>
          </a:bodyPr>
          <a:lstStyle/>
          <a:p>
            <a:r>
              <a:rPr kumimoji="1" lang="en-US" altLang="zh-CN" sz="4000" dirty="0" smtClean="0">
                <a:solidFill>
                  <a:srgbClr val="052E65"/>
                </a:solidFill>
              </a:rPr>
              <a:t>Intro.</a:t>
            </a:r>
            <a:r>
              <a:rPr kumimoji="1" lang="zh-CN" altLang="en-US" sz="4000" dirty="0" smtClean="0">
                <a:solidFill>
                  <a:srgbClr val="052E65"/>
                </a:solidFill>
              </a:rPr>
              <a:t> </a:t>
            </a:r>
            <a:r>
              <a:rPr kumimoji="1" lang="en-US" altLang="zh-CN" sz="4000" dirty="0" smtClean="0">
                <a:solidFill>
                  <a:srgbClr val="052E65"/>
                </a:solidFill>
              </a:rPr>
              <a:t>To</a:t>
            </a:r>
            <a:r>
              <a:rPr kumimoji="1" lang="zh-CN" altLang="en-US" sz="4000" dirty="0" smtClean="0">
                <a:solidFill>
                  <a:srgbClr val="052E65"/>
                </a:solidFill>
              </a:rPr>
              <a:t> </a:t>
            </a:r>
            <a:r>
              <a:rPr kumimoji="1" lang="en-US" altLang="zh-CN" sz="4000" dirty="0" smtClean="0">
                <a:solidFill>
                  <a:srgbClr val="052E65"/>
                </a:solidFill>
              </a:rPr>
              <a:t>software</a:t>
            </a:r>
            <a:r>
              <a:rPr kumimoji="1" lang="zh-CN" altLang="en-US" sz="4000" dirty="0" smtClean="0">
                <a:solidFill>
                  <a:srgbClr val="052E65"/>
                </a:solidFill>
              </a:rPr>
              <a:t> </a:t>
            </a:r>
            <a:r>
              <a:rPr kumimoji="1" lang="en-US" altLang="zh-CN" sz="4000" dirty="0" smtClean="0">
                <a:solidFill>
                  <a:srgbClr val="052E65"/>
                </a:solidFill>
              </a:rPr>
              <a:t>documentation</a:t>
            </a:r>
            <a:r>
              <a:rPr kumimoji="1" lang="zh-CN" altLang="en-US" sz="4000" dirty="0" smtClean="0">
                <a:solidFill>
                  <a:srgbClr val="052E65"/>
                </a:solidFill>
              </a:rPr>
              <a:t> </a:t>
            </a:r>
            <a:r>
              <a:rPr kumimoji="1" lang="en-US" altLang="zh-CN" sz="4000" dirty="0" smtClean="0">
                <a:solidFill>
                  <a:srgbClr val="052E65"/>
                </a:solidFill>
              </a:rPr>
              <a:t>writing(</a:t>
            </a:r>
            <a:r>
              <a:rPr kumimoji="1" lang="en-US" altLang="zh-CN" sz="4000" dirty="0" smtClean="0">
                <a:solidFill>
                  <a:srgbClr val="FF0000"/>
                </a:solidFill>
              </a:rPr>
              <a:t>Technical writing</a:t>
            </a:r>
            <a:r>
              <a:rPr kumimoji="1" lang="en-US" altLang="zh-CN" sz="4000" dirty="0" smtClean="0">
                <a:solidFill>
                  <a:srgbClr val="052E65"/>
                </a:solidFill>
              </a:rPr>
              <a:t>)</a:t>
            </a:r>
            <a:endParaRPr kumimoji="1" lang="zh-CN" altLang="en-US" sz="4000" dirty="0">
              <a:solidFill>
                <a:srgbClr val="052E65"/>
              </a:solidFill>
            </a:endParaRPr>
          </a:p>
        </p:txBody>
      </p:sp>
      <p:pic>
        <p:nvPicPr>
          <p:cNvPr id="4" name="图片 3" descr="xSoftwareforwriters.jpg.pagespeed.ic.c3IkhulYw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219" y="3989298"/>
            <a:ext cx="3749133" cy="2587261"/>
          </a:xfrm>
          <a:prstGeom prst="rect">
            <a:avLst/>
          </a:prstGeom>
        </p:spPr>
      </p:pic>
    </p:spTree>
    <p:extLst>
      <p:ext uri="{BB962C8B-B14F-4D97-AF65-F5344CB8AC3E}">
        <p14:creationId xmlns:p14="http://schemas.microsoft.com/office/powerpoint/2010/main" val="4054979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noAutofit/>
          </a:bodyPr>
          <a:lstStyle/>
          <a:p>
            <a:pPr algn="l"/>
            <a:r>
              <a:rPr kumimoji="1" lang="en-US" altLang="zh-CN" sz="4000" b="1" dirty="0" smtClean="0">
                <a:solidFill>
                  <a:srgbClr val="376092"/>
                </a:solidFill>
              </a:rPr>
              <a:t>1.1 </a:t>
            </a:r>
            <a:r>
              <a:rPr kumimoji="1" lang="zh-CN" altLang="en-US" sz="4000" b="1" dirty="0" smtClean="0">
                <a:solidFill>
                  <a:srgbClr val="376092"/>
                </a:solidFill>
              </a:rPr>
              <a:t>古埃及医生技术著作</a:t>
            </a:r>
            <a:endParaRPr kumimoji="1" lang="zh-CN" altLang="en-US" sz="4000" b="1" dirty="0">
              <a:solidFill>
                <a:srgbClr val="376092"/>
              </a:solidFill>
            </a:endParaRPr>
          </a:p>
        </p:txBody>
      </p:sp>
      <p:sp>
        <p:nvSpPr>
          <p:cNvPr id="3" name="矩形 2"/>
          <p:cNvSpPr/>
          <p:nvPr/>
        </p:nvSpPr>
        <p:spPr>
          <a:xfrm>
            <a:off x="0" y="1496291"/>
            <a:ext cx="8980343" cy="4278094"/>
          </a:xfrm>
          <a:prstGeom prst="rect">
            <a:avLst/>
          </a:prstGeom>
        </p:spPr>
        <p:txBody>
          <a:bodyPr wrap="square">
            <a:spAutoFit/>
          </a:bodyPr>
          <a:lstStyle/>
          <a:p>
            <a:pPr indent="266700">
              <a:lnSpc>
                <a:spcPct val="150000"/>
              </a:lnSpc>
            </a:pPr>
            <a:r>
              <a:rPr lang="zh-CN" altLang="zh-CN" sz="2000" dirty="0"/>
              <a:t>技术文档写作的起源可以追溯至古埃及和中国的医生、希腊历史学家和哲学家、罗马工程师等职业从事者的著述，其大力发展的时期是英国中世纪和文艺复兴时期的科学家以及现代散文作家和科学家。在美国，它的先驱也可以追溯到早期的科学家、十九世纪的探险家和创新者，以及空前的科技知识的进步。</a:t>
            </a:r>
          </a:p>
          <a:p>
            <a:pPr indent="266700">
              <a:lnSpc>
                <a:spcPct val="150000"/>
              </a:lnSpc>
            </a:pPr>
            <a:r>
              <a:rPr lang="zh-CN" altLang="zh-CN" sz="2000" dirty="0"/>
              <a:t>第一批埃及医生属于金字塔时代，他们的著作中可以大量发现技术著作的痕迹。在古埃及的著作中，我们可以很容易地找到埃及医生是如何从技术的角度来治疗人体及其部位的，以及他们是如何使用技术语言的。例如，这句话概括了他们的科学技能：</a:t>
            </a:r>
          </a:p>
          <a:p>
            <a:r>
              <a:rPr lang="en-US" altLang="zh-CN" sz="1600" b="1" dirty="0" smtClean="0">
                <a:solidFill>
                  <a:schemeClr val="accent6">
                    <a:lumMod val="75000"/>
                  </a:schemeClr>
                </a:solidFill>
                <a:cs typeface="Times New Roman" panose="02020603050405020304" pitchFamily="18" charset="0"/>
              </a:rPr>
              <a:t>     </a:t>
            </a:r>
            <a:r>
              <a:rPr lang="zh-CN" altLang="zh-CN" sz="1600" b="1" dirty="0" smtClean="0">
                <a:solidFill>
                  <a:schemeClr val="accent6">
                    <a:lumMod val="75000"/>
                  </a:schemeClr>
                </a:solidFill>
                <a:cs typeface="Times New Roman" panose="02020603050405020304" pitchFamily="18" charset="0"/>
              </a:rPr>
              <a:t>如果</a:t>
            </a:r>
            <a:r>
              <a:rPr lang="zh-CN" altLang="zh-CN" sz="1600" b="1" dirty="0">
                <a:solidFill>
                  <a:schemeClr val="accent6">
                    <a:lumMod val="75000"/>
                  </a:schemeClr>
                </a:solidFill>
                <a:cs typeface="Times New Roman" panose="02020603050405020304" pitchFamily="18" charset="0"/>
              </a:rPr>
              <a:t>你检查一个男人的鼻梁骨是否破碎了</a:t>
            </a:r>
            <a:r>
              <a:rPr lang="en-US" altLang="zh-CN" sz="1600" b="1" dirty="0">
                <a:solidFill>
                  <a:schemeClr val="accent6">
                    <a:lumMod val="75000"/>
                  </a:schemeClr>
                </a:solidFill>
                <a:cs typeface="Times New Roman" panose="02020603050405020304" pitchFamily="18" charset="0"/>
              </a:rPr>
              <a:t>,</a:t>
            </a:r>
            <a:r>
              <a:rPr lang="zh-CN" altLang="zh-CN" sz="1600" b="1" dirty="0">
                <a:solidFill>
                  <a:schemeClr val="accent6">
                    <a:lumMod val="75000"/>
                  </a:schemeClr>
                </a:solidFill>
                <a:cs typeface="Times New Roman" panose="02020603050405020304" pitchFamily="18" charset="0"/>
              </a:rPr>
              <a:t>症状是它突出而肿胀</a:t>
            </a:r>
            <a:r>
              <a:rPr lang="en-US" altLang="zh-CN" sz="1600" b="1" dirty="0">
                <a:solidFill>
                  <a:schemeClr val="accent6">
                    <a:lumMod val="75000"/>
                  </a:schemeClr>
                </a:solidFill>
                <a:cs typeface="Times New Roman" panose="02020603050405020304" pitchFamily="18" charset="0"/>
              </a:rPr>
              <a:t>,</a:t>
            </a:r>
            <a:r>
              <a:rPr lang="zh-CN" altLang="zh-CN" sz="1600" b="1" dirty="0">
                <a:solidFill>
                  <a:schemeClr val="accent6">
                    <a:lumMod val="75000"/>
                  </a:schemeClr>
                </a:solidFill>
                <a:cs typeface="Times New Roman" panose="02020603050405020304" pitchFamily="18" charset="0"/>
              </a:rPr>
              <a:t>血液从他的两个鼻孔里流出</a:t>
            </a:r>
            <a:r>
              <a:rPr lang="en-US" altLang="zh-CN" sz="1600" b="1" dirty="0">
                <a:solidFill>
                  <a:schemeClr val="accent6">
                    <a:lumMod val="75000"/>
                  </a:schemeClr>
                </a:solidFill>
                <a:cs typeface="Times New Roman" panose="02020603050405020304" pitchFamily="18" charset="0"/>
              </a:rPr>
              <a:t>,</a:t>
            </a:r>
            <a:r>
              <a:rPr lang="zh-CN" altLang="zh-CN" sz="1600" b="1" dirty="0">
                <a:solidFill>
                  <a:schemeClr val="accent6">
                    <a:lumMod val="75000"/>
                  </a:schemeClr>
                </a:solidFill>
                <a:cs typeface="Times New Roman" panose="02020603050405020304" pitchFamily="18" charset="0"/>
              </a:rPr>
              <a:t>你应该对他说</a:t>
            </a:r>
            <a:r>
              <a:rPr lang="en-US" altLang="zh-CN" sz="1600" b="1" dirty="0">
                <a:solidFill>
                  <a:schemeClr val="accent6">
                    <a:lumMod val="75000"/>
                  </a:schemeClr>
                </a:solidFill>
                <a:cs typeface="Times New Roman" panose="02020603050405020304" pitchFamily="18" charset="0"/>
              </a:rPr>
              <a:t>:“</a:t>
            </a:r>
            <a:r>
              <a:rPr lang="zh-CN" altLang="zh-CN" sz="1600" b="1" dirty="0">
                <a:solidFill>
                  <a:schemeClr val="accent6">
                    <a:lumMod val="75000"/>
                  </a:schemeClr>
                </a:solidFill>
                <a:cs typeface="Times New Roman" panose="02020603050405020304" pitchFamily="18" charset="0"/>
              </a:rPr>
              <a:t>你鼻子里的鼻梁骨碎了，我要治疗这个疾病。</a:t>
            </a:r>
            <a:endParaRPr lang="zh-CN" altLang="en-US" sz="3200" b="1" dirty="0">
              <a:solidFill>
                <a:schemeClr val="accent6">
                  <a:lumMod val="75000"/>
                </a:schemeClr>
              </a:solidFill>
            </a:endParaRPr>
          </a:p>
        </p:txBody>
      </p:sp>
    </p:spTree>
    <p:extLst>
      <p:ext uri="{BB962C8B-B14F-4D97-AF65-F5344CB8AC3E}">
        <p14:creationId xmlns:p14="http://schemas.microsoft.com/office/powerpoint/2010/main" val="2912115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noAutofit/>
          </a:bodyPr>
          <a:lstStyle/>
          <a:p>
            <a:pPr algn="l"/>
            <a:r>
              <a:rPr kumimoji="1" lang="en-US" altLang="zh-CN" sz="4000" b="1" dirty="0" smtClean="0">
                <a:solidFill>
                  <a:srgbClr val="376092"/>
                </a:solidFill>
              </a:rPr>
              <a:t>1.2 </a:t>
            </a:r>
            <a:r>
              <a:rPr kumimoji="1" lang="zh-CN" altLang="en-US" sz="4000" b="1" dirty="0" smtClean="0">
                <a:solidFill>
                  <a:srgbClr val="376092"/>
                </a:solidFill>
              </a:rPr>
              <a:t>诗人荷马相关技术描述</a:t>
            </a:r>
            <a:endParaRPr kumimoji="1" lang="zh-CN" altLang="en-US" sz="4000" b="1" dirty="0">
              <a:solidFill>
                <a:srgbClr val="376092"/>
              </a:solidFill>
            </a:endParaRPr>
          </a:p>
        </p:txBody>
      </p:sp>
      <p:sp>
        <p:nvSpPr>
          <p:cNvPr id="3" name="矩形 2"/>
          <p:cNvSpPr/>
          <p:nvPr/>
        </p:nvSpPr>
        <p:spPr>
          <a:xfrm>
            <a:off x="0" y="1402773"/>
            <a:ext cx="9144000" cy="4832092"/>
          </a:xfrm>
          <a:prstGeom prst="rect">
            <a:avLst/>
          </a:prstGeom>
        </p:spPr>
        <p:txBody>
          <a:bodyPr wrap="square">
            <a:spAutoFit/>
          </a:bodyPr>
          <a:lstStyle/>
          <a:p>
            <a:r>
              <a:rPr lang="en-US" altLang="zh-CN" sz="2800" dirty="0" smtClean="0"/>
              <a:t>     </a:t>
            </a:r>
            <a:r>
              <a:rPr lang="zh-CN" altLang="zh-CN" sz="2800" dirty="0" smtClean="0"/>
              <a:t>值得一提</a:t>
            </a:r>
            <a:r>
              <a:rPr lang="zh-CN" altLang="zh-CN" sz="2800" dirty="0"/>
              <a:t>的是，古代的少数文学作品中有大量科学描述语言，古希腊的诗人荷马就是其中一个。他在公元前</a:t>
            </a:r>
            <a:r>
              <a:rPr lang="en-US" altLang="zh-CN" sz="2800" dirty="0"/>
              <a:t>800</a:t>
            </a:r>
            <a:r>
              <a:rPr lang="zh-CN" altLang="zh-CN" sz="2800" dirty="0"/>
              <a:t>年左右创作的史诗《奥德赛》和《伊利亚德》讲述了特洛伊战争最后几年发生的事情，以及特洛伊战争后奥德修斯的流浪。虽然在这些史诗找不到现代作品的技术写作范本，但仍有大量的技术性质的写作痕迹。例如，荷马对盾牌的描述，它的力量和宏伟是相当惊人的。同样令人惊讶和鼓舞的是，在他的描述中，众神的铁匠伏尔甘左手拿着火钳，右手拿着锤子：</a:t>
            </a:r>
            <a:endParaRPr lang="zh-CN" altLang="zh-CN" sz="3200" dirty="0"/>
          </a:p>
          <a:p>
            <a:r>
              <a:rPr lang="en-US" altLang="zh-CN" sz="2400" b="1" dirty="0" smtClean="0">
                <a:solidFill>
                  <a:schemeClr val="accent6">
                    <a:lumMod val="75000"/>
                  </a:schemeClr>
                </a:solidFill>
              </a:rPr>
              <a:t>     </a:t>
            </a:r>
            <a:r>
              <a:rPr lang="zh-CN" altLang="zh-CN" sz="2400" b="1" dirty="0" smtClean="0">
                <a:solidFill>
                  <a:schemeClr val="accent6">
                    <a:lumMod val="75000"/>
                  </a:schemeClr>
                </a:solidFill>
              </a:rPr>
              <a:t>在</a:t>
            </a:r>
            <a:r>
              <a:rPr lang="zh-CN" altLang="zh-CN" sz="2400" b="1" dirty="0">
                <a:solidFill>
                  <a:schemeClr val="accent6">
                    <a:lumMod val="75000"/>
                  </a:schemeClr>
                </a:solidFill>
              </a:rPr>
              <a:t>嘶嘶烈焰中，巨大的银条滚动着，坚固的铜，锡，和精金，在那永恒的铁砧面前，沉重的铁锤打在他的好手上</a:t>
            </a:r>
            <a:r>
              <a:rPr lang="zh-CN" altLang="zh-CN" sz="2400" b="1" dirty="0" smtClean="0">
                <a:solidFill>
                  <a:schemeClr val="accent6">
                    <a:lumMod val="75000"/>
                  </a:schemeClr>
                </a:solidFill>
              </a:rPr>
              <a:t>。</a:t>
            </a:r>
            <a:r>
              <a:rPr lang="en-US" altLang="zh-CN" sz="2400" b="1" dirty="0" smtClean="0">
                <a:solidFill>
                  <a:schemeClr val="accent6">
                    <a:lumMod val="75000"/>
                  </a:schemeClr>
                </a:solidFill>
              </a:rPr>
              <a:t> </a:t>
            </a:r>
            <a:endParaRPr lang="zh-CN" altLang="en-US" sz="4000" b="1" dirty="0">
              <a:solidFill>
                <a:schemeClr val="accent6">
                  <a:lumMod val="75000"/>
                </a:schemeClr>
              </a:solidFill>
            </a:endParaRPr>
          </a:p>
        </p:txBody>
      </p:sp>
    </p:spTree>
    <p:extLst>
      <p:ext uri="{BB962C8B-B14F-4D97-AF65-F5344CB8AC3E}">
        <p14:creationId xmlns:p14="http://schemas.microsoft.com/office/powerpoint/2010/main" val="915429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noAutofit/>
          </a:bodyPr>
          <a:lstStyle/>
          <a:p>
            <a:pPr algn="l"/>
            <a:r>
              <a:rPr kumimoji="1" lang="en-US" altLang="zh-CN" sz="4000" b="1" dirty="0" smtClean="0">
                <a:solidFill>
                  <a:srgbClr val="376092"/>
                </a:solidFill>
              </a:rPr>
              <a:t>1.3 </a:t>
            </a:r>
            <a:r>
              <a:rPr kumimoji="1" lang="zh-CN" altLang="en-US" sz="4000" b="1" dirty="0" smtClean="0">
                <a:solidFill>
                  <a:srgbClr val="376092"/>
                </a:solidFill>
              </a:rPr>
              <a:t>中世纪到启蒙时期</a:t>
            </a:r>
            <a:endParaRPr kumimoji="1" lang="zh-CN" altLang="en-US" sz="4000" b="1" dirty="0">
              <a:solidFill>
                <a:srgbClr val="376092"/>
              </a:solidFill>
            </a:endParaRPr>
          </a:p>
        </p:txBody>
      </p:sp>
      <p:sp>
        <p:nvSpPr>
          <p:cNvPr id="3" name="矩形 2"/>
          <p:cNvSpPr/>
          <p:nvPr/>
        </p:nvSpPr>
        <p:spPr>
          <a:xfrm>
            <a:off x="0" y="1402773"/>
            <a:ext cx="9144000" cy="5016758"/>
          </a:xfrm>
          <a:prstGeom prst="rect">
            <a:avLst/>
          </a:prstGeom>
        </p:spPr>
        <p:txBody>
          <a:bodyPr wrap="square">
            <a:spAutoFit/>
          </a:bodyPr>
          <a:lstStyle/>
          <a:p>
            <a:r>
              <a:rPr lang="en-US" altLang="zh-CN" sz="2400" dirty="0" smtClean="0"/>
              <a:t>     </a:t>
            </a:r>
            <a:r>
              <a:rPr lang="zh-CN" altLang="zh-CN" sz="2400" dirty="0" smtClean="0"/>
              <a:t>从</a:t>
            </a:r>
            <a:r>
              <a:rPr lang="zh-CN" altLang="zh-CN" sz="2400" dirty="0"/>
              <a:t>中世纪到启蒙运动时期，英国部分作家大量使用科学技术语言。罗杰</a:t>
            </a:r>
            <a:r>
              <a:rPr lang="en-US" altLang="zh-CN" sz="2400" dirty="0"/>
              <a:t>·</a:t>
            </a:r>
            <a:r>
              <a:rPr lang="zh-CN" altLang="zh-CN" sz="2400" dirty="0"/>
              <a:t>培根</a:t>
            </a:r>
            <a:r>
              <a:rPr lang="en-US" altLang="zh-CN" sz="2400" dirty="0"/>
              <a:t>(1214-1294)</a:t>
            </a:r>
            <a:r>
              <a:rPr lang="zh-CN" altLang="zh-CN" sz="2400" dirty="0"/>
              <a:t>在其不朽的著作《天主事卷》中，强调了实验科学的至高无上的重要性，预示了一种真正的科学思想精神的曙光。杰弗里·乔叟</a:t>
            </a:r>
            <a:r>
              <a:rPr lang="en-US" altLang="zh-CN" sz="2400" dirty="0"/>
              <a:t>(1340-1400)</a:t>
            </a:r>
            <a:r>
              <a:rPr lang="zh-CN" altLang="zh-CN" sz="2400" dirty="0"/>
              <a:t>，实际上是英国诗歌之父，他也是一位成功的散文作家，在他的小说和论文中大量使用了科学和技术语言。他的《坎特伯雷故事集》、《玫瑰的翻版》、《公爵夫人的书》、《特洛伊罗斯》和《克雷塞德》、《好女人的传说》——所有这些都反映了他的科学气质和对某些词语的技术运用。在</a:t>
            </a:r>
            <a:r>
              <a:rPr lang="en-US" altLang="zh-CN" sz="2400" dirty="0"/>
              <a:t>1391</a:t>
            </a:r>
            <a:r>
              <a:rPr lang="zh-CN" altLang="zh-CN" sz="2400" dirty="0"/>
              <a:t>年，他专门写了一篇关于星盘的文章，他对这种古代的六分仪的介绍完全是为了教育他的小儿子路易斯。论文分为五个部分，第一章论述了仪器及其主要组成部分；第二章与操作有关；第三章介绍了使用恒星的位置表，即经纬度；第四章是天体运动理论，第五章是占星术和航海理论。</a:t>
            </a:r>
            <a:r>
              <a:rPr lang="en-US" altLang="zh-CN" sz="3200" b="1" dirty="0" smtClean="0">
                <a:solidFill>
                  <a:schemeClr val="accent6">
                    <a:lumMod val="75000"/>
                  </a:schemeClr>
                </a:solidFill>
              </a:rPr>
              <a:t> </a:t>
            </a:r>
            <a:endParaRPr lang="zh-CN" altLang="en-US" sz="4800" b="1" dirty="0">
              <a:solidFill>
                <a:schemeClr val="accent6">
                  <a:lumMod val="75000"/>
                </a:schemeClr>
              </a:solidFill>
            </a:endParaRPr>
          </a:p>
        </p:txBody>
      </p:sp>
    </p:spTree>
    <p:extLst>
      <p:ext uri="{BB962C8B-B14F-4D97-AF65-F5344CB8AC3E}">
        <p14:creationId xmlns:p14="http://schemas.microsoft.com/office/powerpoint/2010/main" val="2264699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noAutofit/>
          </a:bodyPr>
          <a:lstStyle/>
          <a:p>
            <a:pPr algn="l"/>
            <a:r>
              <a:rPr kumimoji="1" lang="en-US" altLang="zh-CN" sz="3600" b="1" dirty="0" smtClean="0">
                <a:solidFill>
                  <a:srgbClr val="376092"/>
                </a:solidFill>
              </a:rPr>
              <a:t>1.4 19</a:t>
            </a:r>
            <a:r>
              <a:rPr kumimoji="1" lang="zh-CN" altLang="en-US" sz="3600" b="1" dirty="0" smtClean="0">
                <a:solidFill>
                  <a:srgbClr val="376092"/>
                </a:solidFill>
              </a:rPr>
              <a:t>世纪美国著名科学家</a:t>
            </a:r>
            <a:r>
              <a:rPr kumimoji="1" lang="en-US" altLang="zh-CN" sz="3600" b="1" dirty="0" smtClean="0">
                <a:solidFill>
                  <a:srgbClr val="376092"/>
                </a:solidFill>
              </a:rPr>
              <a:t>—</a:t>
            </a:r>
            <a:r>
              <a:rPr kumimoji="1" lang="zh-CN" altLang="en-US" sz="3600" b="1" dirty="0" smtClean="0">
                <a:solidFill>
                  <a:srgbClr val="376092"/>
                </a:solidFill>
              </a:rPr>
              <a:t>约瑟</a:t>
            </a:r>
            <a:r>
              <a:rPr kumimoji="1" lang="zh-CN" altLang="en-US" sz="3600" b="1" dirty="0">
                <a:solidFill>
                  <a:srgbClr val="376092"/>
                </a:solidFill>
              </a:rPr>
              <a:t>夫</a:t>
            </a:r>
            <a:r>
              <a:rPr kumimoji="1" lang="zh-CN" altLang="zh-CN" sz="3600" b="1" dirty="0">
                <a:solidFill>
                  <a:srgbClr val="376092"/>
                </a:solidFill>
              </a:rPr>
              <a:t>·亨利</a:t>
            </a:r>
            <a:endParaRPr kumimoji="1" lang="zh-CN" altLang="en-US" sz="3600" b="1" dirty="0">
              <a:solidFill>
                <a:srgbClr val="376092"/>
              </a:solidFill>
            </a:endParaRPr>
          </a:p>
        </p:txBody>
      </p:sp>
      <p:sp>
        <p:nvSpPr>
          <p:cNvPr id="3" name="矩形 2"/>
          <p:cNvSpPr/>
          <p:nvPr/>
        </p:nvSpPr>
        <p:spPr>
          <a:xfrm>
            <a:off x="0" y="1402773"/>
            <a:ext cx="9144000" cy="4647426"/>
          </a:xfrm>
          <a:prstGeom prst="rect">
            <a:avLst/>
          </a:prstGeom>
        </p:spPr>
        <p:txBody>
          <a:bodyPr wrap="square">
            <a:spAutoFit/>
          </a:bodyPr>
          <a:lstStyle/>
          <a:p>
            <a:r>
              <a:rPr lang="en-US" altLang="zh-CN" sz="2800" dirty="0" smtClean="0"/>
              <a:t>     </a:t>
            </a:r>
            <a:r>
              <a:rPr lang="zh-CN" altLang="zh-CN" sz="2800" dirty="0" smtClean="0"/>
              <a:t>约瑟夫</a:t>
            </a:r>
            <a:r>
              <a:rPr lang="zh-CN" altLang="zh-CN" sz="2800" dirty="0"/>
              <a:t>·亨利</a:t>
            </a:r>
            <a:r>
              <a:rPr lang="en-US" altLang="zh-CN" sz="2800" dirty="0"/>
              <a:t>(1797-1878)</a:t>
            </a:r>
            <a:r>
              <a:rPr lang="zh-CN" altLang="zh-CN" sz="2800" dirty="0"/>
              <a:t>是</a:t>
            </a:r>
            <a:r>
              <a:rPr lang="en-US" altLang="zh-CN" sz="2800" dirty="0"/>
              <a:t>19</a:t>
            </a:r>
            <a:r>
              <a:rPr lang="zh-CN" altLang="zh-CN" sz="2800" dirty="0"/>
              <a:t>世纪美国另一位著名的科学家，他对技术英语的发展做出了巨大的贡献。当然，他对后来几十年的影响是非常强大的，因为正是由于他的科学研究，塞缪尔</a:t>
            </a:r>
            <a:r>
              <a:rPr lang="en-US" altLang="zh-CN" sz="2800" dirty="0"/>
              <a:t>·</a:t>
            </a:r>
            <a:r>
              <a:rPr lang="zh-CN" altLang="zh-CN" sz="2800" dirty="0"/>
              <a:t>莫尔斯发明了电报。他还写了大量关于科学的各个方面的文章，并使用标准的技术英语。比如，他在阐述自己的理论时，是如何从技术上进行阐述的：</a:t>
            </a:r>
            <a:endParaRPr lang="zh-CN" altLang="zh-CN" sz="3600" dirty="0"/>
          </a:p>
          <a:p>
            <a:r>
              <a:rPr lang="zh-CN" altLang="zh-CN" sz="2400" b="1" dirty="0">
                <a:solidFill>
                  <a:schemeClr val="accent6">
                    <a:lumMod val="75000"/>
                  </a:schemeClr>
                </a:solidFill>
              </a:rPr>
              <a:t>如果电池的动作非常剧烈，短电线就会产生火花；在这种情况下，只需要等待几分钟，直到这种现象部分平息，直到不再有火花从短电线发出；如果电线很长，把电线卷成螺旋状，效果似乎有所增强。</a:t>
            </a:r>
            <a:endParaRPr lang="zh-CN" altLang="zh-CN" sz="3200" b="1" dirty="0">
              <a:solidFill>
                <a:schemeClr val="accent6">
                  <a:lumMod val="75000"/>
                </a:schemeClr>
              </a:solidFill>
            </a:endParaRPr>
          </a:p>
          <a:p>
            <a:r>
              <a:rPr lang="zh-CN" altLang="zh-CN" sz="2800" dirty="0"/>
              <a:t>这些句子显示英语单词和短语在进行技术描述方面的用途，反映了亨利在恰当的位置使用单词的熟练程度。</a:t>
            </a:r>
            <a:endParaRPr lang="zh-CN" altLang="en-US" sz="6600" b="1" dirty="0">
              <a:solidFill>
                <a:schemeClr val="accent6">
                  <a:lumMod val="75000"/>
                </a:schemeClr>
              </a:solidFill>
            </a:endParaRPr>
          </a:p>
        </p:txBody>
      </p:sp>
    </p:spTree>
    <p:extLst>
      <p:ext uri="{BB962C8B-B14F-4D97-AF65-F5344CB8AC3E}">
        <p14:creationId xmlns:p14="http://schemas.microsoft.com/office/powerpoint/2010/main" val="625604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noAutofit/>
          </a:bodyPr>
          <a:lstStyle/>
          <a:p>
            <a:pPr algn="l"/>
            <a:r>
              <a:rPr kumimoji="1" lang="en-US" altLang="zh-CN" sz="3600" b="1" dirty="0" smtClean="0">
                <a:solidFill>
                  <a:srgbClr val="376092"/>
                </a:solidFill>
              </a:rPr>
              <a:t>1.5 20</a:t>
            </a:r>
            <a:r>
              <a:rPr kumimoji="1" lang="zh-CN" altLang="en-US" sz="3600" b="1" dirty="0" smtClean="0">
                <a:solidFill>
                  <a:srgbClr val="376092"/>
                </a:solidFill>
              </a:rPr>
              <a:t>世纪初，技术文档写作逐渐发展</a:t>
            </a:r>
            <a:endParaRPr kumimoji="1" lang="zh-CN" altLang="en-US" sz="3600" b="1" dirty="0">
              <a:solidFill>
                <a:srgbClr val="376092"/>
              </a:solidFill>
            </a:endParaRPr>
          </a:p>
        </p:txBody>
      </p:sp>
      <p:sp>
        <p:nvSpPr>
          <p:cNvPr id="3" name="矩形 2"/>
          <p:cNvSpPr/>
          <p:nvPr/>
        </p:nvSpPr>
        <p:spPr>
          <a:xfrm>
            <a:off x="0" y="1423555"/>
            <a:ext cx="9144000" cy="4154984"/>
          </a:xfrm>
          <a:prstGeom prst="rect">
            <a:avLst/>
          </a:prstGeom>
        </p:spPr>
        <p:txBody>
          <a:bodyPr wrap="square">
            <a:spAutoFit/>
          </a:bodyPr>
          <a:lstStyle/>
          <a:p>
            <a:r>
              <a:rPr lang="en-US" altLang="zh-CN" sz="2800" dirty="0" smtClean="0"/>
              <a:t>     </a:t>
            </a:r>
            <a:r>
              <a:rPr lang="zh-CN" altLang="zh-CN" sz="2800" dirty="0" smtClean="0"/>
              <a:t>一</a:t>
            </a:r>
            <a:r>
              <a:rPr lang="zh-CN" altLang="zh-CN" sz="2800" dirty="0"/>
              <a:t>位著名的美国科学家约翰·</a:t>
            </a:r>
            <a:r>
              <a:rPr lang="en-US" altLang="zh-CN" sz="2800" dirty="0"/>
              <a:t>R·</a:t>
            </a:r>
            <a:r>
              <a:rPr lang="zh-CN" altLang="zh-CN" sz="2800" dirty="0"/>
              <a:t>皮尔斯</a:t>
            </a:r>
            <a:r>
              <a:rPr lang="en-US" altLang="zh-CN" sz="2800" dirty="0"/>
              <a:t>(Johan R. Pierce)</a:t>
            </a:r>
            <a:r>
              <a:rPr lang="zh-CN" altLang="zh-CN" sz="2800" dirty="0"/>
              <a:t>对技术英语的发展做出了不可忘记的贡献，他被誉为通信卫星第一个工程系统分析之父。他还设计了回声和远程卫星；发明了电子枪，或者穿孔枪。事实上，他的散文风格是理论与实践平衡的完美典范。例如，下面的句子将显示他对技术英语的掌握。</a:t>
            </a:r>
            <a:endParaRPr lang="zh-CN" altLang="zh-CN" sz="4000" dirty="0"/>
          </a:p>
          <a:p>
            <a:r>
              <a:rPr lang="en-US" altLang="zh-CN" sz="2400" b="1" dirty="0" smtClean="0">
                <a:solidFill>
                  <a:schemeClr val="accent6">
                    <a:lumMod val="75000"/>
                  </a:schemeClr>
                </a:solidFill>
              </a:rPr>
              <a:t>    </a:t>
            </a:r>
            <a:r>
              <a:rPr lang="zh-CN" altLang="zh-CN" sz="2400" b="1" dirty="0" smtClean="0">
                <a:solidFill>
                  <a:schemeClr val="accent6">
                    <a:lumMod val="75000"/>
                  </a:schemeClr>
                </a:solidFill>
              </a:rPr>
              <a:t>重量</a:t>
            </a:r>
            <a:r>
              <a:rPr lang="zh-CN" altLang="zh-CN" sz="2400" b="1" dirty="0">
                <a:solidFill>
                  <a:schemeClr val="accent6">
                    <a:lumMod val="75000"/>
                  </a:schemeClr>
                </a:solidFill>
              </a:rPr>
              <a:t>的主要来源是电源</a:t>
            </a:r>
            <a:r>
              <a:rPr lang="en-US" altLang="zh-CN" sz="2400" b="1" dirty="0">
                <a:solidFill>
                  <a:schemeClr val="accent6">
                    <a:lumMod val="75000"/>
                  </a:schemeClr>
                </a:solidFill>
              </a:rPr>
              <a:t>:</a:t>
            </a:r>
            <a:r>
              <a:rPr lang="zh-CN" altLang="zh-CN" sz="2400" b="1" dirty="0">
                <a:solidFill>
                  <a:schemeClr val="accent6">
                    <a:lumMod val="75000"/>
                  </a:schemeClr>
                </a:solidFill>
              </a:rPr>
              <a:t>太阳能电池和蓄电池。因此，在设计经济卫星通信系统时，必须使用最低功率和高可靠的服务。这种功率不仅由接收机的灵敏度决定，还由相互竞争的信号的强度，即噪声所决定。</a:t>
            </a:r>
            <a:endParaRPr lang="zh-CN" altLang="en-US" sz="8000" b="1" dirty="0">
              <a:solidFill>
                <a:schemeClr val="accent6">
                  <a:lumMod val="75000"/>
                </a:schemeClr>
              </a:solidFill>
            </a:endParaRPr>
          </a:p>
        </p:txBody>
      </p:sp>
    </p:spTree>
    <p:extLst>
      <p:ext uri="{BB962C8B-B14F-4D97-AF65-F5344CB8AC3E}">
        <p14:creationId xmlns:p14="http://schemas.microsoft.com/office/powerpoint/2010/main" val="3458184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noAutofit/>
          </a:bodyPr>
          <a:lstStyle/>
          <a:p>
            <a:pPr algn="l"/>
            <a:r>
              <a:rPr kumimoji="1" lang="zh-CN" altLang="en-US" sz="3600" b="1" dirty="0" smtClean="0">
                <a:solidFill>
                  <a:srgbClr val="376092"/>
                </a:solidFill>
              </a:rPr>
              <a:t>作业</a:t>
            </a:r>
            <a:r>
              <a:rPr kumimoji="1" lang="en-US" altLang="zh-CN" sz="3600" b="1" dirty="0" smtClean="0">
                <a:solidFill>
                  <a:srgbClr val="376092"/>
                </a:solidFill>
              </a:rPr>
              <a:t>1</a:t>
            </a:r>
            <a:endParaRPr kumimoji="1" lang="zh-CN" altLang="en-US" sz="3600" b="1" dirty="0">
              <a:solidFill>
                <a:srgbClr val="376092"/>
              </a:solidFill>
            </a:endParaRPr>
          </a:p>
        </p:txBody>
      </p:sp>
      <p:sp>
        <p:nvSpPr>
          <p:cNvPr id="3" name="矩形 2"/>
          <p:cNvSpPr/>
          <p:nvPr/>
        </p:nvSpPr>
        <p:spPr>
          <a:xfrm>
            <a:off x="1298864" y="2421081"/>
            <a:ext cx="9144000" cy="3231654"/>
          </a:xfrm>
          <a:prstGeom prst="rect">
            <a:avLst/>
          </a:prstGeom>
        </p:spPr>
        <p:txBody>
          <a:bodyPr wrap="square">
            <a:spAutoFit/>
          </a:bodyPr>
          <a:lstStyle/>
          <a:p>
            <a:r>
              <a:rPr lang="en-US" altLang="zh-CN" sz="3600" dirty="0" smtClean="0"/>
              <a:t>1.</a:t>
            </a:r>
            <a:r>
              <a:rPr lang="zh-CN" altLang="en-US" sz="3600" dirty="0" smtClean="0"/>
              <a:t>定义</a:t>
            </a:r>
            <a:r>
              <a:rPr lang="zh-CN" altLang="zh-CN" sz="3600" dirty="0" smtClean="0"/>
              <a:t>技术</a:t>
            </a:r>
            <a:r>
              <a:rPr lang="zh-CN" altLang="en-US" sz="3600" dirty="0" smtClean="0"/>
              <a:t>文档</a:t>
            </a:r>
            <a:r>
              <a:rPr lang="zh-CN" altLang="en-US" sz="3600" dirty="0" smtClean="0"/>
              <a:t>写作</a:t>
            </a:r>
            <a:endParaRPr lang="en-US" altLang="zh-CN" sz="3600" dirty="0" smtClean="0"/>
          </a:p>
          <a:p>
            <a:r>
              <a:rPr lang="en-US" altLang="zh-CN" sz="3600" dirty="0" smtClean="0"/>
              <a:t>2.</a:t>
            </a:r>
            <a:r>
              <a:rPr lang="zh-CN" altLang="en-US" sz="3600" dirty="0"/>
              <a:t>简述并评论美国技术写作的来源</a:t>
            </a:r>
            <a:endParaRPr lang="zh-CN" altLang="en-US" sz="9600" b="1" dirty="0">
              <a:solidFill>
                <a:schemeClr val="accent6">
                  <a:lumMod val="75000"/>
                </a:schemeClr>
              </a:solidFill>
            </a:endParaRPr>
          </a:p>
          <a:p>
            <a:endParaRPr lang="en-US" altLang="zh-CN" sz="3600" dirty="0" smtClean="0"/>
          </a:p>
          <a:p>
            <a:endParaRPr lang="zh-CN" altLang="en-US" sz="9600" b="1" dirty="0">
              <a:solidFill>
                <a:schemeClr val="accent6">
                  <a:lumMod val="75000"/>
                </a:schemeClr>
              </a:solidFill>
            </a:endParaRPr>
          </a:p>
        </p:txBody>
      </p:sp>
      <p:pic>
        <p:nvPicPr>
          <p:cNvPr id="4" name="图片 3" descr="question-mark-gu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092" y="4435484"/>
            <a:ext cx="2582504" cy="2235480"/>
          </a:xfrm>
          <a:prstGeom prst="rect">
            <a:avLst/>
          </a:prstGeom>
        </p:spPr>
      </p:pic>
    </p:spTree>
    <p:extLst>
      <p:ext uri="{BB962C8B-B14F-4D97-AF65-F5344CB8AC3E}">
        <p14:creationId xmlns:p14="http://schemas.microsoft.com/office/powerpoint/2010/main" val="1794315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57102"/>
            <a:ext cx="8770471" cy="1252728"/>
          </a:xfrm>
        </p:spPr>
        <p:txBody>
          <a:bodyPr>
            <a:noAutofit/>
          </a:bodyPr>
          <a:lstStyle/>
          <a:p>
            <a:pPr algn="l"/>
            <a:r>
              <a:rPr kumimoji="1" lang="zh-CN" altLang="en-US" dirty="0" smtClean="0"/>
              <a:t> </a:t>
            </a:r>
            <a:r>
              <a:rPr kumimoji="1" lang="en-US" altLang="zh-CN" b="1" dirty="0" smtClean="0">
                <a:solidFill>
                  <a:srgbClr val="376092"/>
                </a:solidFill>
              </a:rPr>
              <a:t>2.What is technical writing?</a:t>
            </a:r>
            <a:endParaRPr kumimoji="1" lang="zh-CN" altLang="en-US" dirty="0"/>
          </a:p>
        </p:txBody>
      </p:sp>
      <p:pic>
        <p:nvPicPr>
          <p:cNvPr id="5" name="图片 4" descr="software proje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835" y="2443879"/>
            <a:ext cx="5202517" cy="3763942"/>
          </a:xfrm>
          <a:prstGeom prst="rect">
            <a:avLst/>
          </a:prstGeom>
        </p:spPr>
      </p:pic>
    </p:spTree>
    <p:extLst>
      <p:ext uri="{BB962C8B-B14F-4D97-AF65-F5344CB8AC3E}">
        <p14:creationId xmlns:p14="http://schemas.microsoft.com/office/powerpoint/2010/main" val="3720485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73975"/>
            <a:ext cx="8770471" cy="1252728"/>
          </a:xfrm>
        </p:spPr>
        <p:txBody>
          <a:bodyPr>
            <a:noAutofit/>
          </a:bodyPr>
          <a:lstStyle/>
          <a:p>
            <a:pPr algn="l"/>
            <a:r>
              <a:rPr kumimoji="1" lang="zh-CN" altLang="en-US" dirty="0" smtClean="0"/>
              <a:t> </a:t>
            </a:r>
            <a:r>
              <a:rPr kumimoji="1" lang="en-US" altLang="zh-CN" sz="4000" b="1" dirty="0" smtClean="0">
                <a:solidFill>
                  <a:srgbClr val="376092"/>
                </a:solidFill>
              </a:rPr>
              <a:t>2.1 Definition of the technical writing</a:t>
            </a:r>
            <a:endParaRPr kumimoji="1" lang="zh-CN" altLang="en-US" sz="4000" dirty="0"/>
          </a:p>
        </p:txBody>
      </p:sp>
      <p:sp>
        <p:nvSpPr>
          <p:cNvPr id="3" name="内容占位符 2"/>
          <p:cNvSpPr>
            <a:spLocks noGrp="1"/>
          </p:cNvSpPr>
          <p:nvPr>
            <p:ph idx="1"/>
          </p:nvPr>
        </p:nvSpPr>
        <p:spPr>
          <a:xfrm>
            <a:off x="0" y="968664"/>
            <a:ext cx="8949764" cy="5588000"/>
          </a:xfrm>
        </p:spPr>
        <p:txBody>
          <a:bodyPr>
            <a:normAutofit/>
          </a:bodyPr>
          <a:lstStyle/>
          <a:p>
            <a:pPr marL="0" indent="0">
              <a:buNone/>
            </a:pPr>
            <a:endParaRPr kumimoji="1" lang="en-US" altLang="zh-CN" dirty="0"/>
          </a:p>
          <a:p>
            <a:r>
              <a:rPr kumimoji="1" lang="en-US" altLang="zh-CN" sz="3200" dirty="0" smtClean="0"/>
              <a:t>Technical</a:t>
            </a:r>
            <a:r>
              <a:rPr kumimoji="1" lang="zh-CN" altLang="en-US" sz="3200" dirty="0" smtClean="0"/>
              <a:t> </a:t>
            </a:r>
            <a:r>
              <a:rPr kumimoji="1" lang="en-US" altLang="zh-CN" sz="3200" dirty="0" smtClean="0"/>
              <a:t>adj.</a:t>
            </a:r>
            <a:r>
              <a:rPr kumimoji="1" lang="zh-CN" altLang="en-US" sz="3200" dirty="0" smtClean="0"/>
              <a:t> 科技的；技术上的；专门的</a:t>
            </a:r>
            <a:endParaRPr kumimoji="1" lang="en-US" altLang="zh-CN" sz="3200" dirty="0" smtClean="0"/>
          </a:p>
          <a:p>
            <a:r>
              <a:rPr kumimoji="1" lang="en-US" altLang="zh-CN" sz="3200" dirty="0" smtClean="0"/>
              <a:t>Technical</a:t>
            </a:r>
            <a:r>
              <a:rPr kumimoji="1" lang="zh-CN" altLang="en-US" sz="3200" dirty="0" smtClean="0"/>
              <a:t> </a:t>
            </a:r>
            <a:r>
              <a:rPr kumimoji="1" lang="en-US" altLang="zh-CN" sz="3200" dirty="0" smtClean="0"/>
              <a:t>writing:</a:t>
            </a:r>
            <a:r>
              <a:rPr kumimoji="1" lang="zh-CN" altLang="en-US" sz="3200" dirty="0" smtClean="0"/>
              <a:t> </a:t>
            </a:r>
            <a:endParaRPr kumimoji="1" lang="en-US" altLang="zh-CN" sz="3200" dirty="0"/>
          </a:p>
          <a:p>
            <a:pPr marL="0" indent="0" algn="just">
              <a:buNone/>
            </a:pPr>
            <a:r>
              <a:rPr kumimoji="1" lang="zh-CN" altLang="zh-CN" sz="3200" dirty="0" smtClean="0"/>
              <a:t> </a:t>
            </a:r>
            <a:r>
              <a:rPr kumimoji="1" lang="zh-CN" altLang="en-US" sz="3200" dirty="0" smtClean="0"/>
              <a:t>  </a:t>
            </a:r>
            <a:r>
              <a:rPr kumimoji="1" lang="en-US" altLang="zh-CN" sz="3200" dirty="0" smtClean="0"/>
              <a:t>Is</a:t>
            </a:r>
            <a:r>
              <a:rPr kumimoji="1" lang="zh-CN" altLang="en-US" sz="3200" dirty="0" smtClean="0"/>
              <a:t> </a:t>
            </a:r>
            <a:r>
              <a:rPr kumimoji="1" lang="en-US" altLang="zh-CN" sz="3200" dirty="0" smtClean="0"/>
              <a:t>any</a:t>
            </a:r>
            <a:r>
              <a:rPr kumimoji="1" lang="zh-CN" altLang="en-US" sz="3200" dirty="0" smtClean="0"/>
              <a:t> </a:t>
            </a:r>
            <a:r>
              <a:rPr kumimoji="1" lang="en-US" altLang="zh-CN" sz="3200" dirty="0" smtClean="0"/>
              <a:t>written</a:t>
            </a:r>
            <a:r>
              <a:rPr kumimoji="1" lang="zh-CN" altLang="en-US" sz="3200" dirty="0" smtClean="0"/>
              <a:t> </a:t>
            </a:r>
            <a:r>
              <a:rPr kumimoji="1" lang="en-US" altLang="zh-CN" sz="3200" dirty="0" smtClean="0"/>
              <a:t>form</a:t>
            </a:r>
            <a:r>
              <a:rPr kumimoji="1" lang="zh-CN" altLang="en-US" sz="3200" dirty="0" smtClean="0"/>
              <a:t> </a:t>
            </a:r>
            <a:r>
              <a:rPr kumimoji="1" lang="en-US" altLang="zh-CN" sz="3200" dirty="0" smtClean="0"/>
              <a:t>of</a:t>
            </a:r>
            <a:r>
              <a:rPr kumimoji="1" lang="zh-CN" altLang="en-US" sz="3200" dirty="0" smtClean="0"/>
              <a:t> </a:t>
            </a:r>
            <a:r>
              <a:rPr kumimoji="1" lang="en-US" altLang="zh-CN" sz="3200" dirty="0" smtClean="0"/>
              <a:t>writing</a:t>
            </a:r>
            <a:r>
              <a:rPr kumimoji="1" lang="zh-CN" altLang="en-US" sz="3200" dirty="0" smtClean="0"/>
              <a:t> </a:t>
            </a:r>
            <a:r>
              <a:rPr kumimoji="1" lang="en-US" altLang="zh-CN" sz="3200" dirty="0" smtClean="0"/>
              <a:t>or</a:t>
            </a:r>
            <a:r>
              <a:rPr kumimoji="1" lang="zh-CN" altLang="en-US" sz="3200" dirty="0" smtClean="0"/>
              <a:t> </a:t>
            </a:r>
            <a:r>
              <a:rPr kumimoji="1" lang="en-US" altLang="zh-CN" sz="3200" dirty="0" smtClean="0"/>
              <a:t>drafting</a:t>
            </a:r>
            <a:r>
              <a:rPr kumimoji="1" lang="zh-CN" altLang="en-US" sz="3200" dirty="0" smtClean="0"/>
              <a:t> </a:t>
            </a:r>
            <a:r>
              <a:rPr kumimoji="1" lang="en-US" altLang="zh-CN" sz="3200" dirty="0" smtClean="0"/>
              <a:t>technical</a:t>
            </a:r>
            <a:r>
              <a:rPr kumimoji="1" lang="zh-CN" altLang="en-US" sz="3200" dirty="0" smtClean="0"/>
              <a:t> </a:t>
            </a:r>
            <a:r>
              <a:rPr kumimoji="1" lang="en-US" altLang="zh-CN" sz="3200" dirty="0" smtClean="0"/>
              <a:t>communication</a:t>
            </a:r>
            <a:r>
              <a:rPr kumimoji="1" lang="zh-CN" altLang="en-US" sz="3200" dirty="0" smtClean="0"/>
              <a:t> </a:t>
            </a:r>
            <a:r>
              <a:rPr kumimoji="1" lang="en-US" altLang="zh-CN" sz="3200" dirty="0" smtClean="0"/>
              <a:t>used</a:t>
            </a:r>
            <a:r>
              <a:rPr kumimoji="1" lang="zh-CN" altLang="en-US" sz="3200" dirty="0" smtClean="0"/>
              <a:t> </a:t>
            </a:r>
            <a:r>
              <a:rPr kumimoji="1" lang="en-US" altLang="zh-CN" sz="3200" dirty="0" smtClean="0"/>
              <a:t>in</a:t>
            </a:r>
            <a:r>
              <a:rPr kumimoji="1" lang="zh-CN" altLang="en-US" sz="3200" dirty="0" smtClean="0"/>
              <a:t> </a:t>
            </a:r>
            <a:r>
              <a:rPr kumimoji="1" lang="en-US" altLang="zh-CN" sz="3200" dirty="0" smtClean="0"/>
              <a:t>a</a:t>
            </a:r>
            <a:r>
              <a:rPr kumimoji="1" lang="zh-CN" altLang="en-US" sz="3200" dirty="0" smtClean="0"/>
              <a:t> </a:t>
            </a:r>
            <a:r>
              <a:rPr kumimoji="1" lang="en-US" altLang="zh-CN" sz="3200" dirty="0" smtClean="0"/>
              <a:t>variety</a:t>
            </a:r>
            <a:r>
              <a:rPr kumimoji="1" lang="zh-CN" altLang="en-US" sz="3200" dirty="0" smtClean="0"/>
              <a:t> </a:t>
            </a:r>
            <a:r>
              <a:rPr kumimoji="1" lang="en-US" altLang="zh-CN" sz="3200" dirty="0" smtClean="0"/>
              <a:t>of</a:t>
            </a:r>
            <a:r>
              <a:rPr kumimoji="1" lang="zh-CN" altLang="en-US" sz="3200" dirty="0" smtClean="0"/>
              <a:t> </a:t>
            </a:r>
            <a:r>
              <a:rPr kumimoji="1" lang="en-US" altLang="zh-CN" sz="3200" dirty="0" smtClean="0"/>
              <a:t>technical</a:t>
            </a:r>
            <a:r>
              <a:rPr kumimoji="1" lang="zh-CN" altLang="en-US" sz="3200" dirty="0" smtClean="0"/>
              <a:t> </a:t>
            </a:r>
            <a:r>
              <a:rPr kumimoji="1" lang="en-US" altLang="zh-CN" sz="3200" dirty="0" smtClean="0"/>
              <a:t>and</a:t>
            </a:r>
            <a:r>
              <a:rPr kumimoji="1" lang="zh-CN" altLang="en-US" sz="3200" dirty="0" smtClean="0"/>
              <a:t> </a:t>
            </a:r>
            <a:r>
              <a:rPr kumimoji="1" lang="en-US" altLang="zh-CN" sz="3200" dirty="0" smtClean="0"/>
              <a:t>occupational</a:t>
            </a:r>
            <a:r>
              <a:rPr kumimoji="1" lang="zh-CN" altLang="en-US" sz="3200" dirty="0" smtClean="0"/>
              <a:t> </a:t>
            </a:r>
            <a:r>
              <a:rPr kumimoji="1" lang="en-US" altLang="zh-CN" sz="3200" dirty="0" smtClean="0"/>
              <a:t>fields,</a:t>
            </a:r>
            <a:r>
              <a:rPr kumimoji="1" lang="zh-CN" altLang="en-US" sz="3200" dirty="0" smtClean="0"/>
              <a:t> </a:t>
            </a:r>
            <a:r>
              <a:rPr kumimoji="1" lang="en-US" altLang="zh-CN" sz="3200" dirty="0" smtClean="0"/>
              <a:t>such</a:t>
            </a:r>
            <a:r>
              <a:rPr kumimoji="1" lang="zh-CN" altLang="en-US" sz="3200" dirty="0" smtClean="0"/>
              <a:t> </a:t>
            </a:r>
            <a:r>
              <a:rPr kumimoji="1" lang="en-US" altLang="zh-CN" sz="3200" dirty="0" smtClean="0"/>
              <a:t>as</a:t>
            </a:r>
            <a:r>
              <a:rPr kumimoji="1" lang="zh-CN" altLang="en-US" sz="3200" dirty="0" smtClean="0"/>
              <a:t> </a:t>
            </a:r>
            <a:r>
              <a:rPr kumimoji="1" lang="en-US" altLang="zh-CN" sz="3200" dirty="0" smtClean="0">
                <a:solidFill>
                  <a:srgbClr val="22CC36"/>
                </a:solidFill>
              </a:rPr>
              <a:t>computer</a:t>
            </a:r>
            <a:r>
              <a:rPr kumimoji="1" lang="zh-CN" altLang="en-US" sz="3200" dirty="0" smtClean="0">
                <a:solidFill>
                  <a:srgbClr val="22CC36"/>
                </a:solidFill>
              </a:rPr>
              <a:t> </a:t>
            </a:r>
            <a:r>
              <a:rPr kumimoji="1" lang="en-US" altLang="zh-CN" sz="3200" dirty="0" smtClean="0">
                <a:solidFill>
                  <a:srgbClr val="22CC36"/>
                </a:solidFill>
              </a:rPr>
              <a:t>hardware</a:t>
            </a:r>
            <a:r>
              <a:rPr kumimoji="1" lang="zh-CN" altLang="en-US" sz="3200" dirty="0" smtClean="0">
                <a:solidFill>
                  <a:srgbClr val="22CC36"/>
                </a:solidFill>
              </a:rPr>
              <a:t> </a:t>
            </a:r>
            <a:r>
              <a:rPr kumimoji="1" lang="en-US" altLang="zh-CN" sz="3200" dirty="0" smtClean="0"/>
              <a:t>and</a:t>
            </a:r>
            <a:r>
              <a:rPr kumimoji="1" lang="zh-CN" altLang="en-US" sz="3200" dirty="0" smtClean="0"/>
              <a:t> </a:t>
            </a:r>
            <a:r>
              <a:rPr kumimoji="1" lang="en-US" altLang="zh-CN" sz="3200" dirty="0" smtClean="0">
                <a:solidFill>
                  <a:schemeClr val="accent4">
                    <a:lumMod val="75000"/>
                  </a:schemeClr>
                </a:solidFill>
              </a:rPr>
              <a:t>software</a:t>
            </a:r>
            <a:r>
              <a:rPr kumimoji="1" lang="en-US" altLang="zh-CN" sz="3200" dirty="0" smtClean="0"/>
              <a:t>,</a:t>
            </a:r>
            <a:r>
              <a:rPr kumimoji="1" lang="zh-CN" altLang="en-US" sz="3200" dirty="0" smtClean="0"/>
              <a:t> </a:t>
            </a:r>
            <a:r>
              <a:rPr kumimoji="1" lang="en-US" altLang="zh-CN" sz="3200" dirty="0" smtClean="0">
                <a:solidFill>
                  <a:srgbClr val="FF0000"/>
                </a:solidFill>
              </a:rPr>
              <a:t>engineering</a:t>
            </a:r>
            <a:r>
              <a:rPr kumimoji="1" lang="en-US" altLang="zh-CN" sz="3200" dirty="0" smtClean="0"/>
              <a:t>,</a:t>
            </a:r>
            <a:r>
              <a:rPr kumimoji="1" lang="zh-CN" altLang="en-US" sz="3200" dirty="0" smtClean="0"/>
              <a:t> </a:t>
            </a:r>
            <a:r>
              <a:rPr kumimoji="1" lang="en-US" altLang="zh-CN" sz="3200" dirty="0" smtClean="0">
                <a:solidFill>
                  <a:srgbClr val="3366FF"/>
                </a:solidFill>
              </a:rPr>
              <a:t>chemistry</a:t>
            </a:r>
            <a:r>
              <a:rPr kumimoji="1" lang="en-US" altLang="zh-CN" sz="3200" dirty="0" smtClean="0"/>
              <a:t>,</a:t>
            </a:r>
            <a:r>
              <a:rPr kumimoji="1" lang="zh-CN" altLang="en-US" sz="3200" dirty="0" smtClean="0"/>
              <a:t> </a:t>
            </a:r>
            <a:r>
              <a:rPr kumimoji="1" lang="en-US" altLang="zh-CN" sz="3200" dirty="0" smtClean="0">
                <a:solidFill>
                  <a:schemeClr val="accent6">
                    <a:lumMod val="75000"/>
                  </a:schemeClr>
                </a:solidFill>
              </a:rPr>
              <a:t>aeronautics</a:t>
            </a:r>
            <a:r>
              <a:rPr kumimoji="1" lang="en-US" altLang="zh-CN" sz="3200" dirty="0" smtClean="0"/>
              <a:t>,</a:t>
            </a:r>
            <a:r>
              <a:rPr kumimoji="1" lang="zh-CN" altLang="en-US" sz="3200" dirty="0" smtClean="0"/>
              <a:t> </a:t>
            </a:r>
            <a:r>
              <a:rPr kumimoji="1" lang="en-US" altLang="zh-CN" sz="3200" dirty="0" smtClean="0">
                <a:solidFill>
                  <a:schemeClr val="accent3">
                    <a:lumMod val="75000"/>
                  </a:schemeClr>
                </a:solidFill>
              </a:rPr>
              <a:t>robotics</a:t>
            </a:r>
            <a:r>
              <a:rPr kumimoji="1" lang="en-US" altLang="zh-CN" sz="3200" dirty="0" smtClean="0"/>
              <a:t>,</a:t>
            </a:r>
            <a:r>
              <a:rPr kumimoji="1" lang="zh-CN" altLang="en-US" sz="3200" dirty="0" smtClean="0"/>
              <a:t> </a:t>
            </a:r>
            <a:r>
              <a:rPr kumimoji="1" lang="en-US" altLang="zh-CN" sz="3200" dirty="0" smtClean="0">
                <a:solidFill>
                  <a:srgbClr val="FF477F"/>
                </a:solidFill>
              </a:rPr>
              <a:t>finance</a:t>
            </a:r>
            <a:r>
              <a:rPr kumimoji="1" lang="en-US" altLang="zh-CN" sz="3200" dirty="0" smtClean="0"/>
              <a:t>,</a:t>
            </a:r>
            <a:r>
              <a:rPr kumimoji="1" lang="zh-CN" altLang="en-US" sz="3200" dirty="0" smtClean="0"/>
              <a:t> </a:t>
            </a:r>
            <a:r>
              <a:rPr kumimoji="1" lang="en-US" altLang="zh-CN" sz="3200" dirty="0" smtClean="0">
                <a:solidFill>
                  <a:srgbClr val="604A7B"/>
                </a:solidFill>
              </a:rPr>
              <a:t>consumer</a:t>
            </a:r>
            <a:r>
              <a:rPr kumimoji="1" lang="zh-CN" altLang="en-US" sz="3200" dirty="0" smtClean="0">
                <a:solidFill>
                  <a:srgbClr val="604A7B"/>
                </a:solidFill>
              </a:rPr>
              <a:t> </a:t>
            </a:r>
            <a:r>
              <a:rPr kumimoji="1" lang="en-US" altLang="zh-CN" sz="3200" dirty="0" smtClean="0">
                <a:solidFill>
                  <a:srgbClr val="604A7B"/>
                </a:solidFill>
              </a:rPr>
              <a:t>electronics</a:t>
            </a:r>
            <a:r>
              <a:rPr kumimoji="1" lang="en-US" altLang="zh-CN" sz="3200" dirty="0" smtClean="0"/>
              <a:t>,</a:t>
            </a:r>
            <a:r>
              <a:rPr kumimoji="1" lang="zh-CN" altLang="en-US" sz="3200" dirty="0" smtClean="0"/>
              <a:t> </a:t>
            </a:r>
            <a:r>
              <a:rPr kumimoji="1" lang="en-US" altLang="zh-CN" sz="3200" dirty="0" smtClean="0"/>
              <a:t>and</a:t>
            </a:r>
            <a:r>
              <a:rPr kumimoji="1" lang="zh-CN" altLang="en-US" sz="3200" dirty="0" smtClean="0"/>
              <a:t> </a:t>
            </a:r>
            <a:r>
              <a:rPr kumimoji="1" lang="en-US" altLang="zh-CN" sz="3200" dirty="0" smtClean="0">
                <a:solidFill>
                  <a:srgbClr val="41D0FF"/>
                </a:solidFill>
              </a:rPr>
              <a:t>biotechnology</a:t>
            </a:r>
            <a:r>
              <a:rPr kumimoji="1" lang="en-US" altLang="zh-CN" sz="3200" dirty="0" smtClean="0"/>
              <a:t>.</a:t>
            </a:r>
            <a:r>
              <a:rPr kumimoji="1" lang="zh-CN" altLang="en-US" sz="3200" dirty="0" smtClean="0"/>
              <a:t> </a:t>
            </a:r>
            <a:r>
              <a:rPr kumimoji="1" lang="en-US" altLang="zh-CN" sz="3200" dirty="0" smtClean="0"/>
              <a:t>It</a:t>
            </a:r>
            <a:r>
              <a:rPr kumimoji="1" lang="zh-CN" altLang="en-US" sz="3200" dirty="0" smtClean="0"/>
              <a:t> </a:t>
            </a:r>
            <a:r>
              <a:rPr kumimoji="1" lang="en-US" altLang="zh-CN" sz="3200" dirty="0" smtClean="0"/>
              <a:t>encompasses</a:t>
            </a:r>
            <a:r>
              <a:rPr kumimoji="1" lang="zh-CN" altLang="en-US" sz="3200" dirty="0" smtClean="0"/>
              <a:t> </a:t>
            </a:r>
            <a:r>
              <a:rPr kumimoji="1" lang="en-US" altLang="zh-CN" sz="3200" dirty="0" smtClean="0"/>
              <a:t>the</a:t>
            </a:r>
            <a:r>
              <a:rPr kumimoji="1" lang="zh-CN" altLang="en-US" sz="3200" dirty="0" smtClean="0"/>
              <a:t> </a:t>
            </a:r>
            <a:r>
              <a:rPr kumimoji="1" lang="en-US" altLang="zh-CN" sz="3200" dirty="0" smtClean="0"/>
              <a:t>largest</a:t>
            </a:r>
            <a:r>
              <a:rPr kumimoji="1" lang="zh-CN" altLang="en-US" sz="3200" dirty="0" smtClean="0"/>
              <a:t> </a:t>
            </a:r>
            <a:r>
              <a:rPr kumimoji="1" lang="en-US" altLang="zh-CN" sz="3200" dirty="0" smtClean="0"/>
              <a:t>sub-field</a:t>
            </a:r>
            <a:r>
              <a:rPr kumimoji="1" lang="zh-CN" altLang="en-US" sz="3200" dirty="0" smtClean="0"/>
              <a:t> </a:t>
            </a:r>
            <a:r>
              <a:rPr kumimoji="1" lang="en-US" altLang="zh-CN" sz="3200" dirty="0" smtClean="0"/>
              <a:t>within</a:t>
            </a:r>
            <a:r>
              <a:rPr kumimoji="1" lang="zh-CN" altLang="en-US" sz="3200" dirty="0" smtClean="0"/>
              <a:t> </a:t>
            </a:r>
            <a:r>
              <a:rPr kumimoji="1" lang="en-US" altLang="zh-CN" sz="3200" dirty="0" smtClean="0"/>
              <a:t>technical</a:t>
            </a:r>
            <a:r>
              <a:rPr kumimoji="1" lang="zh-CN" altLang="en-US" sz="3200" dirty="0" smtClean="0"/>
              <a:t> </a:t>
            </a:r>
            <a:r>
              <a:rPr kumimoji="1" lang="en-US" altLang="zh-CN" sz="3200" dirty="0" smtClean="0"/>
              <a:t>communication.</a:t>
            </a:r>
            <a:endParaRPr kumimoji="1" lang="zh-CN" altLang="en-US" dirty="0"/>
          </a:p>
        </p:txBody>
      </p:sp>
    </p:spTree>
    <p:extLst>
      <p:ext uri="{BB962C8B-B14F-4D97-AF65-F5344CB8AC3E}">
        <p14:creationId xmlns:p14="http://schemas.microsoft.com/office/powerpoint/2010/main" val="275904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95294"/>
            <a:ext cx="8979647" cy="5205506"/>
          </a:xfrm>
        </p:spPr>
        <p:txBody>
          <a:bodyPr>
            <a:normAutofit/>
          </a:bodyPr>
          <a:lstStyle/>
          <a:p>
            <a:pPr marL="0" indent="0">
              <a:buNone/>
            </a:pPr>
            <a:r>
              <a:rPr kumimoji="1" lang="zh-CN" altLang="en-US" dirty="0" smtClean="0"/>
              <a:t>  </a:t>
            </a:r>
            <a:endParaRPr kumimoji="1" lang="en-US" altLang="zh-CN" dirty="0" smtClean="0"/>
          </a:p>
          <a:p>
            <a:r>
              <a:rPr kumimoji="1" lang="en-US" altLang="zh-CN" sz="3600" b="1" dirty="0" smtClean="0">
                <a:solidFill>
                  <a:srgbClr val="4F6228"/>
                </a:solidFill>
              </a:rPr>
              <a:t>State</a:t>
            </a:r>
            <a:r>
              <a:rPr kumimoji="1" lang="zh-CN" altLang="en-US" sz="3600" b="1" dirty="0" smtClean="0">
                <a:solidFill>
                  <a:srgbClr val="4F6228"/>
                </a:solidFill>
              </a:rPr>
              <a:t> </a:t>
            </a:r>
            <a:r>
              <a:rPr kumimoji="1" lang="en-US" altLang="zh-CN" sz="3600" b="1" dirty="0" smtClean="0">
                <a:solidFill>
                  <a:srgbClr val="4F6228"/>
                </a:solidFill>
              </a:rPr>
              <a:t>the</a:t>
            </a:r>
            <a:r>
              <a:rPr kumimoji="1" lang="zh-CN" altLang="en-US" sz="3600" b="1" dirty="0" smtClean="0">
                <a:solidFill>
                  <a:srgbClr val="4F6228"/>
                </a:solidFill>
              </a:rPr>
              <a:t> </a:t>
            </a:r>
            <a:r>
              <a:rPr kumimoji="1" lang="en-US" altLang="zh-CN" sz="3600" b="1" dirty="0" smtClean="0">
                <a:solidFill>
                  <a:srgbClr val="4F6228"/>
                </a:solidFill>
              </a:rPr>
              <a:t>problem</a:t>
            </a:r>
          </a:p>
          <a:p>
            <a:r>
              <a:rPr kumimoji="1" lang="en-US" altLang="zh-CN" sz="3600" b="1" dirty="0" smtClean="0">
                <a:solidFill>
                  <a:srgbClr val="4F6228"/>
                </a:solidFill>
              </a:rPr>
              <a:t>Describe</a:t>
            </a:r>
            <a:r>
              <a:rPr kumimoji="1" lang="zh-CN" altLang="en-US" sz="3600" b="1" dirty="0" smtClean="0">
                <a:solidFill>
                  <a:srgbClr val="4F6228"/>
                </a:solidFill>
              </a:rPr>
              <a:t> </a:t>
            </a:r>
            <a:r>
              <a:rPr kumimoji="1" lang="en-US" altLang="zh-CN" sz="3600" b="1" dirty="0" smtClean="0">
                <a:solidFill>
                  <a:srgbClr val="4F6228"/>
                </a:solidFill>
              </a:rPr>
              <a:t>the</a:t>
            </a:r>
            <a:r>
              <a:rPr kumimoji="1" lang="zh-CN" altLang="en-US" sz="3600" b="1" dirty="0" smtClean="0">
                <a:solidFill>
                  <a:srgbClr val="4F6228"/>
                </a:solidFill>
              </a:rPr>
              <a:t> </a:t>
            </a:r>
            <a:r>
              <a:rPr kumimoji="1" lang="en-US" altLang="zh-CN" sz="3600" b="1" dirty="0" smtClean="0">
                <a:solidFill>
                  <a:srgbClr val="4F6228"/>
                </a:solidFill>
              </a:rPr>
              <a:t>method</a:t>
            </a:r>
          </a:p>
          <a:p>
            <a:r>
              <a:rPr kumimoji="1" lang="en-US" altLang="zh-CN" sz="3600" b="1" dirty="0" smtClean="0">
                <a:solidFill>
                  <a:srgbClr val="4F6228"/>
                </a:solidFill>
              </a:rPr>
              <a:t>Display</a:t>
            </a:r>
            <a:r>
              <a:rPr kumimoji="1" lang="zh-CN" altLang="en-US" sz="3600" b="1" dirty="0" smtClean="0">
                <a:solidFill>
                  <a:srgbClr val="4F6228"/>
                </a:solidFill>
              </a:rPr>
              <a:t> </a:t>
            </a:r>
            <a:r>
              <a:rPr kumimoji="1" lang="en-US" altLang="zh-CN" sz="3600" b="1" dirty="0" smtClean="0">
                <a:solidFill>
                  <a:srgbClr val="4F6228"/>
                </a:solidFill>
              </a:rPr>
              <a:t>the</a:t>
            </a:r>
            <a:r>
              <a:rPr kumimoji="1" lang="zh-CN" altLang="en-US" sz="3600" b="1" dirty="0" smtClean="0">
                <a:solidFill>
                  <a:srgbClr val="4F6228"/>
                </a:solidFill>
              </a:rPr>
              <a:t> </a:t>
            </a:r>
            <a:r>
              <a:rPr kumimoji="1" lang="en-US" altLang="zh-CN" sz="3600" b="1" dirty="0" smtClean="0">
                <a:solidFill>
                  <a:srgbClr val="4F6228"/>
                </a:solidFill>
              </a:rPr>
              <a:t>results</a:t>
            </a:r>
          </a:p>
          <a:p>
            <a:r>
              <a:rPr kumimoji="1" lang="en-US" altLang="zh-CN" sz="3600" b="1" dirty="0" smtClean="0">
                <a:solidFill>
                  <a:srgbClr val="4F6228"/>
                </a:solidFill>
              </a:rPr>
              <a:t>Draw</a:t>
            </a:r>
            <a:r>
              <a:rPr kumimoji="1" lang="zh-CN" altLang="en-US" sz="3600" b="1" dirty="0" smtClean="0">
                <a:solidFill>
                  <a:srgbClr val="4F6228"/>
                </a:solidFill>
              </a:rPr>
              <a:t> </a:t>
            </a:r>
            <a:r>
              <a:rPr kumimoji="1" lang="en-US" altLang="zh-CN" sz="3600" b="1" dirty="0" smtClean="0">
                <a:solidFill>
                  <a:srgbClr val="4F6228"/>
                </a:solidFill>
              </a:rPr>
              <a:t>the</a:t>
            </a:r>
            <a:r>
              <a:rPr kumimoji="1" lang="zh-CN" altLang="en-US" sz="3600" b="1" dirty="0" smtClean="0">
                <a:solidFill>
                  <a:srgbClr val="4F6228"/>
                </a:solidFill>
              </a:rPr>
              <a:t> </a:t>
            </a:r>
            <a:r>
              <a:rPr kumimoji="1" lang="en-US" altLang="zh-CN" sz="3600" b="1" dirty="0" smtClean="0">
                <a:solidFill>
                  <a:srgbClr val="4F6228"/>
                </a:solidFill>
              </a:rPr>
              <a:t>conclusions</a:t>
            </a:r>
            <a:endParaRPr kumimoji="1" lang="zh-CN" altLang="en-US" sz="3600" b="1" dirty="0">
              <a:solidFill>
                <a:srgbClr val="4F6228"/>
              </a:solidFill>
            </a:endParaRPr>
          </a:p>
        </p:txBody>
      </p:sp>
      <p:sp>
        <p:nvSpPr>
          <p:cNvPr id="4" name="标题 1"/>
          <p:cNvSpPr>
            <a:spLocks noGrp="1"/>
          </p:cNvSpPr>
          <p:nvPr>
            <p:ph type="title"/>
          </p:nvPr>
        </p:nvSpPr>
        <p:spPr>
          <a:xfrm>
            <a:off x="0" y="52294"/>
            <a:ext cx="9293412" cy="1143000"/>
          </a:xfrm>
        </p:spPr>
        <p:txBody>
          <a:bodyPr>
            <a:noAutofit/>
          </a:bodyPr>
          <a:lstStyle/>
          <a:p>
            <a:pPr algn="l"/>
            <a:r>
              <a:rPr kumimoji="1" lang="en-US" altLang="zh-CN" b="1" dirty="0" smtClean="0">
                <a:solidFill>
                  <a:srgbClr val="376092"/>
                </a:solidFill>
              </a:rPr>
              <a:t>2.2 A standard outline of the technical writing</a:t>
            </a:r>
            <a:endParaRPr kumimoji="1" lang="zh-CN" altLang="en-US" b="1" dirty="0">
              <a:solidFill>
                <a:srgbClr val="376092"/>
              </a:solidFill>
            </a:endParaRPr>
          </a:p>
        </p:txBody>
      </p:sp>
    </p:spTree>
    <p:extLst>
      <p:ext uri="{BB962C8B-B14F-4D97-AF65-F5344CB8AC3E}">
        <p14:creationId xmlns:p14="http://schemas.microsoft.com/office/powerpoint/2010/main" val="142341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9412" y="166036"/>
            <a:ext cx="8229600" cy="1143000"/>
          </a:xfrm>
        </p:spPr>
        <p:txBody>
          <a:bodyPr>
            <a:normAutofit/>
          </a:bodyPr>
          <a:lstStyle/>
          <a:p>
            <a:pPr algn="l"/>
            <a:r>
              <a:rPr kumimoji="1" lang="en-US" altLang="zh-CN" sz="4800" b="1" dirty="0" smtClean="0">
                <a:solidFill>
                  <a:srgbClr val="376092"/>
                </a:solidFill>
              </a:rPr>
              <a:t>3.</a:t>
            </a:r>
            <a:r>
              <a:rPr kumimoji="1" lang="zh-CN" altLang="en-US" sz="4800" b="1" dirty="0" smtClean="0">
                <a:solidFill>
                  <a:srgbClr val="376092"/>
                </a:solidFill>
              </a:rPr>
              <a:t>什么是软件文档</a:t>
            </a:r>
            <a:endParaRPr kumimoji="1" lang="zh-CN" altLang="en-US" sz="4800" b="1" dirty="0">
              <a:solidFill>
                <a:srgbClr val="376092"/>
              </a:solidFill>
            </a:endParaRPr>
          </a:p>
        </p:txBody>
      </p:sp>
      <p:sp>
        <p:nvSpPr>
          <p:cNvPr id="3" name="内容占位符 2"/>
          <p:cNvSpPr>
            <a:spLocks noGrp="1"/>
          </p:cNvSpPr>
          <p:nvPr>
            <p:ph idx="1"/>
          </p:nvPr>
        </p:nvSpPr>
        <p:spPr>
          <a:xfrm>
            <a:off x="149412" y="1739834"/>
            <a:ext cx="8800353" cy="2254622"/>
          </a:xfrm>
        </p:spPr>
        <p:txBody>
          <a:bodyPr>
            <a:normAutofit fontScale="77500" lnSpcReduction="20000"/>
          </a:bodyPr>
          <a:lstStyle/>
          <a:p>
            <a:r>
              <a:rPr kumimoji="1" lang="zh-CN" altLang="en-US" sz="4000" dirty="0" smtClean="0"/>
              <a:t>软件文档（</a:t>
            </a:r>
            <a:r>
              <a:rPr kumimoji="1" lang="en-US" altLang="zh-CN" sz="4000" dirty="0" smtClean="0"/>
              <a:t>software document)</a:t>
            </a:r>
            <a:r>
              <a:rPr kumimoji="1" lang="zh-CN" altLang="en-US" sz="4000" dirty="0" smtClean="0"/>
              <a:t>是技术文档的分支，软件文档和计算机程序共同构成了能完成特定功能的计算机软件。软件文档的规范编制在软件开发工作中占有突出的地位和相当的工作量</a:t>
            </a:r>
            <a:r>
              <a:rPr kumimoji="1" lang="en-US" altLang="zh-CN" sz="4000" dirty="0" smtClean="0"/>
              <a:t>.</a:t>
            </a:r>
            <a:r>
              <a:rPr kumimoji="1" lang="zh-CN" altLang="en-US" sz="4000" dirty="0" smtClean="0"/>
              <a:t>本课程主要强调软件文档编制。</a:t>
            </a:r>
            <a:endParaRPr kumimoji="1" lang="zh-CN" altLang="en-US" sz="4000" dirty="0"/>
          </a:p>
        </p:txBody>
      </p:sp>
      <p:pic>
        <p:nvPicPr>
          <p:cNvPr id="4" name="图片 3" descr="get-started-as-a-technical-wri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409" y="4298644"/>
            <a:ext cx="2559356" cy="2559356"/>
          </a:xfrm>
          <a:prstGeom prst="rect">
            <a:avLst/>
          </a:prstGeom>
        </p:spPr>
      </p:pic>
    </p:spTree>
    <p:extLst>
      <p:ext uri="{BB962C8B-B14F-4D97-AF65-F5344CB8AC3E}">
        <p14:creationId xmlns:p14="http://schemas.microsoft.com/office/powerpoint/2010/main" val="78261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kumimoji="1" lang="en-US" altLang="zh-CN" sz="8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Class Outline</a:t>
            </a:r>
            <a:endParaRPr kumimoji="1" lang="zh-CN" altLang="en-US" sz="8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内容占位符 2"/>
          <p:cNvSpPr>
            <a:spLocks noGrp="1"/>
          </p:cNvSpPr>
          <p:nvPr>
            <p:ph idx="1"/>
          </p:nvPr>
        </p:nvSpPr>
        <p:spPr>
          <a:xfrm>
            <a:off x="1278467" y="2061882"/>
            <a:ext cx="7408333" cy="3944751"/>
          </a:xfrm>
        </p:spPr>
        <p:txBody>
          <a:bodyPr>
            <a:noAutofit/>
          </a:bodyPr>
          <a:lstStyle/>
          <a:p>
            <a:r>
              <a:rPr kumimoji="1" lang="en-US" altLang="zh-CN" sz="4800" dirty="0" smtClean="0"/>
              <a:t>Course</a:t>
            </a:r>
            <a:r>
              <a:rPr kumimoji="1" lang="zh-CN" altLang="en-US" sz="4800" dirty="0" smtClean="0"/>
              <a:t> </a:t>
            </a:r>
            <a:r>
              <a:rPr kumimoji="1" lang="en-US" altLang="zh-CN" sz="4800" dirty="0" smtClean="0"/>
              <a:t>Introduction</a:t>
            </a:r>
          </a:p>
          <a:p>
            <a:endParaRPr kumimoji="1" lang="en-US" altLang="zh-CN" sz="4800" dirty="0" smtClean="0"/>
          </a:p>
          <a:p>
            <a:r>
              <a:rPr kumimoji="1" lang="en-US" altLang="zh-CN" sz="4800" dirty="0" smtClean="0"/>
              <a:t>Course</a:t>
            </a:r>
            <a:r>
              <a:rPr kumimoji="1" lang="zh-CN" altLang="en-US" sz="4800" dirty="0" smtClean="0"/>
              <a:t> </a:t>
            </a:r>
            <a:r>
              <a:rPr kumimoji="1" lang="en-US" altLang="zh-CN" sz="4800" dirty="0"/>
              <a:t>focuses</a:t>
            </a:r>
            <a:r>
              <a:rPr kumimoji="1" lang="zh-CN" altLang="en-US" sz="4800" dirty="0"/>
              <a:t> </a:t>
            </a:r>
            <a:r>
              <a:rPr kumimoji="1" lang="en-US" altLang="zh-CN" sz="4800" dirty="0"/>
              <a:t>&amp;</a:t>
            </a:r>
            <a:r>
              <a:rPr kumimoji="1" lang="zh-CN" altLang="en-US" sz="4800" dirty="0"/>
              <a:t> </a:t>
            </a:r>
            <a:r>
              <a:rPr kumimoji="1" lang="en-US" altLang="zh-CN" sz="4800" dirty="0" smtClean="0"/>
              <a:t>points</a:t>
            </a:r>
          </a:p>
          <a:p>
            <a:pPr marL="0" indent="0">
              <a:buNone/>
            </a:pPr>
            <a:endParaRPr kumimoji="1" lang="zh-CN" altLang="en-US" sz="4800" dirty="0"/>
          </a:p>
          <a:p>
            <a:r>
              <a:rPr kumimoji="1" lang="en-US" altLang="zh-CN" sz="4800" dirty="0"/>
              <a:t>P</a:t>
            </a:r>
            <a:r>
              <a:rPr kumimoji="1" lang="en-US" altLang="zh-CN" sz="4800" dirty="0" smtClean="0"/>
              <a:t>reparations</a:t>
            </a:r>
          </a:p>
        </p:txBody>
      </p:sp>
    </p:spTree>
    <p:extLst>
      <p:ext uri="{BB962C8B-B14F-4D97-AF65-F5344CB8AC3E}">
        <p14:creationId xmlns:p14="http://schemas.microsoft.com/office/powerpoint/2010/main" val="269761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ircle(in)">
                                      <p:cBhvr>
                                        <p:cTn id="1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645" y="274638"/>
            <a:ext cx="8229600" cy="1143000"/>
          </a:xfrm>
        </p:spPr>
        <p:txBody>
          <a:bodyPr/>
          <a:lstStyle/>
          <a:p>
            <a:pPr algn="l"/>
            <a:r>
              <a:rPr kumimoji="1" lang="en-US" altLang="zh-CN" b="1" dirty="0" smtClean="0">
                <a:solidFill>
                  <a:srgbClr val="376092"/>
                </a:solidFill>
              </a:rPr>
              <a:t>3.1</a:t>
            </a:r>
            <a:r>
              <a:rPr kumimoji="1" lang="zh-CN" altLang="en-US" b="1" dirty="0" smtClean="0">
                <a:solidFill>
                  <a:srgbClr val="376092"/>
                </a:solidFill>
              </a:rPr>
              <a:t>软件文档的作用</a:t>
            </a:r>
            <a:endParaRPr kumimoji="1" lang="zh-CN" altLang="en-US" dirty="0">
              <a:solidFill>
                <a:srgbClr val="FF0000"/>
              </a:solidFill>
            </a:endParaRPr>
          </a:p>
        </p:txBody>
      </p:sp>
      <p:pic>
        <p:nvPicPr>
          <p:cNvPr id="4" name="图片 3" descr="屏幕快照 2016-02-27 下午9.21.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24" y="1853702"/>
            <a:ext cx="8547100" cy="4267200"/>
          </a:xfrm>
          <a:prstGeom prst="rect">
            <a:avLst/>
          </a:prstGeom>
        </p:spPr>
      </p:pic>
    </p:spTree>
    <p:extLst>
      <p:ext uri="{BB962C8B-B14F-4D97-AF65-F5344CB8AC3E}">
        <p14:creationId xmlns:p14="http://schemas.microsoft.com/office/powerpoint/2010/main" val="2931364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快照 2017-02-25 下午8.26.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63" y="1110914"/>
            <a:ext cx="7706619" cy="5747086"/>
          </a:xfrm>
          <a:prstGeom prst="rect">
            <a:avLst/>
          </a:prstGeom>
        </p:spPr>
      </p:pic>
      <p:sp>
        <p:nvSpPr>
          <p:cNvPr id="5" name="文本框 4"/>
          <p:cNvSpPr txBox="1"/>
          <p:nvPr/>
        </p:nvSpPr>
        <p:spPr>
          <a:xfrm>
            <a:off x="0" y="34528"/>
            <a:ext cx="9073318" cy="707886"/>
          </a:xfrm>
          <a:prstGeom prst="rect">
            <a:avLst/>
          </a:prstGeom>
          <a:noFill/>
        </p:spPr>
        <p:txBody>
          <a:bodyPr wrap="none" rtlCol="0">
            <a:spAutoFit/>
          </a:bodyPr>
          <a:lstStyle/>
          <a:p>
            <a:r>
              <a:rPr kumimoji="1" lang="en-US" altLang="zh-CN" sz="4000" b="1" dirty="0" smtClean="0">
                <a:solidFill>
                  <a:srgbClr val="376092"/>
                </a:solidFill>
              </a:rPr>
              <a:t>3.2</a:t>
            </a:r>
            <a:r>
              <a:rPr kumimoji="1" lang="zh-CN" altLang="en-US" sz="4000" b="1" dirty="0" smtClean="0">
                <a:solidFill>
                  <a:srgbClr val="376092"/>
                </a:solidFill>
              </a:rPr>
              <a:t>软件文档编制与软件生存周期的关系</a:t>
            </a:r>
            <a:endParaRPr kumimoji="1" lang="zh-CN" altLang="en-US" sz="4000" b="1" dirty="0">
              <a:solidFill>
                <a:srgbClr val="376092"/>
              </a:solidFill>
            </a:endParaRPr>
          </a:p>
        </p:txBody>
      </p:sp>
    </p:spTree>
    <p:extLst>
      <p:ext uri="{BB962C8B-B14F-4D97-AF65-F5344CB8AC3E}">
        <p14:creationId xmlns:p14="http://schemas.microsoft.com/office/powerpoint/2010/main" val="25441129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616636" y="3410340"/>
            <a:ext cx="2008094" cy="638175"/>
          </a:xfrm>
        </p:spPr>
        <p:txBody>
          <a:bodyPr>
            <a:normAutofit fontScale="92500"/>
          </a:bodyPr>
          <a:lstStyle/>
          <a:p>
            <a:pPr marL="0" indent="0">
              <a:buNone/>
            </a:pPr>
            <a:r>
              <a:rPr kumimoji="1" lang="zh-CN" altLang="en-US" dirty="0" smtClean="0"/>
              <a:t> </a:t>
            </a:r>
            <a:r>
              <a:rPr kumimoji="1" lang="zh-CN" altLang="en-US" sz="3600" dirty="0" smtClean="0"/>
              <a:t>软件文档</a:t>
            </a:r>
            <a:endParaRPr kumimoji="1" lang="zh-CN" altLang="en-US" dirty="0"/>
          </a:p>
        </p:txBody>
      </p:sp>
      <p:sp>
        <p:nvSpPr>
          <p:cNvPr id="5" name="Rectangle 3"/>
          <p:cNvSpPr>
            <a:spLocks noChangeArrowheads="1"/>
          </p:cNvSpPr>
          <p:nvPr/>
        </p:nvSpPr>
        <p:spPr bwMode="auto">
          <a:xfrm>
            <a:off x="6381719" y="3181834"/>
            <a:ext cx="2519362" cy="165576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zh-CN" altLang="en-US"/>
          </a:p>
        </p:txBody>
      </p:sp>
      <p:sp>
        <p:nvSpPr>
          <p:cNvPr id="6" name="Rectangle 4"/>
          <p:cNvSpPr>
            <a:spLocks noChangeArrowheads="1"/>
          </p:cNvSpPr>
          <p:nvPr/>
        </p:nvSpPr>
        <p:spPr bwMode="auto">
          <a:xfrm>
            <a:off x="6381719" y="518010"/>
            <a:ext cx="2519362" cy="2497136"/>
          </a:xfrm>
          <a:prstGeom prst="rect">
            <a:avLst/>
          </a:prstGeom>
          <a:solidFill>
            <a:schemeClr val="accent3">
              <a:lumMod val="75000"/>
            </a:schemeClr>
          </a:solidFill>
          <a:ln>
            <a:noFill/>
          </a:ln>
          <a:effectLst/>
          <a:extLst/>
        </p:spPr>
        <p:txBody>
          <a:bodyPr wrap="none" anchor="ctr"/>
          <a:lstStyle/>
          <a:p>
            <a:endParaRPr lang="zh-CN" altLang="en-US"/>
          </a:p>
        </p:txBody>
      </p:sp>
      <p:sp>
        <p:nvSpPr>
          <p:cNvPr id="7" name="Text Box 7"/>
          <p:cNvSpPr txBox="1">
            <a:spLocks noChangeArrowheads="1"/>
          </p:cNvSpPr>
          <p:nvPr/>
        </p:nvSpPr>
        <p:spPr bwMode="auto">
          <a:xfrm>
            <a:off x="4798981" y="1526071"/>
            <a:ext cx="136683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lgn="ctr">
              <a:spcBef>
                <a:spcPct val="50000"/>
              </a:spcBef>
            </a:pPr>
            <a:r>
              <a:rPr kumimoji="1" lang="zh-CN" altLang="en-US" sz="2000" b="1" dirty="0">
                <a:solidFill>
                  <a:srgbClr val="FF0000"/>
                </a:solidFill>
                <a:latin typeface="Times New Roman" charset="0"/>
              </a:rPr>
              <a:t>开发文档</a:t>
            </a:r>
          </a:p>
        </p:txBody>
      </p:sp>
      <p:sp>
        <p:nvSpPr>
          <p:cNvPr id="8" name="Text Box 8"/>
          <p:cNvSpPr txBox="1">
            <a:spLocks noChangeArrowheads="1"/>
          </p:cNvSpPr>
          <p:nvPr/>
        </p:nvSpPr>
        <p:spPr bwMode="auto">
          <a:xfrm>
            <a:off x="4725956" y="3637446"/>
            <a:ext cx="136683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lgn="ctr">
              <a:spcBef>
                <a:spcPct val="50000"/>
              </a:spcBef>
            </a:pPr>
            <a:r>
              <a:rPr kumimoji="1" lang="zh-CN" altLang="en-US" sz="2000" b="1" dirty="0">
                <a:solidFill>
                  <a:srgbClr val="FF0000"/>
                </a:solidFill>
                <a:latin typeface="Times New Roman" charset="0"/>
              </a:rPr>
              <a:t>用户文档</a:t>
            </a:r>
          </a:p>
        </p:txBody>
      </p:sp>
      <p:sp>
        <p:nvSpPr>
          <p:cNvPr id="9" name="Text Box 9"/>
          <p:cNvSpPr txBox="1">
            <a:spLocks noChangeArrowheads="1"/>
          </p:cNvSpPr>
          <p:nvPr/>
        </p:nvSpPr>
        <p:spPr bwMode="auto">
          <a:xfrm>
            <a:off x="4725956" y="5726596"/>
            <a:ext cx="136683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lgn="ctr">
              <a:spcBef>
                <a:spcPct val="50000"/>
              </a:spcBef>
            </a:pPr>
            <a:r>
              <a:rPr kumimoji="1" lang="zh-CN" altLang="en-US" sz="2000" b="1" dirty="0">
                <a:solidFill>
                  <a:srgbClr val="FF0000"/>
                </a:solidFill>
                <a:latin typeface="Times New Roman" charset="0"/>
              </a:rPr>
              <a:t>管理文档</a:t>
            </a:r>
          </a:p>
        </p:txBody>
      </p:sp>
      <p:sp>
        <p:nvSpPr>
          <p:cNvPr id="10" name="AutoShape 10"/>
          <p:cNvSpPr>
            <a:spLocks/>
          </p:cNvSpPr>
          <p:nvPr/>
        </p:nvSpPr>
        <p:spPr bwMode="auto">
          <a:xfrm>
            <a:off x="4652931" y="1741971"/>
            <a:ext cx="215900" cy="4176713"/>
          </a:xfrm>
          <a:prstGeom prst="leftBrace">
            <a:avLst>
              <a:gd name="adj1" fmla="val 161213"/>
              <a:gd name="adj2" fmla="val 50000"/>
            </a:avLst>
          </a:prstGeom>
          <a:noFill/>
          <a:ln w="63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zh-CN" altLang="en-US"/>
          </a:p>
        </p:txBody>
      </p:sp>
      <p:sp>
        <p:nvSpPr>
          <p:cNvPr id="11" name="Text Box 11"/>
          <p:cNvSpPr txBox="1">
            <a:spLocks noChangeArrowheads="1"/>
          </p:cNvSpPr>
          <p:nvPr/>
        </p:nvSpPr>
        <p:spPr bwMode="auto">
          <a:xfrm>
            <a:off x="6451569" y="518009"/>
            <a:ext cx="208915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spcBef>
                <a:spcPct val="50000"/>
              </a:spcBef>
            </a:pPr>
            <a:r>
              <a:rPr kumimoji="1" lang="zh-CN" altLang="en-US" sz="2000" b="1" dirty="0">
                <a:latin typeface="Times New Roman" charset="0"/>
                <a:ea typeface="仿宋_GB2312" charset="0"/>
                <a:cs typeface="仿宋_GB2312" charset="0"/>
              </a:rPr>
              <a:t>可行性研究报告</a:t>
            </a:r>
          </a:p>
        </p:txBody>
      </p:sp>
      <p:sp>
        <p:nvSpPr>
          <p:cNvPr id="12" name="Text Box 12"/>
          <p:cNvSpPr txBox="1">
            <a:spLocks noChangeArrowheads="1"/>
          </p:cNvSpPr>
          <p:nvPr/>
        </p:nvSpPr>
        <p:spPr bwMode="auto">
          <a:xfrm>
            <a:off x="6451569" y="949809"/>
            <a:ext cx="187325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spcBef>
                <a:spcPct val="50000"/>
              </a:spcBef>
            </a:pPr>
            <a:r>
              <a:rPr kumimoji="1" lang="zh-CN" altLang="en-US" sz="2000" b="1" dirty="0">
                <a:latin typeface="Times New Roman" charset="0"/>
                <a:ea typeface="仿宋_GB2312" charset="0"/>
                <a:cs typeface="仿宋_GB2312" charset="0"/>
              </a:rPr>
              <a:t>项目开发计划</a:t>
            </a:r>
          </a:p>
        </p:txBody>
      </p:sp>
      <p:sp>
        <p:nvSpPr>
          <p:cNvPr id="13" name="Text Box 13"/>
          <p:cNvSpPr txBox="1">
            <a:spLocks noChangeArrowheads="1"/>
          </p:cNvSpPr>
          <p:nvPr/>
        </p:nvSpPr>
        <p:spPr bwMode="auto">
          <a:xfrm>
            <a:off x="6451569" y="1381609"/>
            <a:ext cx="208915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wrap="square">
            <a:spAutoFit/>
          </a:bodyPr>
          <a:lstStyle/>
          <a:p>
            <a:pPr>
              <a:spcBef>
                <a:spcPct val="50000"/>
              </a:spcBef>
            </a:pPr>
            <a:r>
              <a:rPr kumimoji="1" lang="zh-CN" altLang="en-US" sz="2000" b="1" dirty="0">
                <a:latin typeface="Times New Roman" charset="0"/>
                <a:ea typeface="仿宋_GB2312" charset="0"/>
                <a:cs typeface="仿宋_GB2312" charset="0"/>
              </a:rPr>
              <a:t>软件需求说明书</a:t>
            </a:r>
          </a:p>
        </p:txBody>
      </p:sp>
      <p:sp>
        <p:nvSpPr>
          <p:cNvPr id="14" name="Text Box 14"/>
          <p:cNvSpPr txBox="1">
            <a:spLocks noChangeArrowheads="1"/>
          </p:cNvSpPr>
          <p:nvPr/>
        </p:nvSpPr>
        <p:spPr bwMode="auto">
          <a:xfrm>
            <a:off x="6451568" y="1813409"/>
            <a:ext cx="223435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wrap="square">
            <a:spAutoFit/>
          </a:bodyPr>
          <a:lstStyle/>
          <a:p>
            <a:pPr>
              <a:spcBef>
                <a:spcPct val="50000"/>
              </a:spcBef>
            </a:pPr>
            <a:r>
              <a:rPr kumimoji="1" lang="zh-CN" altLang="en-US" sz="2000" b="1" dirty="0">
                <a:latin typeface="Times New Roman" charset="0"/>
                <a:ea typeface="仿宋_GB2312" charset="0"/>
                <a:cs typeface="仿宋_GB2312" charset="0"/>
              </a:rPr>
              <a:t>数据库设计说明书</a:t>
            </a:r>
          </a:p>
        </p:txBody>
      </p:sp>
      <p:sp>
        <p:nvSpPr>
          <p:cNvPr id="15" name="Text Box 15"/>
          <p:cNvSpPr txBox="1">
            <a:spLocks noChangeArrowheads="1"/>
          </p:cNvSpPr>
          <p:nvPr/>
        </p:nvSpPr>
        <p:spPr bwMode="auto">
          <a:xfrm>
            <a:off x="6451569" y="2245209"/>
            <a:ext cx="230505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spcBef>
                <a:spcPct val="50000"/>
              </a:spcBef>
            </a:pPr>
            <a:r>
              <a:rPr kumimoji="1" lang="zh-CN" altLang="en-US" sz="2000" b="1" dirty="0">
                <a:latin typeface="Times New Roman" charset="0"/>
                <a:ea typeface="仿宋_GB2312" charset="0"/>
                <a:cs typeface="仿宋_GB2312" charset="0"/>
              </a:rPr>
              <a:t>概要设计说明书</a:t>
            </a:r>
          </a:p>
        </p:txBody>
      </p:sp>
      <p:sp>
        <p:nvSpPr>
          <p:cNvPr id="16" name="Text Box 16"/>
          <p:cNvSpPr txBox="1">
            <a:spLocks noChangeArrowheads="1"/>
          </p:cNvSpPr>
          <p:nvPr/>
        </p:nvSpPr>
        <p:spPr bwMode="auto">
          <a:xfrm>
            <a:off x="6451569" y="2678596"/>
            <a:ext cx="223435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wrap="square">
            <a:spAutoFit/>
          </a:bodyPr>
          <a:lstStyle/>
          <a:p>
            <a:pPr>
              <a:spcBef>
                <a:spcPct val="50000"/>
              </a:spcBef>
            </a:pPr>
            <a:r>
              <a:rPr kumimoji="1" lang="zh-CN" altLang="en-US" sz="2000" b="1" dirty="0">
                <a:latin typeface="Times New Roman" charset="0"/>
                <a:ea typeface="仿宋_GB2312" charset="0"/>
                <a:cs typeface="仿宋_GB2312" charset="0"/>
              </a:rPr>
              <a:t>详细设计说明书</a:t>
            </a:r>
          </a:p>
        </p:txBody>
      </p:sp>
      <p:sp>
        <p:nvSpPr>
          <p:cNvPr id="17" name="AutoShape 17"/>
          <p:cNvSpPr>
            <a:spLocks/>
          </p:cNvSpPr>
          <p:nvPr/>
        </p:nvSpPr>
        <p:spPr bwMode="auto">
          <a:xfrm>
            <a:off x="6165819" y="662471"/>
            <a:ext cx="71437" cy="2232025"/>
          </a:xfrm>
          <a:prstGeom prst="leftBrace">
            <a:avLst>
              <a:gd name="adj1" fmla="val 260372"/>
              <a:gd name="adj2" fmla="val 50000"/>
            </a:avLst>
          </a:prstGeom>
          <a:noFill/>
          <a:ln w="63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zh-CN" altLang="en-US"/>
          </a:p>
        </p:txBody>
      </p:sp>
      <p:sp>
        <p:nvSpPr>
          <p:cNvPr id="18" name="Text Box 18"/>
          <p:cNvSpPr txBox="1">
            <a:spLocks noChangeArrowheads="1"/>
          </p:cNvSpPr>
          <p:nvPr/>
        </p:nvSpPr>
        <p:spPr bwMode="auto">
          <a:xfrm>
            <a:off x="6453156" y="3253271"/>
            <a:ext cx="19446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spcBef>
                <a:spcPct val="50000"/>
              </a:spcBef>
            </a:pPr>
            <a:r>
              <a:rPr kumimoji="1" lang="zh-CN" altLang="en-US" sz="2000" b="1" dirty="0">
                <a:latin typeface="Times New Roman" charset="0"/>
                <a:ea typeface="仿宋_GB2312" charset="0"/>
                <a:cs typeface="仿宋_GB2312" charset="0"/>
              </a:rPr>
              <a:t>用户手册</a:t>
            </a:r>
          </a:p>
        </p:txBody>
      </p:sp>
      <p:sp>
        <p:nvSpPr>
          <p:cNvPr id="19" name="Text Box 19"/>
          <p:cNvSpPr txBox="1">
            <a:spLocks noChangeArrowheads="1"/>
          </p:cNvSpPr>
          <p:nvPr/>
        </p:nvSpPr>
        <p:spPr bwMode="auto">
          <a:xfrm>
            <a:off x="6453156" y="3613634"/>
            <a:ext cx="19446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spcBef>
                <a:spcPct val="50000"/>
              </a:spcBef>
            </a:pPr>
            <a:r>
              <a:rPr kumimoji="1" lang="zh-CN" altLang="en-US" sz="2000" b="1" dirty="0">
                <a:latin typeface="Times New Roman" charset="0"/>
                <a:ea typeface="仿宋_GB2312" charset="0"/>
                <a:cs typeface="仿宋_GB2312" charset="0"/>
              </a:rPr>
              <a:t>操作手册</a:t>
            </a:r>
          </a:p>
        </p:txBody>
      </p:sp>
      <p:sp>
        <p:nvSpPr>
          <p:cNvPr id="20" name="Text Box 20"/>
          <p:cNvSpPr txBox="1">
            <a:spLocks noChangeArrowheads="1"/>
          </p:cNvSpPr>
          <p:nvPr/>
        </p:nvSpPr>
        <p:spPr bwMode="auto">
          <a:xfrm>
            <a:off x="6453156" y="3973996"/>
            <a:ext cx="229533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wrap="square">
            <a:spAutoFit/>
          </a:bodyPr>
          <a:lstStyle/>
          <a:p>
            <a:pPr>
              <a:spcBef>
                <a:spcPct val="50000"/>
              </a:spcBef>
            </a:pPr>
            <a:r>
              <a:rPr kumimoji="1" lang="zh-CN" altLang="en-US" sz="2000" b="1" dirty="0">
                <a:latin typeface="Times New Roman" charset="0"/>
                <a:ea typeface="仿宋_GB2312" charset="0"/>
                <a:cs typeface="仿宋_GB2312" charset="0"/>
              </a:rPr>
              <a:t>软件需求说明书</a:t>
            </a:r>
          </a:p>
        </p:txBody>
      </p:sp>
      <p:sp>
        <p:nvSpPr>
          <p:cNvPr id="21" name="Text Box 21"/>
          <p:cNvSpPr txBox="1">
            <a:spLocks noChangeArrowheads="1"/>
          </p:cNvSpPr>
          <p:nvPr/>
        </p:nvSpPr>
        <p:spPr bwMode="auto">
          <a:xfrm>
            <a:off x="6451569" y="4374106"/>
            <a:ext cx="223435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wrap="square">
            <a:spAutoFit/>
          </a:bodyPr>
          <a:lstStyle/>
          <a:p>
            <a:pPr>
              <a:spcBef>
                <a:spcPct val="50000"/>
              </a:spcBef>
            </a:pPr>
            <a:r>
              <a:rPr kumimoji="1" lang="zh-CN" altLang="en-US" sz="2000" b="1" dirty="0">
                <a:latin typeface="Times New Roman" charset="0"/>
                <a:ea typeface="仿宋_GB2312" charset="0"/>
                <a:cs typeface="仿宋_GB2312" charset="0"/>
              </a:rPr>
              <a:t>数据要求说明书</a:t>
            </a:r>
          </a:p>
        </p:txBody>
      </p:sp>
      <p:sp>
        <p:nvSpPr>
          <p:cNvPr id="22" name="Text Box 22"/>
          <p:cNvSpPr txBox="1">
            <a:spLocks noChangeArrowheads="1"/>
          </p:cNvSpPr>
          <p:nvPr/>
        </p:nvSpPr>
        <p:spPr bwMode="auto">
          <a:xfrm>
            <a:off x="6453156" y="4910621"/>
            <a:ext cx="19446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spcBef>
                <a:spcPct val="50000"/>
              </a:spcBef>
            </a:pPr>
            <a:r>
              <a:rPr kumimoji="1" lang="zh-CN" altLang="en-US" sz="2000" b="1" dirty="0">
                <a:latin typeface="Times New Roman" charset="0"/>
                <a:ea typeface="仿宋_GB2312" charset="0"/>
                <a:cs typeface="仿宋_GB2312" charset="0"/>
              </a:rPr>
              <a:t>项目开发计划</a:t>
            </a:r>
          </a:p>
        </p:txBody>
      </p:sp>
      <p:sp>
        <p:nvSpPr>
          <p:cNvPr id="23" name="Text Box 23"/>
          <p:cNvSpPr txBox="1">
            <a:spLocks noChangeArrowheads="1"/>
          </p:cNvSpPr>
          <p:nvPr/>
        </p:nvSpPr>
        <p:spPr bwMode="auto">
          <a:xfrm>
            <a:off x="6453156" y="5326486"/>
            <a:ext cx="19446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spcBef>
                <a:spcPct val="50000"/>
              </a:spcBef>
            </a:pPr>
            <a:r>
              <a:rPr kumimoji="1" lang="zh-CN" altLang="en-US" sz="2000" b="1" dirty="0">
                <a:latin typeface="Times New Roman" charset="0"/>
                <a:ea typeface="仿宋_GB2312" charset="0"/>
                <a:cs typeface="仿宋_GB2312" charset="0"/>
              </a:rPr>
              <a:t>模块开发卷宗</a:t>
            </a:r>
          </a:p>
        </p:txBody>
      </p:sp>
      <p:sp>
        <p:nvSpPr>
          <p:cNvPr id="24" name="Text Box 24"/>
          <p:cNvSpPr txBox="1">
            <a:spLocks noChangeArrowheads="1"/>
          </p:cNvSpPr>
          <p:nvPr/>
        </p:nvSpPr>
        <p:spPr bwMode="auto">
          <a:xfrm>
            <a:off x="6453156" y="5688187"/>
            <a:ext cx="19446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spcBef>
                <a:spcPct val="50000"/>
              </a:spcBef>
            </a:pPr>
            <a:r>
              <a:rPr kumimoji="1" lang="zh-CN" altLang="en-US" sz="2000" b="1" dirty="0">
                <a:latin typeface="Times New Roman" charset="0"/>
                <a:ea typeface="仿宋_GB2312" charset="0"/>
                <a:cs typeface="仿宋_GB2312" charset="0"/>
              </a:rPr>
              <a:t>开发进度月报</a:t>
            </a:r>
          </a:p>
        </p:txBody>
      </p:sp>
      <p:sp>
        <p:nvSpPr>
          <p:cNvPr id="25" name="Text Box 25"/>
          <p:cNvSpPr txBox="1">
            <a:spLocks noChangeArrowheads="1"/>
          </p:cNvSpPr>
          <p:nvPr/>
        </p:nvSpPr>
        <p:spPr bwMode="auto">
          <a:xfrm>
            <a:off x="6451568" y="6077927"/>
            <a:ext cx="19446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spcBef>
                <a:spcPct val="50000"/>
              </a:spcBef>
            </a:pPr>
            <a:r>
              <a:rPr kumimoji="1" lang="zh-CN" altLang="en-US" sz="2000" b="1" dirty="0">
                <a:latin typeface="Times New Roman" charset="0"/>
                <a:ea typeface="仿宋_GB2312" charset="0"/>
                <a:cs typeface="仿宋_GB2312" charset="0"/>
              </a:rPr>
              <a:t>测试计划</a:t>
            </a:r>
          </a:p>
        </p:txBody>
      </p:sp>
      <p:sp>
        <p:nvSpPr>
          <p:cNvPr id="26" name="Text Box 26"/>
          <p:cNvSpPr txBox="1">
            <a:spLocks noChangeArrowheads="1"/>
          </p:cNvSpPr>
          <p:nvPr/>
        </p:nvSpPr>
        <p:spPr bwMode="auto">
          <a:xfrm>
            <a:off x="6451568" y="6434387"/>
            <a:ext cx="19446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a:spAutoFit/>
          </a:bodyPr>
          <a:lstStyle/>
          <a:p>
            <a:pPr>
              <a:spcBef>
                <a:spcPct val="50000"/>
              </a:spcBef>
            </a:pPr>
            <a:r>
              <a:rPr kumimoji="1" lang="zh-CN" altLang="en-US" sz="2000" b="1" dirty="0">
                <a:latin typeface="Times New Roman" charset="0"/>
                <a:ea typeface="仿宋_GB2312" charset="0"/>
                <a:cs typeface="仿宋_GB2312" charset="0"/>
              </a:rPr>
              <a:t>测试分析报告</a:t>
            </a:r>
          </a:p>
        </p:txBody>
      </p:sp>
      <p:sp>
        <p:nvSpPr>
          <p:cNvPr id="27" name="AutoShape 28"/>
          <p:cNvSpPr>
            <a:spLocks/>
          </p:cNvSpPr>
          <p:nvPr/>
        </p:nvSpPr>
        <p:spPr bwMode="auto">
          <a:xfrm>
            <a:off x="6214396" y="3328584"/>
            <a:ext cx="45719" cy="1439862"/>
          </a:xfrm>
          <a:prstGeom prst="leftBrace">
            <a:avLst>
              <a:gd name="adj1" fmla="val 126110"/>
              <a:gd name="adj2" fmla="val 50000"/>
            </a:avLst>
          </a:prstGeom>
          <a:noFill/>
          <a:ln w="63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zh-CN" altLang="en-US"/>
          </a:p>
        </p:txBody>
      </p:sp>
      <p:sp>
        <p:nvSpPr>
          <p:cNvPr id="28" name="文本框 27"/>
          <p:cNvSpPr txBox="1"/>
          <p:nvPr/>
        </p:nvSpPr>
        <p:spPr>
          <a:xfrm>
            <a:off x="8456528" y="6355866"/>
            <a:ext cx="184666" cy="369332"/>
          </a:xfrm>
          <a:prstGeom prst="rect">
            <a:avLst/>
          </a:prstGeom>
          <a:noFill/>
        </p:spPr>
        <p:txBody>
          <a:bodyPr wrap="none" rtlCol="0">
            <a:spAutoFit/>
          </a:bodyPr>
          <a:lstStyle/>
          <a:p>
            <a:endParaRPr kumimoji="1" lang="zh-CN" altLang="en-US" dirty="0"/>
          </a:p>
        </p:txBody>
      </p:sp>
      <p:sp>
        <p:nvSpPr>
          <p:cNvPr id="29" name="文本框 28"/>
          <p:cNvSpPr txBox="1"/>
          <p:nvPr/>
        </p:nvSpPr>
        <p:spPr>
          <a:xfrm>
            <a:off x="-9162" y="189794"/>
            <a:ext cx="5941050" cy="923330"/>
          </a:xfrm>
          <a:prstGeom prst="rect">
            <a:avLst/>
          </a:prstGeom>
          <a:noFill/>
        </p:spPr>
        <p:txBody>
          <a:bodyPr wrap="none" rtlCol="0">
            <a:spAutoFit/>
          </a:bodyPr>
          <a:lstStyle/>
          <a:p>
            <a:r>
              <a:rPr kumimoji="1" lang="en-US" altLang="zh-CN" sz="5400" b="1" dirty="0" smtClean="0">
                <a:solidFill>
                  <a:srgbClr val="376092"/>
                </a:solidFill>
              </a:rPr>
              <a:t>3.3</a:t>
            </a:r>
            <a:r>
              <a:rPr kumimoji="1" lang="zh-CN" altLang="en-US" sz="5400" b="1" dirty="0" smtClean="0">
                <a:solidFill>
                  <a:srgbClr val="376092"/>
                </a:solidFill>
              </a:rPr>
              <a:t>软件</a:t>
            </a:r>
            <a:r>
              <a:rPr kumimoji="1" lang="zh-CN" altLang="en-US" sz="5400" b="1" dirty="0">
                <a:solidFill>
                  <a:srgbClr val="376092"/>
                </a:solidFill>
              </a:rPr>
              <a:t>文档</a:t>
            </a:r>
            <a:r>
              <a:rPr kumimoji="1" lang="zh-CN" altLang="en-US" sz="5400" b="1" dirty="0" smtClean="0">
                <a:solidFill>
                  <a:srgbClr val="376092"/>
                </a:solidFill>
              </a:rPr>
              <a:t>的</a:t>
            </a:r>
            <a:r>
              <a:rPr kumimoji="1" lang="zh-CN" altLang="en-US" sz="5400" b="1" dirty="0">
                <a:solidFill>
                  <a:srgbClr val="376092"/>
                </a:solidFill>
              </a:rPr>
              <a:t>分类</a:t>
            </a:r>
            <a:endParaRPr kumimoji="1" lang="zh-CN" altLang="en-US" sz="5400" b="1" dirty="0">
              <a:solidFill>
                <a:srgbClr val="FF6600"/>
              </a:solidFill>
            </a:endParaRPr>
          </a:p>
        </p:txBody>
      </p:sp>
    </p:spTree>
    <p:extLst>
      <p:ext uri="{BB962C8B-B14F-4D97-AF65-F5344CB8AC3E}">
        <p14:creationId xmlns:p14="http://schemas.microsoft.com/office/powerpoint/2010/main" val="261156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1000"/>
                                        <p:tgtEl>
                                          <p:spTgt spid="10"/>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100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ox(out)">
                                      <p:cBhvr>
                                        <p:cTn id="21" dur="1000"/>
                                        <p:tgtEl>
                                          <p:spTgt spid="1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grpId="0" nodeType="afterEffect">
                                  <p:stCondLst>
                                    <p:cond delay="50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500"/>
                                  </p:stCondLst>
                                  <p:childTnLst>
                                    <p:set>
                                      <p:cBhvr>
                                        <p:cTn id="33" dur="1" fill="hold">
                                          <p:stCondLst>
                                            <p:cond delay="0"/>
                                          </p:stCondLst>
                                        </p:cTn>
                                        <p:tgtEl>
                                          <p:spTgt spid="13"/>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grpId="0" nodeType="afterEffect">
                                  <p:stCondLst>
                                    <p:cond delay="50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grpId="0" nodeType="afterEffect">
                                  <p:stCondLst>
                                    <p:cond delay="5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3500"/>
                            </p:stCondLst>
                            <p:childTnLst>
                              <p:par>
                                <p:cTn id="41" presetID="1" presetClass="entr" presetSubtype="0" fill="hold" grpId="0" nodeType="afterEffect">
                                  <p:stCondLst>
                                    <p:cond delay="50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ox(out)">
                                      <p:cBhvr>
                                        <p:cTn id="47" dur="1000"/>
                                        <p:tgtEl>
                                          <p:spTgt spid="27"/>
                                        </p:tgtEl>
                                      </p:cBhvr>
                                    </p:animEffec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par>
                          <p:cTn id="51" fill="hold">
                            <p:stCondLst>
                              <p:cond delay="1000"/>
                            </p:stCondLst>
                            <p:childTnLst>
                              <p:par>
                                <p:cTn id="52" presetID="1" presetClass="entr" presetSubtype="0" fill="hold" grpId="0" nodeType="afterEffect">
                                  <p:stCondLst>
                                    <p:cond delay="500"/>
                                  </p:stCondLst>
                                  <p:childTnLst>
                                    <p:set>
                                      <p:cBhvr>
                                        <p:cTn id="53" dur="1" fill="hold">
                                          <p:stCondLst>
                                            <p:cond delay="0"/>
                                          </p:stCondLst>
                                        </p:cTn>
                                        <p:tgtEl>
                                          <p:spTgt spid="18"/>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par>
                          <p:cTn id="63" fill="hold">
                            <p:stCondLst>
                              <p:cond delay="1500"/>
                            </p:stCondLst>
                            <p:childTnLst>
                              <p:par>
                                <p:cTn id="64" presetID="1" presetClass="entr" presetSubtype="0" fill="hold" grpId="0" nodeType="afterEffect">
                                  <p:stCondLst>
                                    <p:cond delay="500"/>
                                  </p:stCondLst>
                                  <p:childTnLst>
                                    <p:set>
                                      <p:cBhvr>
                                        <p:cTn id="65" dur="1" fill="hold">
                                          <p:stCondLst>
                                            <p:cond delay="0"/>
                                          </p:stCondLst>
                                        </p:cTn>
                                        <p:tgtEl>
                                          <p:spTgt spid="22"/>
                                        </p:tgtEl>
                                        <p:attrNameLst>
                                          <p:attrName>style.visibility</p:attrName>
                                        </p:attrNameLst>
                                      </p:cBhvr>
                                      <p:to>
                                        <p:strVal val="visible"/>
                                      </p:to>
                                    </p:set>
                                  </p:childTnLst>
                                </p:cTn>
                              </p:par>
                            </p:childTnLst>
                          </p:cTn>
                        </p:par>
                        <p:par>
                          <p:cTn id="66" fill="hold">
                            <p:stCondLst>
                              <p:cond delay="2000"/>
                            </p:stCondLst>
                            <p:childTnLst>
                              <p:par>
                                <p:cTn id="67" presetID="1"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par>
                          <p:cTn id="69" fill="hold">
                            <p:stCondLst>
                              <p:cond delay="2000"/>
                            </p:stCondLst>
                            <p:childTnLst>
                              <p:par>
                                <p:cTn id="70" presetID="1" presetClass="entr" presetSubtype="0"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childTnLst>
                                </p:cTn>
                              </p:par>
                            </p:childTnLst>
                          </p:cTn>
                        </p:par>
                        <p:par>
                          <p:cTn id="72" fill="hold">
                            <p:stCondLst>
                              <p:cond delay="2000"/>
                            </p:stCondLst>
                            <p:childTnLst>
                              <p:par>
                                <p:cTn id="73" presetID="1"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par>
                          <p:cTn id="75" fill="hold">
                            <p:stCondLst>
                              <p:cond delay="2000"/>
                            </p:stCondLst>
                            <p:childTnLst>
                              <p:par>
                                <p:cTn id="76" presetID="1" presetClass="entr" presetSubtype="0"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P spid="12" grpId="0"/>
      <p:bldP spid="13" grpId="0"/>
      <p:bldP spid="14" grpId="0"/>
      <p:bldP spid="15" grpId="0"/>
      <p:bldP spid="16" grpId="0"/>
      <p:bldP spid="17" grpId="0" animBg="1"/>
      <p:bldP spid="18" grpId="0"/>
      <p:bldP spid="19" grpId="0"/>
      <p:bldP spid="20" grpId="0"/>
      <p:bldP spid="21" grpId="0"/>
      <p:bldP spid="22" grpId="0"/>
      <p:bldP spid="23" grpId="0"/>
      <p:bldP spid="24" grpId="0"/>
      <p:bldP spid="25" grpId="0"/>
      <p:bldP spid="26" grpId="0"/>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214873"/>
            <a:ext cx="8686800" cy="1143000"/>
          </a:xfrm>
        </p:spPr>
        <p:txBody>
          <a:bodyPr>
            <a:noAutofit/>
          </a:bodyPr>
          <a:lstStyle/>
          <a:p>
            <a:pPr algn="l"/>
            <a:r>
              <a:rPr kumimoji="1" lang="en-US" altLang="zh-CN" sz="3200" b="1" dirty="0" smtClean="0">
                <a:solidFill>
                  <a:schemeClr val="accent1">
                    <a:lumMod val="75000"/>
                  </a:schemeClr>
                </a:solidFill>
              </a:rPr>
              <a:t>3.4</a:t>
            </a:r>
            <a:r>
              <a:rPr kumimoji="1" lang="zh-CN" altLang="en-US" sz="3200" b="1" dirty="0" smtClean="0">
                <a:solidFill>
                  <a:schemeClr val="accent1">
                    <a:lumMod val="75000"/>
                  </a:schemeClr>
                </a:solidFill>
              </a:rPr>
              <a:t>软件文档最终需要回答读者关心的下列问题</a:t>
            </a:r>
            <a:r>
              <a:rPr kumimoji="1" lang="zh-CN" altLang="en-US" sz="6000" dirty="0" smtClean="0">
                <a:solidFill>
                  <a:srgbClr val="073E87"/>
                </a:solidFill>
              </a:rPr>
              <a:t>：</a:t>
            </a:r>
            <a:endParaRPr kumimoji="1" lang="zh-CN" altLang="en-US" sz="6000" dirty="0">
              <a:solidFill>
                <a:srgbClr val="073E87"/>
              </a:solidFill>
            </a:endParaRPr>
          </a:p>
        </p:txBody>
      </p:sp>
      <p:sp>
        <p:nvSpPr>
          <p:cNvPr id="5" name="内容占位符 2"/>
          <p:cNvSpPr>
            <a:spLocks noGrp="1"/>
          </p:cNvSpPr>
          <p:nvPr>
            <p:ph idx="1"/>
          </p:nvPr>
        </p:nvSpPr>
        <p:spPr>
          <a:xfrm>
            <a:off x="0" y="1943847"/>
            <a:ext cx="8949765" cy="4525963"/>
          </a:xfrm>
        </p:spPr>
        <p:txBody>
          <a:bodyPr>
            <a:noAutofit/>
          </a:bodyPr>
          <a:lstStyle/>
          <a:p>
            <a:r>
              <a:rPr kumimoji="1" lang="zh-CN" altLang="en-US" sz="3200" dirty="0" smtClean="0"/>
              <a:t>为什么要开发、维护或修改这个软件？（</a:t>
            </a:r>
            <a:r>
              <a:rPr kumimoji="1" lang="en-US" altLang="zh-CN" sz="3200" dirty="0" smtClean="0"/>
              <a:t>Why</a:t>
            </a:r>
            <a:r>
              <a:rPr kumimoji="1" lang="zh-CN" altLang="en-US" sz="3200" dirty="0" smtClean="0"/>
              <a:t>）</a:t>
            </a:r>
            <a:endParaRPr kumimoji="1" lang="en-US" altLang="zh-CN" sz="3200" dirty="0" smtClean="0"/>
          </a:p>
          <a:p>
            <a:r>
              <a:rPr kumimoji="1" lang="zh-CN" altLang="en-US" sz="3200" dirty="0" smtClean="0"/>
              <a:t>工作目标要满足哪些需求？（</a:t>
            </a:r>
            <a:r>
              <a:rPr kumimoji="1" lang="en-US" altLang="zh-CN" sz="3200" dirty="0" smtClean="0"/>
              <a:t>What</a:t>
            </a:r>
            <a:r>
              <a:rPr kumimoji="1" lang="zh-CN" altLang="en-US" sz="3200" dirty="0" smtClean="0"/>
              <a:t>）</a:t>
            </a:r>
            <a:endParaRPr kumimoji="1" lang="en-US" altLang="zh-CN" sz="3200" dirty="0" smtClean="0"/>
          </a:p>
          <a:p>
            <a:r>
              <a:rPr kumimoji="1" lang="zh-CN" altLang="en-US" sz="3200" dirty="0" smtClean="0"/>
              <a:t>需求应如何实现？（</a:t>
            </a:r>
            <a:r>
              <a:rPr kumimoji="1" lang="en-US" altLang="zh-CN" sz="3200" dirty="0" smtClean="0"/>
              <a:t>How</a:t>
            </a:r>
            <a:r>
              <a:rPr kumimoji="1" lang="zh-CN" altLang="zh-CN" sz="3200" dirty="0" smtClean="0"/>
              <a:t>）</a:t>
            </a:r>
            <a:endParaRPr kumimoji="1" lang="en-US" altLang="zh-CN" sz="3200" dirty="0" smtClean="0"/>
          </a:p>
          <a:p>
            <a:r>
              <a:rPr kumimoji="1" lang="zh-CN" altLang="en-US" sz="3200" dirty="0" smtClean="0"/>
              <a:t>开发、维护或修改的工作应由谁来完成？（</a:t>
            </a:r>
            <a:r>
              <a:rPr kumimoji="1" lang="en-US" altLang="zh-CN" sz="3200" dirty="0" smtClean="0"/>
              <a:t>Who)</a:t>
            </a:r>
          </a:p>
          <a:p>
            <a:r>
              <a:rPr kumimoji="1" lang="zh-CN" altLang="en-US" sz="3200" dirty="0" smtClean="0"/>
              <a:t>开发工作的时间如何安排？（</a:t>
            </a:r>
            <a:r>
              <a:rPr kumimoji="1" lang="en-US" altLang="zh-CN" sz="3200" dirty="0" smtClean="0"/>
              <a:t>When</a:t>
            </a:r>
            <a:r>
              <a:rPr kumimoji="1" lang="zh-CN" altLang="zh-CN" sz="3200" dirty="0" smtClean="0"/>
              <a:t>)</a:t>
            </a:r>
            <a:endParaRPr kumimoji="1" lang="en-US" altLang="zh-CN" sz="3200" dirty="0" smtClean="0"/>
          </a:p>
          <a:p>
            <a:r>
              <a:rPr kumimoji="1" lang="zh-CN" altLang="en-US" sz="3200" dirty="0" smtClean="0"/>
              <a:t>开发工作在什么环境中实现，所需信息从何而来？（</a:t>
            </a:r>
            <a:r>
              <a:rPr kumimoji="1" lang="en-US" altLang="zh-CN" sz="3200" dirty="0" smtClean="0"/>
              <a:t>Where</a:t>
            </a:r>
            <a:r>
              <a:rPr kumimoji="1" lang="zh-CN" altLang="en-US" sz="3200" dirty="0" smtClean="0"/>
              <a:t>）</a:t>
            </a:r>
            <a:endParaRPr kumimoji="1" lang="zh-CN" altLang="en-US" sz="3200" dirty="0"/>
          </a:p>
        </p:txBody>
      </p:sp>
    </p:spTree>
    <p:extLst>
      <p:ext uri="{BB962C8B-B14F-4D97-AF65-F5344CB8AC3E}">
        <p14:creationId xmlns:p14="http://schemas.microsoft.com/office/powerpoint/2010/main" val="232965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trips(down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edg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trips(down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heel(1)">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heel(1)">
                                      <p:cBhvr>
                                        <p:cTn id="32"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318" y="314515"/>
            <a:ext cx="6759388" cy="1143000"/>
          </a:xfrm>
        </p:spPr>
        <p:txBody>
          <a:bodyPr>
            <a:normAutofit/>
          </a:bodyPr>
          <a:lstStyle/>
          <a:p>
            <a:pPr algn="l"/>
            <a:r>
              <a:rPr kumimoji="1" lang="zh-CN" altLang="en-US" sz="5400" b="1" dirty="0" smtClean="0">
                <a:solidFill>
                  <a:srgbClr val="376092"/>
                </a:solidFill>
              </a:rPr>
              <a:t>作业</a:t>
            </a:r>
            <a:r>
              <a:rPr kumimoji="1" lang="en-US" altLang="zh-CN" sz="5400" b="1" dirty="0" smtClean="0">
                <a:solidFill>
                  <a:srgbClr val="376092"/>
                </a:solidFill>
              </a:rPr>
              <a:t>3</a:t>
            </a:r>
            <a:endParaRPr kumimoji="1" lang="zh-CN" altLang="en-US" sz="5400" b="1" dirty="0">
              <a:solidFill>
                <a:srgbClr val="376092"/>
              </a:solidFill>
            </a:endParaRPr>
          </a:p>
        </p:txBody>
      </p:sp>
      <p:sp>
        <p:nvSpPr>
          <p:cNvPr id="3" name="内容占位符 2"/>
          <p:cNvSpPr>
            <a:spLocks noGrp="1"/>
          </p:cNvSpPr>
          <p:nvPr>
            <p:ph idx="1"/>
          </p:nvPr>
        </p:nvSpPr>
        <p:spPr>
          <a:xfrm>
            <a:off x="457199" y="2944905"/>
            <a:ext cx="8492565" cy="2344271"/>
          </a:xfrm>
        </p:spPr>
        <p:txBody>
          <a:bodyPr/>
          <a:lstStyle/>
          <a:p>
            <a:r>
              <a:rPr kumimoji="1" lang="zh-CN" altLang="en-US" dirty="0" smtClean="0"/>
              <a:t>什么是软件文档，为什么需要文档写作</a:t>
            </a:r>
            <a:r>
              <a:rPr kumimoji="1" lang="en-US" altLang="zh-CN" dirty="0" smtClean="0"/>
              <a:t>?</a:t>
            </a:r>
          </a:p>
          <a:p>
            <a:r>
              <a:rPr kumimoji="1" lang="zh-CN" altLang="en-US" dirty="0" smtClean="0"/>
              <a:t>软件文档的分类？</a:t>
            </a:r>
            <a:endParaRPr kumimoji="1" lang="en-US" altLang="zh-CN" dirty="0" smtClean="0"/>
          </a:p>
          <a:p>
            <a:r>
              <a:rPr kumimoji="1" lang="zh-CN" altLang="en-US" dirty="0" smtClean="0"/>
              <a:t>软件文档的作用？</a:t>
            </a:r>
            <a:endParaRPr kumimoji="1" lang="en-US" altLang="zh-CN" dirty="0" smtClean="0"/>
          </a:p>
          <a:p>
            <a:endParaRPr kumimoji="1" lang="zh-CN" altLang="en-US" dirty="0"/>
          </a:p>
        </p:txBody>
      </p:sp>
      <p:pic>
        <p:nvPicPr>
          <p:cNvPr id="4" name="图片 3" descr="question-mark-gu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119" y="50521"/>
            <a:ext cx="2582504" cy="2235480"/>
          </a:xfrm>
          <a:prstGeom prst="rect">
            <a:avLst/>
          </a:prstGeom>
        </p:spPr>
      </p:pic>
    </p:spTree>
    <p:extLst>
      <p:ext uri="{BB962C8B-B14F-4D97-AF65-F5344CB8AC3E}">
        <p14:creationId xmlns:p14="http://schemas.microsoft.com/office/powerpoint/2010/main" val="198321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158"/>
            <a:ext cx="8561294" cy="1143000"/>
          </a:xfrm>
        </p:spPr>
        <p:txBody>
          <a:bodyPr>
            <a:noAutofit/>
          </a:bodyPr>
          <a:lstStyle/>
          <a:p>
            <a:pPr algn="l"/>
            <a:r>
              <a:rPr kumimoji="1" lang="en-US" altLang="zh-CN" b="1" dirty="0" smtClean="0">
                <a:solidFill>
                  <a:srgbClr val="376092"/>
                </a:solidFill>
              </a:rPr>
              <a:t>4.Jobs for software document writing</a:t>
            </a:r>
            <a:endParaRPr kumimoji="1" lang="zh-CN" altLang="en-US" b="1" dirty="0">
              <a:solidFill>
                <a:srgbClr val="376092"/>
              </a:solidFill>
            </a:endParaRPr>
          </a:p>
        </p:txBody>
      </p:sp>
      <p:pic>
        <p:nvPicPr>
          <p:cNvPr id="4" name="图片 3" descr="68EE0BCC16495E06AEB01E19CD9B44D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90" y="1464234"/>
            <a:ext cx="3343852" cy="5020235"/>
          </a:xfrm>
          <a:prstGeom prst="rect">
            <a:avLst/>
          </a:prstGeom>
        </p:spPr>
      </p:pic>
      <p:pic>
        <p:nvPicPr>
          <p:cNvPr id="6" name="图片 5" descr="IMG_7745(20180303-23070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501" y="1464234"/>
            <a:ext cx="4327215" cy="3361765"/>
          </a:xfrm>
          <a:prstGeom prst="rect">
            <a:avLst/>
          </a:prstGeom>
        </p:spPr>
      </p:pic>
      <p:pic>
        <p:nvPicPr>
          <p:cNvPr id="7" name="图片 6" descr="屏幕快照 2018-03-03 下午10.16.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659" y="5593603"/>
            <a:ext cx="2844800" cy="825500"/>
          </a:xfrm>
          <a:prstGeom prst="rect">
            <a:avLst/>
          </a:prstGeom>
        </p:spPr>
      </p:pic>
    </p:spTree>
    <p:extLst>
      <p:ext uri="{BB962C8B-B14F-4D97-AF65-F5344CB8AC3E}">
        <p14:creationId xmlns:p14="http://schemas.microsoft.com/office/powerpoint/2010/main" val="80809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610" y="289579"/>
            <a:ext cx="9045389" cy="1143000"/>
          </a:xfrm>
        </p:spPr>
        <p:txBody>
          <a:bodyPr>
            <a:noAutofit/>
          </a:bodyPr>
          <a:lstStyle/>
          <a:p>
            <a:pPr algn="l"/>
            <a:r>
              <a:rPr kumimoji="1" lang="en-US" altLang="zh-CN" b="1" dirty="0">
                <a:solidFill>
                  <a:srgbClr val="376092"/>
                </a:solidFill>
              </a:rPr>
              <a:t>4.Jobs for software document writing</a:t>
            </a:r>
            <a:endParaRPr kumimoji="1" lang="zh-CN" altLang="en-US" b="1" dirty="0">
              <a:solidFill>
                <a:srgbClr val="77933C"/>
              </a:solidFill>
            </a:endParaRPr>
          </a:p>
        </p:txBody>
      </p:sp>
      <p:pic>
        <p:nvPicPr>
          <p:cNvPr id="5" name="图片 4" descr="屏幕快照 2016-02-28 下午5.29.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1" y="1770828"/>
            <a:ext cx="4089363" cy="4025900"/>
          </a:xfrm>
          <a:prstGeom prst="rect">
            <a:avLst/>
          </a:prstGeom>
        </p:spPr>
      </p:pic>
      <p:pic>
        <p:nvPicPr>
          <p:cNvPr id="6" name="图片 5" descr="屏幕快照 2016-02-28 下午5.31.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405" y="1785593"/>
            <a:ext cx="4586941" cy="4025900"/>
          </a:xfrm>
          <a:prstGeom prst="rect">
            <a:avLst/>
          </a:prstGeom>
        </p:spPr>
      </p:pic>
    </p:spTree>
    <p:extLst>
      <p:ext uri="{BB962C8B-B14F-4D97-AF65-F5344CB8AC3E}">
        <p14:creationId xmlns:p14="http://schemas.microsoft.com/office/powerpoint/2010/main" val="106436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9019310" cy="1143000"/>
          </a:xfrm>
        </p:spPr>
        <p:txBody>
          <a:bodyPr>
            <a:noAutofit/>
          </a:bodyPr>
          <a:lstStyle/>
          <a:p>
            <a:pPr algn="l"/>
            <a:r>
              <a:rPr kumimoji="1" lang="zh-CN" altLang="en-US" sz="4000" b="1" dirty="0" smtClean="0">
                <a:solidFill>
                  <a:srgbClr val="376092"/>
                </a:solidFill>
              </a:rPr>
              <a:t>练习：判断如下描述是否为技术描述</a:t>
            </a:r>
            <a:r>
              <a:rPr kumimoji="1" lang="en-US" altLang="zh-CN" sz="4000" b="1" dirty="0" smtClean="0">
                <a:solidFill>
                  <a:srgbClr val="376092"/>
                </a:solidFill>
              </a:rPr>
              <a:t>?</a:t>
            </a:r>
            <a:endParaRPr kumimoji="1" lang="zh-CN" altLang="en-US" sz="4000" b="1" dirty="0">
              <a:solidFill>
                <a:srgbClr val="376092"/>
              </a:solidFill>
            </a:endParaRPr>
          </a:p>
        </p:txBody>
      </p:sp>
      <p:pic>
        <p:nvPicPr>
          <p:cNvPr id="4" name="图片 3" descr="屏幕快照 2017-02-26 下午11.3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143000"/>
            <a:ext cx="8559800" cy="2209800"/>
          </a:xfrm>
          <a:prstGeom prst="rect">
            <a:avLst/>
          </a:prstGeom>
        </p:spPr>
      </p:pic>
      <p:pic>
        <p:nvPicPr>
          <p:cNvPr id="5" name="图片 4" descr="屏幕快照 2017-02-26 下午11.42.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11" y="3517153"/>
            <a:ext cx="8527689" cy="3071906"/>
          </a:xfrm>
          <a:prstGeom prst="rect">
            <a:avLst/>
          </a:prstGeom>
        </p:spPr>
      </p:pic>
    </p:spTree>
    <p:extLst>
      <p:ext uri="{BB962C8B-B14F-4D97-AF65-F5344CB8AC3E}">
        <p14:creationId xmlns:p14="http://schemas.microsoft.com/office/powerpoint/2010/main" val="3244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5579"/>
            <a:ext cx="8172824" cy="1143000"/>
          </a:xfrm>
        </p:spPr>
        <p:txBody>
          <a:bodyPr>
            <a:noAutofit/>
          </a:bodyPr>
          <a:lstStyle/>
          <a:p>
            <a:pPr algn="l"/>
            <a:r>
              <a:rPr kumimoji="1" lang="en-US" altLang="zh-CN" b="1" dirty="0" smtClean="0">
                <a:solidFill>
                  <a:schemeClr val="accent3">
                    <a:lumMod val="75000"/>
                  </a:schemeClr>
                </a:solidFill>
              </a:rPr>
              <a:t>   </a:t>
            </a:r>
            <a:r>
              <a:rPr kumimoji="1" lang="en-US" altLang="zh-CN" sz="4800" b="1" dirty="0" smtClean="0">
                <a:solidFill>
                  <a:schemeClr val="accent3">
                    <a:lumMod val="75000"/>
                  </a:schemeClr>
                </a:solidFill>
              </a:rPr>
              <a:t>Software documentation is everywhere!</a:t>
            </a:r>
            <a:endParaRPr kumimoji="1" lang="zh-CN" altLang="en-US" sz="4800" b="1" dirty="0">
              <a:solidFill>
                <a:schemeClr val="accent3">
                  <a:lumMod val="75000"/>
                </a:schemeClr>
              </a:solidFill>
            </a:endParaRPr>
          </a:p>
        </p:txBody>
      </p:sp>
      <p:pic>
        <p:nvPicPr>
          <p:cNvPr id="4" name="图片 3" descr="屏幕快照 2016-02-28 下午5.20.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1811"/>
            <a:ext cx="6075083" cy="3443954"/>
          </a:xfrm>
          <a:prstGeom prst="rect">
            <a:avLst/>
          </a:prstGeom>
        </p:spPr>
      </p:pic>
      <p:pic>
        <p:nvPicPr>
          <p:cNvPr id="5" name="图片 4" descr="屏幕快照 2016-02-28 下午5.23.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415" y="3361765"/>
            <a:ext cx="5797585" cy="3496235"/>
          </a:xfrm>
          <a:prstGeom prst="rect">
            <a:avLst/>
          </a:prstGeom>
        </p:spPr>
      </p:pic>
    </p:spTree>
    <p:extLst>
      <p:ext uri="{BB962C8B-B14F-4D97-AF65-F5344CB8AC3E}">
        <p14:creationId xmlns:p14="http://schemas.microsoft.com/office/powerpoint/2010/main" val="138755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blog_Practic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927" y="5403826"/>
            <a:ext cx="2660073" cy="1454173"/>
          </a:xfrm>
          <a:prstGeom prst="rect">
            <a:avLst/>
          </a:prstGeom>
        </p:spPr>
      </p:pic>
      <p:graphicFrame>
        <p:nvGraphicFramePr>
          <p:cNvPr id="5" name="Object 5"/>
          <p:cNvGraphicFramePr>
            <a:graphicFrameLocks noChangeAspect="1"/>
          </p:cNvGraphicFramePr>
          <p:nvPr>
            <p:extLst>
              <p:ext uri="{D42A27DB-BD31-4B8C-83A1-F6EECF244321}">
                <p14:modId xmlns:p14="http://schemas.microsoft.com/office/powerpoint/2010/main" val="1703382557"/>
              </p:ext>
            </p:extLst>
          </p:nvPr>
        </p:nvGraphicFramePr>
        <p:xfrm>
          <a:off x="953539" y="1036740"/>
          <a:ext cx="7372629" cy="3813581"/>
        </p:xfrm>
        <a:graphic>
          <a:graphicData uri="http://schemas.openxmlformats.org/presentationml/2006/ole">
            <mc:AlternateContent xmlns:mc="http://schemas.openxmlformats.org/markup-compatibility/2006">
              <mc:Choice xmlns:v="urn:schemas-microsoft-com:vml" Requires="v">
                <p:oleObj spid="_x0000_s1102" name="图片" r:id="rId4" imgW="3924300" imgH="2076450" progId="Word.Picture.8">
                  <p:embed/>
                </p:oleObj>
              </mc:Choice>
              <mc:Fallback>
                <p:oleObj name="图片" r:id="rId4" imgW="3924300" imgH="207645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539" y="1036740"/>
                        <a:ext cx="7372629" cy="3813581"/>
                      </a:xfrm>
                      <a:prstGeom prst="rect">
                        <a:avLst/>
                      </a:prstGeom>
                      <a:noFill/>
                      <a:ln>
                        <a:noFill/>
                      </a:ln>
                    </p:spPr>
                  </p:pic>
                </p:oleObj>
              </mc:Fallback>
            </mc:AlternateContent>
          </a:graphicData>
        </a:graphic>
      </p:graphicFrame>
      <p:sp>
        <p:nvSpPr>
          <p:cNvPr id="6" name="Text Box 7"/>
          <p:cNvSpPr txBox="1">
            <a:spLocks noChangeArrowheads="1"/>
          </p:cNvSpPr>
          <p:nvPr/>
        </p:nvSpPr>
        <p:spPr bwMode="auto">
          <a:xfrm>
            <a:off x="836343" y="4850321"/>
            <a:ext cx="74898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zh-CN" dirty="0"/>
              <a:t>Fig.2-1 Generic computer organization</a:t>
            </a:r>
          </a:p>
        </p:txBody>
      </p:sp>
      <p:sp>
        <p:nvSpPr>
          <p:cNvPr id="2" name="矩形 1"/>
          <p:cNvSpPr/>
          <p:nvPr/>
        </p:nvSpPr>
        <p:spPr>
          <a:xfrm>
            <a:off x="69786" y="127061"/>
            <a:ext cx="9350637" cy="584775"/>
          </a:xfrm>
          <a:prstGeom prst="rect">
            <a:avLst/>
          </a:prstGeom>
        </p:spPr>
        <p:txBody>
          <a:bodyPr wrap="none">
            <a:spAutoFit/>
          </a:bodyPr>
          <a:lstStyle/>
          <a:p>
            <a:r>
              <a:rPr kumimoji="1" lang="zh-CN" altLang="en-US" sz="3200" b="1" dirty="0" smtClean="0">
                <a:solidFill>
                  <a:srgbClr val="376092"/>
                </a:solidFill>
              </a:rPr>
              <a:t>作业</a:t>
            </a:r>
            <a:r>
              <a:rPr kumimoji="1" lang="en-US" altLang="zh-CN" sz="3200" b="1" dirty="0">
                <a:solidFill>
                  <a:srgbClr val="376092"/>
                </a:solidFill>
              </a:rPr>
              <a:t>4</a:t>
            </a:r>
            <a:r>
              <a:rPr kumimoji="1" lang="en-US" altLang="zh-CN" sz="3200" b="1" dirty="0" smtClean="0">
                <a:solidFill>
                  <a:srgbClr val="376092"/>
                </a:solidFill>
              </a:rPr>
              <a:t> </a:t>
            </a:r>
            <a:r>
              <a:rPr kumimoji="1" lang="zh-CN" altLang="en-US" sz="3200" b="1" dirty="0" smtClean="0">
                <a:solidFill>
                  <a:srgbClr val="376092"/>
                </a:solidFill>
              </a:rPr>
              <a:t>试着描述下图（最好用英文，不少于</a:t>
            </a:r>
            <a:r>
              <a:rPr kumimoji="1" lang="en-US" altLang="zh-CN" sz="3200" b="1" dirty="0" smtClean="0">
                <a:solidFill>
                  <a:srgbClr val="376092"/>
                </a:solidFill>
              </a:rPr>
              <a:t>100</a:t>
            </a:r>
            <a:r>
              <a:rPr kumimoji="1" lang="zh-CN" altLang="en-US" sz="3200" b="1" dirty="0" smtClean="0">
                <a:solidFill>
                  <a:srgbClr val="376092"/>
                </a:solidFill>
              </a:rPr>
              <a:t>字）</a:t>
            </a:r>
            <a:endParaRPr lang="zh-CN" altLang="en-US" sz="3200" dirty="0"/>
          </a:p>
        </p:txBody>
      </p:sp>
    </p:spTree>
    <p:extLst>
      <p:ext uri="{BB962C8B-B14F-4D97-AF65-F5344CB8AC3E}">
        <p14:creationId xmlns:p14="http://schemas.microsoft.com/office/powerpoint/2010/main" val="2968844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98" y="548915"/>
            <a:ext cx="8652657" cy="6128332"/>
          </a:xfrm>
          <a:prstGeom prst="rect">
            <a:avLst/>
          </a:prstGeom>
        </p:spPr>
      </p:pic>
    </p:spTree>
    <p:extLst>
      <p:ext uri="{BB962C8B-B14F-4D97-AF65-F5344CB8AC3E}">
        <p14:creationId xmlns:p14="http://schemas.microsoft.com/office/powerpoint/2010/main" val="1290636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964" y="140168"/>
            <a:ext cx="4840941" cy="1143000"/>
          </a:xfrm>
        </p:spPr>
        <p:txBody>
          <a:bodyPr>
            <a:noAutofit/>
          </a:bodyPr>
          <a:lstStyle/>
          <a:p>
            <a:pPr algn="l"/>
            <a:r>
              <a:rPr kumimoji="1" lang="en-US" altLang="zh-CN" sz="6600" b="1" dirty="0" smtClean="0">
                <a:solidFill>
                  <a:srgbClr val="376092"/>
                </a:solidFill>
              </a:rPr>
              <a:t>Preparations</a:t>
            </a:r>
            <a:endParaRPr kumimoji="1" lang="zh-CN" altLang="en-US" sz="6600" b="1" dirty="0">
              <a:solidFill>
                <a:srgbClr val="376092"/>
              </a:solidFill>
            </a:endParaRPr>
          </a:p>
        </p:txBody>
      </p:sp>
      <p:sp>
        <p:nvSpPr>
          <p:cNvPr id="3" name="内容占位符 2"/>
          <p:cNvSpPr>
            <a:spLocks noGrp="1"/>
          </p:cNvSpPr>
          <p:nvPr>
            <p:ph idx="1"/>
          </p:nvPr>
        </p:nvSpPr>
        <p:spPr>
          <a:xfrm>
            <a:off x="995082" y="2048435"/>
            <a:ext cx="6998447" cy="2882153"/>
          </a:xfrm>
        </p:spPr>
        <p:txBody>
          <a:bodyPr/>
          <a:lstStyle/>
          <a:p>
            <a:r>
              <a:rPr kumimoji="1" lang="en-US" altLang="en-US" sz="3600" dirty="0" smtClean="0"/>
              <a:t>Software knowledge</a:t>
            </a:r>
          </a:p>
          <a:p>
            <a:r>
              <a:rPr kumimoji="1" lang="en-US" altLang="en-US" sz="3600" dirty="0" smtClean="0"/>
              <a:t>Computer English</a:t>
            </a:r>
          </a:p>
          <a:p>
            <a:r>
              <a:rPr kumimoji="1" lang="en-US" altLang="en-US" sz="3600" dirty="0" smtClean="0"/>
              <a:t>Teamwork</a:t>
            </a:r>
          </a:p>
          <a:p>
            <a:r>
              <a:rPr kumimoji="1" lang="en-US" altLang="en-US" sz="3600" dirty="0" smtClean="0"/>
              <a:t>Choose a proper project</a:t>
            </a:r>
          </a:p>
          <a:p>
            <a:endParaRPr kumimoji="1" lang="en-US" altLang="en-US" dirty="0" smtClean="0"/>
          </a:p>
          <a:p>
            <a:endParaRPr kumimoji="1" lang="zh-CN" altLang="en-US" dirty="0"/>
          </a:p>
        </p:txBody>
      </p:sp>
      <p:pic>
        <p:nvPicPr>
          <p:cNvPr id="4" name="图片 3" descr="Competitive_Exam_Prepar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906" y="5273040"/>
            <a:ext cx="4040094" cy="1584960"/>
          </a:xfrm>
          <a:prstGeom prst="rect">
            <a:avLst/>
          </a:prstGeom>
        </p:spPr>
      </p:pic>
    </p:spTree>
    <p:extLst>
      <p:ext uri="{BB962C8B-B14F-4D97-AF65-F5344CB8AC3E}">
        <p14:creationId xmlns:p14="http://schemas.microsoft.com/office/powerpoint/2010/main" val="34931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sz="4400" b="1" dirty="0" smtClean="0">
                <a:solidFill>
                  <a:schemeClr val="accent1"/>
                </a:solidFill>
              </a:rPr>
              <a:t>以下是补充学习内容，来自</a:t>
            </a:r>
            <a:r>
              <a:rPr lang="en-US" altLang="zh-CN" sz="4400" b="1" dirty="0" smtClean="0">
                <a:solidFill>
                  <a:schemeClr val="accent1"/>
                </a:solidFill>
              </a:rPr>
              <a:t>《</a:t>
            </a:r>
            <a:r>
              <a:rPr lang="zh-CN" altLang="en-US" sz="4400" b="1" dirty="0" smtClean="0">
                <a:solidFill>
                  <a:schemeClr val="accent1"/>
                </a:solidFill>
              </a:rPr>
              <a:t>计算机英语</a:t>
            </a:r>
            <a:r>
              <a:rPr lang="en-US" altLang="zh-CN" sz="4400" b="1" dirty="0" smtClean="0">
                <a:solidFill>
                  <a:schemeClr val="accent1"/>
                </a:solidFill>
              </a:rPr>
              <a:t>》</a:t>
            </a:r>
            <a:endParaRPr lang="zh-CN" altLang="en-US" sz="4400" b="1" dirty="0">
              <a:solidFill>
                <a:schemeClr val="accent1"/>
              </a:solidFill>
            </a:endParaRPr>
          </a:p>
        </p:txBody>
      </p:sp>
    </p:spTree>
    <p:extLst>
      <p:ext uri="{BB962C8B-B14F-4D97-AF65-F5344CB8AC3E}">
        <p14:creationId xmlns:p14="http://schemas.microsoft.com/office/powerpoint/2010/main" val="916715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2814"/>
            <a:ext cx="8229600" cy="1143000"/>
          </a:xfrm>
        </p:spPr>
        <p:txBody>
          <a:bodyPr/>
          <a:lstStyle/>
          <a:p>
            <a:r>
              <a:rPr kumimoji="1" lang="zh-CN" altLang="en-US" b="1" dirty="0" smtClean="0">
                <a:solidFill>
                  <a:schemeClr val="accent1">
                    <a:lumMod val="75000"/>
                  </a:schemeClr>
                </a:solidFill>
              </a:rPr>
              <a:t>计算机英语专业词汇构成</a:t>
            </a:r>
            <a:endParaRPr kumimoji="1" lang="zh-CN" altLang="en-US" b="1" dirty="0">
              <a:solidFill>
                <a:schemeClr val="accent1">
                  <a:lumMod val="75000"/>
                </a:schemeClr>
              </a:solidFill>
            </a:endParaRPr>
          </a:p>
        </p:txBody>
      </p:sp>
      <p:grpSp>
        <p:nvGrpSpPr>
          <p:cNvPr id="4" name="Group 17"/>
          <p:cNvGrpSpPr>
            <a:grpSpLocks noGrp="1" noChangeAspect="1"/>
          </p:cNvGrpSpPr>
          <p:nvPr/>
        </p:nvGrpSpPr>
        <p:grpSpPr bwMode="auto">
          <a:xfrm>
            <a:off x="200025" y="1930773"/>
            <a:ext cx="8624888" cy="4502150"/>
            <a:chOff x="195" y="319"/>
            <a:chExt cx="5802" cy="2836"/>
          </a:xfrm>
        </p:grpSpPr>
        <p:cxnSp>
          <p:nvCxnSpPr>
            <p:cNvPr id="5" name="_s174119"/>
            <p:cNvCxnSpPr>
              <a:cxnSpLocks noChangeShapeType="1"/>
              <a:stCxn id="23" idx="0"/>
              <a:endCxn id="14" idx="2"/>
            </p:cNvCxnSpPr>
            <p:nvPr/>
          </p:nvCxnSpPr>
          <p:spPr bwMode="auto">
            <a:xfrm rot="5400000" flipH="1">
              <a:off x="4241" y="-59"/>
              <a:ext cx="144" cy="2432"/>
            </a:xfrm>
            <a:prstGeom prst="bentConnector3">
              <a:avLst>
                <a:gd name="adj1" fmla="val 50000"/>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6" name="_s174117"/>
            <p:cNvCxnSpPr>
              <a:cxnSpLocks noChangeShapeType="1"/>
              <a:stCxn id="22" idx="0"/>
              <a:endCxn id="19" idx="2"/>
            </p:cNvCxnSpPr>
            <p:nvPr/>
          </p:nvCxnSpPr>
          <p:spPr bwMode="auto">
            <a:xfrm rot="5400000" flipH="1">
              <a:off x="4628" y="1402"/>
              <a:ext cx="144" cy="505"/>
            </a:xfrm>
            <a:prstGeom prst="bentConnector3">
              <a:avLst>
                <a:gd name="adj1" fmla="val 50000"/>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7" name="_s174115"/>
            <p:cNvCxnSpPr>
              <a:cxnSpLocks noChangeShapeType="1"/>
              <a:stCxn id="21" idx="0"/>
              <a:endCxn id="19" idx="2"/>
            </p:cNvCxnSpPr>
            <p:nvPr/>
          </p:nvCxnSpPr>
          <p:spPr bwMode="auto">
            <a:xfrm rot="-5400000">
              <a:off x="4123" y="1402"/>
              <a:ext cx="144" cy="505"/>
            </a:xfrm>
            <a:prstGeom prst="bentConnector3">
              <a:avLst>
                <a:gd name="adj1" fmla="val 50000"/>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8" name="_s174113"/>
            <p:cNvCxnSpPr>
              <a:cxnSpLocks noChangeShapeType="1"/>
              <a:stCxn id="20" idx="1"/>
              <a:endCxn id="15" idx="2"/>
            </p:cNvCxnSpPr>
            <p:nvPr/>
          </p:nvCxnSpPr>
          <p:spPr bwMode="auto">
            <a:xfrm rot="10800000">
              <a:off x="1205" y="1583"/>
              <a:ext cx="143" cy="288"/>
            </a:xfrm>
            <a:prstGeom prst="bentConnector2">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9" name="_s174109"/>
            <p:cNvCxnSpPr>
              <a:cxnSpLocks noChangeShapeType="1"/>
              <a:stCxn id="19" idx="0"/>
              <a:endCxn id="14" idx="2"/>
            </p:cNvCxnSpPr>
            <p:nvPr/>
          </p:nvCxnSpPr>
          <p:spPr bwMode="auto">
            <a:xfrm rot="5400000" flipH="1">
              <a:off x="3700" y="482"/>
              <a:ext cx="144" cy="1350"/>
            </a:xfrm>
            <a:prstGeom prst="bentConnector3">
              <a:avLst>
                <a:gd name="adj1" fmla="val 50000"/>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 name="_s174107"/>
            <p:cNvCxnSpPr>
              <a:cxnSpLocks noChangeShapeType="1"/>
              <a:stCxn id="18" idx="3"/>
              <a:endCxn id="15" idx="2"/>
            </p:cNvCxnSpPr>
            <p:nvPr/>
          </p:nvCxnSpPr>
          <p:spPr bwMode="auto">
            <a:xfrm flipV="1">
              <a:off x="1060" y="1583"/>
              <a:ext cx="145" cy="288"/>
            </a:xfrm>
            <a:prstGeom prst="bentConnector2">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11" name="_s174104"/>
            <p:cNvCxnSpPr>
              <a:cxnSpLocks noChangeShapeType="1"/>
              <a:stCxn id="17" idx="0"/>
              <a:endCxn id="14" idx="2"/>
            </p:cNvCxnSpPr>
            <p:nvPr/>
          </p:nvCxnSpPr>
          <p:spPr bwMode="auto">
            <a:xfrm rot="5400000" flipH="1">
              <a:off x="3160" y="1022"/>
              <a:ext cx="144" cy="270"/>
            </a:xfrm>
            <a:prstGeom prst="bentConnector3">
              <a:avLst>
                <a:gd name="adj1" fmla="val 50000"/>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12" name="_s174103"/>
            <p:cNvCxnSpPr>
              <a:cxnSpLocks noChangeShapeType="1"/>
              <a:stCxn id="16" idx="0"/>
              <a:endCxn id="14" idx="2"/>
            </p:cNvCxnSpPr>
            <p:nvPr/>
          </p:nvCxnSpPr>
          <p:spPr bwMode="auto">
            <a:xfrm rot="-5400000">
              <a:off x="2620" y="751"/>
              <a:ext cx="144" cy="811"/>
            </a:xfrm>
            <a:prstGeom prst="bentConnector3">
              <a:avLst>
                <a:gd name="adj1" fmla="val 50000"/>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13" name="_s174102"/>
            <p:cNvCxnSpPr>
              <a:cxnSpLocks noChangeShapeType="1"/>
              <a:stCxn id="15" idx="0"/>
              <a:endCxn id="14" idx="2"/>
            </p:cNvCxnSpPr>
            <p:nvPr/>
          </p:nvCxnSpPr>
          <p:spPr bwMode="auto">
            <a:xfrm rot="-5400000">
              <a:off x="2079" y="211"/>
              <a:ext cx="144" cy="1892"/>
            </a:xfrm>
            <a:prstGeom prst="bentConnector3">
              <a:avLst>
                <a:gd name="adj1" fmla="val 50000"/>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sp>
          <p:nvSpPr>
            <p:cNvPr id="14" name="_s174098"/>
            <p:cNvSpPr>
              <a:spLocks noChangeArrowheads="1"/>
            </p:cNvSpPr>
            <p:nvPr/>
          </p:nvSpPr>
          <p:spPr bwMode="auto">
            <a:xfrm>
              <a:off x="2358" y="791"/>
              <a:ext cx="1477" cy="294"/>
            </a:xfrm>
            <a:prstGeom prst="roundRect">
              <a:avLst>
                <a:gd name="adj" fmla="val 16667"/>
              </a:avLst>
            </a:prstGeom>
            <a:solidFill>
              <a:schemeClr val="accent1"/>
            </a:solidFill>
            <a:ln w="9525">
              <a:solidFill>
                <a:schemeClr val="tx1"/>
              </a:solidFill>
              <a:round/>
              <a:headEnd/>
              <a:tailEnd/>
            </a:ln>
          </p:spPr>
          <p:txBody>
            <a:bodyPr wrap="none" lIns="44052" tIns="22026" rIns="44052" bIns="22026" anchor="ctr"/>
            <a:lstStyle/>
            <a:p>
              <a:pPr algn="ctr"/>
              <a:r>
                <a:rPr lang="zh-CN" altLang="en-US" sz="2100"/>
                <a:t>专业词汇的构成</a:t>
              </a:r>
              <a:r>
                <a:rPr lang="en-US" altLang="zh-CN" sz="2100"/>
                <a:t> </a:t>
              </a:r>
            </a:p>
          </p:txBody>
        </p:sp>
        <p:sp>
          <p:nvSpPr>
            <p:cNvPr id="15" name="_s174099"/>
            <p:cNvSpPr>
              <a:spLocks noChangeArrowheads="1"/>
            </p:cNvSpPr>
            <p:nvPr/>
          </p:nvSpPr>
          <p:spPr bwMode="auto">
            <a:xfrm>
              <a:off x="736" y="1229"/>
              <a:ext cx="937" cy="354"/>
            </a:xfrm>
            <a:prstGeom prst="roundRect">
              <a:avLst>
                <a:gd name="adj" fmla="val 16667"/>
              </a:avLst>
            </a:prstGeom>
            <a:solidFill>
              <a:schemeClr val="accent1"/>
            </a:solidFill>
            <a:ln w="9525">
              <a:solidFill>
                <a:schemeClr val="tx1"/>
              </a:solidFill>
              <a:round/>
              <a:headEnd/>
              <a:tailEnd/>
            </a:ln>
          </p:spPr>
          <p:txBody>
            <a:bodyPr wrap="none" lIns="44052" tIns="22026" rIns="44052" bIns="22026" anchor="ctr"/>
            <a:lstStyle/>
            <a:p>
              <a:pPr algn="ctr"/>
              <a:r>
                <a:rPr lang="zh-CN" altLang="en-US" sz="1500"/>
                <a:t>派生词</a:t>
              </a:r>
              <a:endParaRPr lang="en-US" altLang="zh-CN" sz="1500"/>
            </a:p>
            <a:p>
              <a:pPr algn="ctr"/>
              <a:r>
                <a:rPr lang="en-US" altLang="zh-CN" sz="1500"/>
                <a:t>(derivation) </a:t>
              </a:r>
            </a:p>
          </p:txBody>
        </p:sp>
        <p:sp>
          <p:nvSpPr>
            <p:cNvPr id="16" name="_s174100"/>
            <p:cNvSpPr>
              <a:spLocks noChangeArrowheads="1"/>
            </p:cNvSpPr>
            <p:nvPr/>
          </p:nvSpPr>
          <p:spPr bwMode="auto">
            <a:xfrm>
              <a:off x="1817" y="1229"/>
              <a:ext cx="937" cy="354"/>
            </a:xfrm>
            <a:prstGeom prst="roundRect">
              <a:avLst>
                <a:gd name="adj" fmla="val 16667"/>
              </a:avLst>
            </a:prstGeom>
            <a:solidFill>
              <a:schemeClr val="accent1"/>
            </a:solidFill>
            <a:ln w="9525">
              <a:solidFill>
                <a:schemeClr val="tx1"/>
              </a:solidFill>
              <a:round/>
              <a:headEnd/>
              <a:tailEnd/>
            </a:ln>
          </p:spPr>
          <p:txBody>
            <a:bodyPr wrap="none" lIns="44052" tIns="22026" rIns="44052" bIns="22026" anchor="ctr"/>
            <a:lstStyle/>
            <a:p>
              <a:pPr algn="ctr"/>
              <a:r>
                <a:rPr lang="zh-CN" altLang="en-US" sz="1500"/>
                <a:t>复合词</a:t>
              </a:r>
              <a:endParaRPr lang="en-US" altLang="zh-CN" sz="1500"/>
            </a:p>
            <a:p>
              <a:pPr algn="ctr"/>
              <a:r>
                <a:rPr lang="en-US" altLang="zh-CN" sz="1500"/>
                <a:t>(compounding) </a:t>
              </a:r>
            </a:p>
          </p:txBody>
        </p:sp>
        <p:sp>
          <p:nvSpPr>
            <p:cNvPr id="17" name="_s174101"/>
            <p:cNvSpPr>
              <a:spLocks noChangeArrowheads="1"/>
            </p:cNvSpPr>
            <p:nvPr/>
          </p:nvSpPr>
          <p:spPr bwMode="auto">
            <a:xfrm>
              <a:off x="2898" y="1229"/>
              <a:ext cx="937" cy="354"/>
            </a:xfrm>
            <a:prstGeom prst="roundRect">
              <a:avLst>
                <a:gd name="adj" fmla="val 16667"/>
              </a:avLst>
            </a:prstGeom>
            <a:solidFill>
              <a:schemeClr val="accent1"/>
            </a:solidFill>
            <a:ln w="9525">
              <a:solidFill>
                <a:schemeClr val="tx1"/>
              </a:solidFill>
              <a:round/>
              <a:headEnd/>
              <a:tailEnd/>
            </a:ln>
          </p:spPr>
          <p:txBody>
            <a:bodyPr wrap="none" lIns="44052" tIns="22026" rIns="44052" bIns="22026" anchor="ctr"/>
            <a:lstStyle/>
            <a:p>
              <a:pPr algn="ctr"/>
              <a:r>
                <a:rPr lang="zh-CN" altLang="en-US" sz="1500"/>
                <a:t>混成词</a:t>
              </a:r>
              <a:endParaRPr lang="en-US" altLang="zh-CN" sz="1500"/>
            </a:p>
            <a:p>
              <a:pPr algn="ctr"/>
              <a:r>
                <a:rPr lang="en-US" altLang="zh-CN" sz="1500"/>
                <a:t>(blending) </a:t>
              </a:r>
            </a:p>
          </p:txBody>
        </p:sp>
        <p:sp>
          <p:nvSpPr>
            <p:cNvPr id="18" name="_s174106"/>
            <p:cNvSpPr>
              <a:spLocks noChangeArrowheads="1"/>
            </p:cNvSpPr>
            <p:nvPr/>
          </p:nvSpPr>
          <p:spPr bwMode="auto">
            <a:xfrm>
              <a:off x="195" y="1727"/>
              <a:ext cx="865" cy="288"/>
            </a:xfrm>
            <a:prstGeom prst="roundRect">
              <a:avLst>
                <a:gd name="adj" fmla="val 16667"/>
              </a:avLst>
            </a:prstGeom>
            <a:solidFill>
              <a:schemeClr val="accent1"/>
            </a:solidFill>
            <a:ln w="9525">
              <a:solidFill>
                <a:schemeClr val="tx1"/>
              </a:solidFill>
              <a:round/>
              <a:headEnd/>
              <a:tailEnd/>
            </a:ln>
          </p:spPr>
          <p:txBody>
            <a:bodyPr wrap="none" lIns="44052" tIns="22026" rIns="44052" bIns="22026" anchor="ctr"/>
            <a:lstStyle/>
            <a:p>
              <a:pPr algn="ctr"/>
              <a:r>
                <a:rPr lang="zh-CN" altLang="en-US" sz="1600"/>
                <a:t>前缀</a:t>
              </a:r>
            </a:p>
          </p:txBody>
        </p:sp>
        <p:sp>
          <p:nvSpPr>
            <p:cNvPr id="19" name="_s174108"/>
            <p:cNvSpPr>
              <a:spLocks noChangeArrowheads="1"/>
            </p:cNvSpPr>
            <p:nvPr/>
          </p:nvSpPr>
          <p:spPr bwMode="auto">
            <a:xfrm>
              <a:off x="3979" y="1229"/>
              <a:ext cx="937" cy="354"/>
            </a:xfrm>
            <a:prstGeom prst="roundRect">
              <a:avLst>
                <a:gd name="adj" fmla="val 16667"/>
              </a:avLst>
            </a:prstGeom>
            <a:solidFill>
              <a:schemeClr val="accent1"/>
            </a:solidFill>
            <a:ln w="9525">
              <a:solidFill>
                <a:schemeClr val="tx1"/>
              </a:solidFill>
              <a:round/>
              <a:headEnd/>
              <a:tailEnd/>
            </a:ln>
          </p:spPr>
          <p:txBody>
            <a:bodyPr wrap="none" lIns="53075" tIns="26538" rIns="53075" bIns="26538" anchor="ctr"/>
            <a:lstStyle/>
            <a:p>
              <a:pPr algn="ctr"/>
              <a:r>
                <a:rPr lang="zh-CN" altLang="en-US" sz="1500"/>
                <a:t>缩略词</a:t>
              </a:r>
              <a:endParaRPr lang="en-US" altLang="zh-CN" sz="1500"/>
            </a:p>
            <a:p>
              <a:pPr algn="ctr"/>
              <a:r>
                <a:rPr lang="en-US" altLang="zh-CN" sz="1500"/>
                <a:t>(shortening) </a:t>
              </a:r>
            </a:p>
          </p:txBody>
        </p:sp>
        <p:sp>
          <p:nvSpPr>
            <p:cNvPr id="20" name="_s174112"/>
            <p:cNvSpPr>
              <a:spLocks noChangeArrowheads="1"/>
            </p:cNvSpPr>
            <p:nvPr/>
          </p:nvSpPr>
          <p:spPr bwMode="auto">
            <a:xfrm>
              <a:off x="1348" y="1727"/>
              <a:ext cx="865" cy="288"/>
            </a:xfrm>
            <a:prstGeom prst="roundRect">
              <a:avLst>
                <a:gd name="adj" fmla="val 16667"/>
              </a:avLst>
            </a:prstGeom>
            <a:solidFill>
              <a:schemeClr val="accent1"/>
            </a:solidFill>
            <a:ln w="9525">
              <a:solidFill>
                <a:schemeClr val="tx1"/>
              </a:solidFill>
              <a:round/>
              <a:headEnd/>
              <a:tailEnd/>
            </a:ln>
          </p:spPr>
          <p:txBody>
            <a:bodyPr wrap="none" lIns="73290" tIns="36645" rIns="73290" bIns="36645" anchor="ctr"/>
            <a:lstStyle/>
            <a:p>
              <a:pPr algn="ctr"/>
              <a:r>
                <a:rPr lang="zh-CN" altLang="en-US" sz="1600"/>
                <a:t>后缀</a:t>
              </a:r>
            </a:p>
          </p:txBody>
        </p:sp>
        <p:sp>
          <p:nvSpPr>
            <p:cNvPr id="21" name="_s174114"/>
            <p:cNvSpPr>
              <a:spLocks noChangeArrowheads="1"/>
            </p:cNvSpPr>
            <p:nvPr/>
          </p:nvSpPr>
          <p:spPr bwMode="auto">
            <a:xfrm>
              <a:off x="3510" y="1727"/>
              <a:ext cx="865" cy="288"/>
            </a:xfrm>
            <a:prstGeom prst="roundRect">
              <a:avLst>
                <a:gd name="adj" fmla="val 16667"/>
              </a:avLst>
            </a:prstGeom>
            <a:solidFill>
              <a:schemeClr val="accent1"/>
            </a:solidFill>
            <a:ln w="9525">
              <a:solidFill>
                <a:schemeClr val="tx1"/>
              </a:solidFill>
              <a:round/>
              <a:headEnd/>
              <a:tailEnd/>
            </a:ln>
          </p:spPr>
          <p:txBody>
            <a:bodyPr wrap="none" lIns="74030" tIns="37015" rIns="74030" bIns="37015" anchor="ctr"/>
            <a:lstStyle/>
            <a:p>
              <a:pPr algn="ctr"/>
              <a:r>
                <a:rPr lang="zh-CN" altLang="en-US" sz="1600"/>
                <a:t>压缩和省略</a:t>
              </a:r>
            </a:p>
          </p:txBody>
        </p:sp>
        <p:sp>
          <p:nvSpPr>
            <p:cNvPr id="22" name="_s174116"/>
            <p:cNvSpPr>
              <a:spLocks noChangeArrowheads="1"/>
            </p:cNvSpPr>
            <p:nvPr/>
          </p:nvSpPr>
          <p:spPr bwMode="auto">
            <a:xfrm>
              <a:off x="4519" y="1727"/>
              <a:ext cx="865" cy="288"/>
            </a:xfrm>
            <a:prstGeom prst="roundRect">
              <a:avLst>
                <a:gd name="adj" fmla="val 16667"/>
              </a:avLst>
            </a:prstGeom>
            <a:solidFill>
              <a:schemeClr val="accent1"/>
            </a:solidFill>
            <a:ln w="9525">
              <a:solidFill>
                <a:schemeClr val="tx1"/>
              </a:solidFill>
              <a:round/>
              <a:headEnd/>
              <a:tailEnd/>
            </a:ln>
          </p:spPr>
          <p:txBody>
            <a:bodyPr wrap="none" lIns="74030" tIns="37015" rIns="74030" bIns="37015" anchor="ctr"/>
            <a:lstStyle/>
            <a:p>
              <a:pPr algn="ctr"/>
              <a:r>
                <a:rPr lang="zh-CN" altLang="en-US" sz="1800"/>
                <a:t>缩写</a:t>
              </a:r>
            </a:p>
          </p:txBody>
        </p:sp>
        <p:sp>
          <p:nvSpPr>
            <p:cNvPr id="23" name="_s174118"/>
            <p:cNvSpPr>
              <a:spLocks noChangeArrowheads="1"/>
            </p:cNvSpPr>
            <p:nvPr/>
          </p:nvSpPr>
          <p:spPr bwMode="auto">
            <a:xfrm>
              <a:off x="5060" y="1229"/>
              <a:ext cx="937" cy="354"/>
            </a:xfrm>
            <a:prstGeom prst="roundRect">
              <a:avLst>
                <a:gd name="adj" fmla="val 16667"/>
              </a:avLst>
            </a:prstGeom>
            <a:solidFill>
              <a:schemeClr val="accent1"/>
            </a:solidFill>
            <a:ln w="9525">
              <a:solidFill>
                <a:schemeClr val="tx1"/>
              </a:solidFill>
              <a:round/>
              <a:headEnd/>
              <a:tailEnd/>
            </a:ln>
          </p:spPr>
          <p:txBody>
            <a:bodyPr wrap="none" lIns="80467" tIns="40234" rIns="80467" bIns="40234" anchor="ctr"/>
            <a:lstStyle/>
            <a:p>
              <a:pPr algn="ctr"/>
              <a:r>
                <a:rPr lang="zh-CN" altLang="en-US" sz="1800"/>
                <a:t>借用词</a:t>
              </a:r>
            </a:p>
          </p:txBody>
        </p:sp>
      </p:grpSp>
    </p:spTree>
    <p:extLst>
      <p:ext uri="{BB962C8B-B14F-4D97-AF65-F5344CB8AC3E}">
        <p14:creationId xmlns:p14="http://schemas.microsoft.com/office/powerpoint/2010/main" val="20602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3"/>
          <p:cNvSpPr txBox="1">
            <a:spLocks noChangeArrowheads="1"/>
          </p:cNvSpPr>
          <p:nvPr/>
        </p:nvSpPr>
        <p:spPr bwMode="auto">
          <a:xfrm>
            <a:off x="231775" y="725488"/>
            <a:ext cx="8548688" cy="559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1800" b="1" dirty="0">
                <a:solidFill>
                  <a:schemeClr val="tx2"/>
                </a:solidFill>
              </a:rPr>
              <a:t>一、派生词</a:t>
            </a:r>
            <a:r>
              <a:rPr lang="en-US" altLang="zh-CN" sz="1800" b="1" dirty="0">
                <a:solidFill>
                  <a:schemeClr val="tx2"/>
                </a:solidFill>
              </a:rPr>
              <a:t>(derivation)</a:t>
            </a:r>
          </a:p>
          <a:p>
            <a:pPr>
              <a:defRPr/>
            </a:pPr>
            <a:r>
              <a:rPr lang="en-US" altLang="zh-CN" sz="1800" b="1" dirty="0">
                <a:solidFill>
                  <a:schemeClr val="hlink"/>
                </a:solidFill>
              </a:rPr>
              <a:t>1</a:t>
            </a:r>
            <a:r>
              <a:rPr lang="zh-CN" altLang="en-US" sz="1800" b="1" dirty="0">
                <a:solidFill>
                  <a:schemeClr val="hlink"/>
                </a:solidFill>
              </a:rPr>
              <a:t>．前缀</a:t>
            </a:r>
            <a:endParaRPr lang="en-US" altLang="zh-CN" sz="1800" b="1" dirty="0">
              <a:solidFill>
                <a:schemeClr val="hlink"/>
              </a:solidFill>
            </a:endParaRPr>
          </a:p>
          <a:p>
            <a:pPr>
              <a:lnSpc>
                <a:spcPct val="120000"/>
              </a:lnSpc>
              <a:defRPr/>
            </a:pPr>
            <a:r>
              <a:rPr lang="zh-CN" altLang="en-US" sz="1800" b="1" dirty="0"/>
              <a:t>采用前缀构成的单词在计算机专业英语中占了很大比例，通过下面的实例可以了解这些常用的前缀构成的单词。</a:t>
            </a:r>
            <a:endParaRPr lang="en-US" altLang="zh-CN" sz="1800" b="1" dirty="0"/>
          </a:p>
          <a:p>
            <a:pPr>
              <a:lnSpc>
                <a:spcPct val="120000"/>
              </a:lnSpc>
              <a:defRPr/>
            </a:pPr>
            <a:r>
              <a:rPr lang="en-US" altLang="zh-CN" sz="1800" b="1" dirty="0">
                <a:solidFill>
                  <a:schemeClr val="hlink"/>
                </a:solidFill>
              </a:rPr>
              <a:t>multi-</a:t>
            </a:r>
            <a:r>
              <a:rPr lang="zh-CN" altLang="en-US" sz="1800" b="1" dirty="0">
                <a:solidFill>
                  <a:schemeClr val="hlink"/>
                </a:solidFill>
              </a:rPr>
              <a:t>多</a:t>
            </a:r>
            <a:r>
              <a:rPr lang="en-US" altLang="zh-CN" sz="1800" b="1" dirty="0">
                <a:solidFill>
                  <a:schemeClr val="hlink"/>
                </a:solidFill>
              </a:rPr>
              <a:t>	hyper-</a:t>
            </a:r>
            <a:r>
              <a:rPr lang="zh-CN" altLang="en-US" sz="1800" b="1" dirty="0">
                <a:solidFill>
                  <a:schemeClr val="hlink"/>
                </a:solidFill>
              </a:rPr>
              <a:t>超级</a:t>
            </a:r>
            <a:r>
              <a:rPr lang="en-US" altLang="zh-CN" sz="1800" b="1" dirty="0">
                <a:solidFill>
                  <a:schemeClr val="hlink"/>
                </a:solidFill>
              </a:rPr>
              <a:t>	super </a:t>
            </a:r>
            <a:r>
              <a:rPr lang="zh-CN" altLang="en-US" sz="1800" b="1" dirty="0">
                <a:solidFill>
                  <a:schemeClr val="hlink"/>
                </a:solidFill>
              </a:rPr>
              <a:t>超级</a:t>
            </a:r>
            <a:endParaRPr lang="en-US" altLang="zh-CN" sz="1800" b="1" dirty="0">
              <a:solidFill>
                <a:schemeClr val="hlink"/>
              </a:solidFill>
            </a:endParaRPr>
          </a:p>
          <a:p>
            <a:pPr>
              <a:lnSpc>
                <a:spcPct val="120000"/>
              </a:lnSpc>
              <a:defRPr/>
            </a:pPr>
            <a:r>
              <a:rPr lang="en-US" altLang="zh-CN" sz="1800" b="1" dirty="0" err="1"/>
              <a:t>multiprogram</a:t>
            </a:r>
            <a:r>
              <a:rPr lang="en-US" altLang="zh-CN" sz="1800" b="1" dirty="0"/>
              <a:t> </a:t>
            </a:r>
            <a:r>
              <a:rPr lang="zh-CN" altLang="en-US" sz="1800" b="1" dirty="0"/>
              <a:t>多道程序</a:t>
            </a:r>
            <a:r>
              <a:rPr lang="en-US" altLang="zh-CN" sz="1800" b="1" dirty="0"/>
              <a:t>	hypercube </a:t>
            </a:r>
            <a:r>
              <a:rPr lang="zh-CN" altLang="en-US" sz="1800" b="1" dirty="0"/>
              <a:t>超立方</a:t>
            </a:r>
            <a:r>
              <a:rPr lang="en-US" altLang="zh-CN" sz="1800" b="1" dirty="0"/>
              <a:t>	superhighway </a:t>
            </a:r>
            <a:r>
              <a:rPr lang="zh-CN" altLang="en-US" sz="1800" b="1" dirty="0"/>
              <a:t>超级公路</a:t>
            </a:r>
            <a:endParaRPr lang="en-US" altLang="zh-CN" sz="1800" b="1" dirty="0"/>
          </a:p>
          <a:p>
            <a:pPr>
              <a:lnSpc>
                <a:spcPct val="120000"/>
              </a:lnSpc>
              <a:defRPr/>
            </a:pPr>
            <a:r>
              <a:rPr lang="en-US" altLang="zh-CN" sz="1800" b="1" dirty="0">
                <a:solidFill>
                  <a:schemeClr val="hlink"/>
                </a:solidFill>
              </a:rPr>
              <a:t>inter-</a:t>
            </a:r>
            <a:r>
              <a:rPr lang="zh-CN" altLang="en-US" sz="1800" b="1" dirty="0">
                <a:solidFill>
                  <a:schemeClr val="hlink"/>
                </a:solidFill>
              </a:rPr>
              <a:t>相互、在</a:t>
            </a:r>
            <a:r>
              <a:rPr lang="en-US" altLang="zh-CN" sz="1800" b="1" dirty="0">
                <a:solidFill>
                  <a:schemeClr val="hlink"/>
                </a:solidFill>
              </a:rPr>
              <a:t>...</a:t>
            </a:r>
            <a:r>
              <a:rPr lang="zh-CN" altLang="en-US" sz="1800" b="1" dirty="0">
                <a:solidFill>
                  <a:schemeClr val="hlink"/>
                </a:solidFill>
              </a:rPr>
              <a:t>间</a:t>
            </a:r>
            <a:r>
              <a:rPr lang="en-US" altLang="zh-CN" sz="1800" b="1" dirty="0">
                <a:solidFill>
                  <a:schemeClr val="hlink"/>
                </a:solidFill>
              </a:rPr>
              <a:t>	micro-</a:t>
            </a:r>
            <a:r>
              <a:rPr lang="zh-CN" altLang="en-US" sz="1800" b="1" dirty="0">
                <a:solidFill>
                  <a:schemeClr val="hlink"/>
                </a:solidFill>
              </a:rPr>
              <a:t>微型</a:t>
            </a:r>
            <a:r>
              <a:rPr lang="en-US" altLang="zh-CN" sz="1800" b="1" dirty="0">
                <a:solidFill>
                  <a:schemeClr val="hlink"/>
                </a:solidFill>
              </a:rPr>
              <a:t>	</a:t>
            </a:r>
            <a:r>
              <a:rPr lang="en-US" altLang="zh-CN" sz="1800" b="1" dirty="0" err="1">
                <a:solidFill>
                  <a:schemeClr val="hlink"/>
                </a:solidFill>
              </a:rPr>
              <a:t>tele</a:t>
            </a:r>
            <a:r>
              <a:rPr lang="en-US" altLang="zh-CN" sz="1800" b="1" dirty="0">
                <a:solidFill>
                  <a:schemeClr val="hlink"/>
                </a:solidFill>
              </a:rPr>
              <a:t>-</a:t>
            </a:r>
            <a:r>
              <a:rPr lang="zh-CN" altLang="en-US" sz="1800" b="1" dirty="0">
                <a:solidFill>
                  <a:schemeClr val="hlink"/>
                </a:solidFill>
              </a:rPr>
              <a:t>远程的</a:t>
            </a:r>
            <a:endParaRPr lang="en-US" altLang="zh-CN" sz="1800" b="1" dirty="0">
              <a:solidFill>
                <a:schemeClr val="hlink"/>
              </a:solidFill>
            </a:endParaRPr>
          </a:p>
          <a:p>
            <a:pPr>
              <a:lnSpc>
                <a:spcPct val="120000"/>
              </a:lnSpc>
              <a:defRPr/>
            </a:pPr>
            <a:r>
              <a:rPr lang="en-US" altLang="zh-CN" sz="1800" b="1" dirty="0"/>
              <a:t>interface</a:t>
            </a:r>
            <a:r>
              <a:rPr lang="zh-CN" altLang="en-US" sz="1800" b="1" dirty="0"/>
              <a:t>接口、界面</a:t>
            </a:r>
            <a:r>
              <a:rPr lang="en-US" altLang="zh-CN" sz="1800" b="1" dirty="0"/>
              <a:t>	microprocessor </a:t>
            </a:r>
            <a:r>
              <a:rPr lang="zh-CN" altLang="en-US" sz="1800" b="1" dirty="0"/>
              <a:t>微处理器</a:t>
            </a:r>
            <a:r>
              <a:rPr lang="en-US" altLang="zh-CN" sz="1800" b="1" dirty="0"/>
              <a:t>	telephone </a:t>
            </a:r>
            <a:r>
              <a:rPr lang="zh-CN" altLang="en-US" sz="1800" b="1" dirty="0"/>
              <a:t>电话</a:t>
            </a:r>
            <a:endParaRPr lang="en-US" altLang="zh-CN" sz="1800" b="1" dirty="0"/>
          </a:p>
          <a:p>
            <a:pPr>
              <a:lnSpc>
                <a:spcPct val="120000"/>
              </a:lnSpc>
              <a:defRPr/>
            </a:pPr>
            <a:r>
              <a:rPr lang="en-US" altLang="zh-CN" sz="1800" b="1" dirty="0"/>
              <a:t>interlace </a:t>
            </a:r>
            <a:r>
              <a:rPr lang="zh-CN" altLang="en-US" sz="1800" b="1" dirty="0"/>
              <a:t>隔行扫描</a:t>
            </a:r>
            <a:r>
              <a:rPr lang="en-US" altLang="zh-CN" sz="1800" b="1" dirty="0"/>
              <a:t>	microkernel </a:t>
            </a:r>
            <a:r>
              <a:rPr lang="zh-CN" altLang="en-US" sz="1800" b="1" dirty="0"/>
              <a:t>微内核</a:t>
            </a:r>
            <a:r>
              <a:rPr lang="en-US" altLang="zh-CN" sz="1800" b="1" dirty="0"/>
              <a:t>	</a:t>
            </a:r>
            <a:r>
              <a:rPr lang="en-US" altLang="zh-CN" sz="1800" b="1" dirty="0" err="1"/>
              <a:t>teletext</a:t>
            </a:r>
            <a:r>
              <a:rPr lang="en-US" altLang="zh-CN" sz="1800" b="1" dirty="0"/>
              <a:t> </a:t>
            </a:r>
            <a:r>
              <a:rPr lang="zh-CN" altLang="en-US" sz="1800" b="1" dirty="0"/>
              <a:t>图文电视</a:t>
            </a:r>
            <a:endParaRPr lang="en-US" altLang="zh-CN" sz="1800" b="1" dirty="0"/>
          </a:p>
          <a:p>
            <a:pPr>
              <a:lnSpc>
                <a:spcPct val="120000"/>
              </a:lnSpc>
              <a:defRPr/>
            </a:pPr>
            <a:r>
              <a:rPr lang="zh-CN" altLang="en-US" sz="1800" b="1" dirty="0"/>
              <a:t>单词前缀还有很多，其构成可以同义而不同源</a:t>
            </a:r>
            <a:r>
              <a:rPr lang="en-US" altLang="zh-CN" sz="1800" b="1" dirty="0"/>
              <a:t>(</a:t>
            </a:r>
            <a:r>
              <a:rPr lang="zh-CN" altLang="en-US" sz="1800" b="1" dirty="0"/>
              <a:t>如拉丁、希腊</a:t>
            </a:r>
            <a:r>
              <a:rPr lang="en-US" altLang="zh-CN" sz="1800" b="1" dirty="0"/>
              <a:t>)</a:t>
            </a:r>
            <a:r>
              <a:rPr lang="zh-CN" altLang="en-US" sz="1800" b="1" dirty="0"/>
              <a:t>，可以互换，例如：</a:t>
            </a:r>
            <a:endParaRPr lang="en-US" altLang="zh-CN" sz="1800" b="1" dirty="0"/>
          </a:p>
          <a:p>
            <a:pPr>
              <a:lnSpc>
                <a:spcPct val="120000"/>
              </a:lnSpc>
              <a:defRPr/>
            </a:pPr>
            <a:r>
              <a:rPr lang="en-US" altLang="zh-CN" sz="1800" b="1" dirty="0">
                <a:solidFill>
                  <a:schemeClr val="hlink"/>
                </a:solidFill>
              </a:rPr>
              <a:t>multi, poly </a:t>
            </a:r>
            <a:r>
              <a:rPr lang="zh-CN" altLang="en-US" sz="1800" b="1" dirty="0">
                <a:solidFill>
                  <a:schemeClr val="hlink"/>
                </a:solidFill>
              </a:rPr>
              <a:t>相当于</a:t>
            </a:r>
            <a:r>
              <a:rPr lang="en-US" altLang="zh-CN" sz="1800" b="1" dirty="0">
                <a:solidFill>
                  <a:schemeClr val="hlink"/>
                </a:solidFill>
              </a:rPr>
              <a:t>many</a:t>
            </a:r>
            <a:r>
              <a:rPr lang="en-US" altLang="zh-CN" sz="1800" b="1" dirty="0"/>
              <a:t> 	</a:t>
            </a:r>
            <a:r>
              <a:rPr lang="zh-CN" altLang="en-US" sz="1800" b="1" dirty="0"/>
              <a:t>如</a:t>
            </a:r>
            <a:r>
              <a:rPr lang="en-US" altLang="zh-CN" sz="1800" b="1" dirty="0"/>
              <a:t>: multimedia</a:t>
            </a:r>
            <a:r>
              <a:rPr lang="zh-CN" altLang="en-US" sz="1800" b="1" dirty="0"/>
              <a:t>多媒体</a:t>
            </a:r>
            <a:r>
              <a:rPr lang="en-US" altLang="zh-CN" sz="1800" b="1" dirty="0"/>
              <a:t>, polytechnic</a:t>
            </a:r>
            <a:r>
              <a:rPr lang="zh-CN" altLang="en-US" sz="1800" b="1" dirty="0"/>
              <a:t>各种工艺的</a:t>
            </a:r>
            <a:r>
              <a:rPr lang="en-US" altLang="zh-CN" sz="1800" b="1" dirty="0"/>
              <a:t> </a:t>
            </a:r>
          </a:p>
          <a:p>
            <a:pPr>
              <a:lnSpc>
                <a:spcPct val="120000"/>
              </a:lnSpc>
              <a:defRPr/>
            </a:pPr>
            <a:r>
              <a:rPr lang="en-US" altLang="zh-CN" sz="1800" b="1" dirty="0" err="1"/>
              <a:t>uni</a:t>
            </a:r>
            <a:r>
              <a:rPr lang="en-US" altLang="zh-CN" sz="1800" b="1" dirty="0"/>
              <a:t>, mono </a:t>
            </a:r>
            <a:r>
              <a:rPr lang="zh-CN" altLang="en-US" sz="1800" b="1" dirty="0"/>
              <a:t>相当于</a:t>
            </a:r>
            <a:r>
              <a:rPr lang="en-US" altLang="zh-CN" sz="1800" b="1" dirty="0"/>
              <a:t>single   	</a:t>
            </a:r>
            <a:r>
              <a:rPr lang="zh-CN" altLang="en-US" sz="1800" b="1" dirty="0"/>
              <a:t>如</a:t>
            </a:r>
            <a:r>
              <a:rPr lang="en-US" altLang="zh-CN" sz="1800" b="1" dirty="0"/>
              <a:t>: </a:t>
            </a:r>
            <a:r>
              <a:rPr lang="en-US" altLang="zh-CN" sz="1800" b="1" dirty="0" err="1"/>
              <a:t>unicode</a:t>
            </a:r>
            <a:r>
              <a:rPr lang="zh-CN" altLang="en-US" sz="1800" b="1" dirty="0"/>
              <a:t>统一的字符编码标准</a:t>
            </a:r>
            <a:r>
              <a:rPr lang="en-US" altLang="zh-CN" sz="1800" b="1" dirty="0"/>
              <a:t>, monochrome</a:t>
            </a:r>
            <a:r>
              <a:rPr lang="zh-CN" altLang="en-US" sz="1800" b="1" dirty="0"/>
              <a:t>单色</a:t>
            </a:r>
            <a:endParaRPr lang="en-US" altLang="zh-CN" sz="1800" b="1" dirty="0"/>
          </a:p>
          <a:p>
            <a:pPr>
              <a:lnSpc>
                <a:spcPct val="120000"/>
              </a:lnSpc>
              <a:defRPr/>
            </a:pPr>
            <a:r>
              <a:rPr lang="en-US" altLang="zh-CN" sz="1800" b="1" dirty="0">
                <a:solidFill>
                  <a:schemeClr val="hlink"/>
                </a:solidFill>
              </a:rPr>
              <a:t>bi, di </a:t>
            </a:r>
            <a:r>
              <a:rPr lang="zh-CN" altLang="en-US" sz="1800" b="1" dirty="0">
                <a:solidFill>
                  <a:schemeClr val="hlink"/>
                </a:solidFill>
              </a:rPr>
              <a:t>相当于</a:t>
            </a:r>
            <a:r>
              <a:rPr lang="en-US" altLang="zh-CN" sz="1800" b="1" dirty="0">
                <a:solidFill>
                  <a:schemeClr val="hlink"/>
                </a:solidFill>
              </a:rPr>
              <a:t> twice</a:t>
            </a:r>
            <a:r>
              <a:rPr lang="en-US" altLang="zh-CN" sz="1800" b="1" dirty="0"/>
              <a:t>   	</a:t>
            </a:r>
            <a:r>
              <a:rPr lang="zh-CN" altLang="en-US" sz="1800" b="1" dirty="0"/>
              <a:t>如</a:t>
            </a:r>
            <a:r>
              <a:rPr lang="en-US" altLang="zh-CN" sz="1800" b="1" dirty="0"/>
              <a:t>: binomial </a:t>
            </a:r>
            <a:r>
              <a:rPr lang="zh-CN" altLang="en-US" sz="1800" b="1" dirty="0"/>
              <a:t>二项式，</a:t>
            </a:r>
            <a:r>
              <a:rPr lang="en-US" altLang="zh-CN" sz="1800" b="1" dirty="0" err="1"/>
              <a:t>dibit</a:t>
            </a:r>
            <a:r>
              <a:rPr lang="zh-CN" altLang="en-US" sz="1800" b="1" dirty="0"/>
              <a:t>双位</a:t>
            </a:r>
            <a:endParaRPr lang="en-US" altLang="zh-CN" sz="1800" b="1" dirty="0"/>
          </a:p>
          <a:p>
            <a:pPr>
              <a:lnSpc>
                <a:spcPct val="120000"/>
              </a:lnSpc>
              <a:defRPr/>
            </a:pPr>
            <a:r>
              <a:rPr lang="en-US" altLang="zh-CN" sz="1800" b="1" dirty="0" err="1"/>
              <a:t>equi,iso</a:t>
            </a:r>
            <a:r>
              <a:rPr lang="en-US" altLang="zh-CN" sz="1800" b="1" dirty="0"/>
              <a:t> </a:t>
            </a:r>
            <a:r>
              <a:rPr lang="zh-CN" altLang="en-US" sz="1800" b="1" dirty="0"/>
              <a:t>相当于</a:t>
            </a:r>
            <a:r>
              <a:rPr lang="en-US" altLang="zh-CN" sz="1800" b="1" dirty="0"/>
              <a:t>equal	</a:t>
            </a:r>
            <a:r>
              <a:rPr lang="zh-CN" altLang="en-US" sz="1800" b="1" dirty="0"/>
              <a:t>如</a:t>
            </a:r>
            <a:r>
              <a:rPr lang="en-US" altLang="zh-CN" sz="1800" b="1" dirty="0"/>
              <a:t>: equality</a:t>
            </a:r>
            <a:r>
              <a:rPr lang="zh-CN" altLang="en-US" sz="1800" b="1" dirty="0"/>
              <a:t>等同性</a:t>
            </a:r>
            <a:r>
              <a:rPr lang="en-US" altLang="zh-CN" sz="1800" b="1" dirty="0"/>
              <a:t>, isochromatic</a:t>
            </a:r>
            <a:r>
              <a:rPr lang="zh-CN" altLang="en-US" sz="1800" b="1" dirty="0"/>
              <a:t>等色的</a:t>
            </a:r>
            <a:r>
              <a:rPr lang="en-US" altLang="zh-CN" sz="1800" b="1" dirty="0"/>
              <a:t>,</a:t>
            </a:r>
          </a:p>
          <a:p>
            <a:pPr>
              <a:lnSpc>
                <a:spcPct val="120000"/>
              </a:lnSpc>
              <a:defRPr/>
            </a:pPr>
            <a:r>
              <a:rPr lang="en-US" altLang="zh-CN" sz="1800" b="1" dirty="0" err="1">
                <a:solidFill>
                  <a:schemeClr val="hlink"/>
                </a:solidFill>
              </a:rPr>
              <a:t>simili</a:t>
            </a:r>
            <a:r>
              <a:rPr lang="en-US" altLang="zh-CN" sz="1800" b="1" dirty="0">
                <a:solidFill>
                  <a:schemeClr val="hlink"/>
                </a:solidFill>
              </a:rPr>
              <a:t>, homo </a:t>
            </a:r>
            <a:r>
              <a:rPr lang="zh-CN" altLang="en-US" sz="1800" b="1" dirty="0">
                <a:solidFill>
                  <a:schemeClr val="hlink"/>
                </a:solidFill>
              </a:rPr>
              <a:t>相当于</a:t>
            </a:r>
            <a:r>
              <a:rPr lang="en-US" altLang="zh-CN" sz="1800" b="1" dirty="0">
                <a:solidFill>
                  <a:schemeClr val="hlink"/>
                </a:solidFill>
              </a:rPr>
              <a:t>same</a:t>
            </a:r>
            <a:r>
              <a:rPr lang="en-US" altLang="zh-CN" sz="1800" b="1" dirty="0"/>
              <a:t>	</a:t>
            </a:r>
            <a:r>
              <a:rPr lang="zh-CN" altLang="en-US" sz="1800" b="1" dirty="0"/>
              <a:t>如</a:t>
            </a:r>
            <a:r>
              <a:rPr lang="en-US" altLang="zh-CN" sz="1800" b="1" dirty="0"/>
              <a:t>: similarity</a:t>
            </a:r>
            <a:r>
              <a:rPr lang="zh-CN" altLang="en-US" sz="1800" b="1" dirty="0"/>
              <a:t>类似</a:t>
            </a:r>
            <a:r>
              <a:rPr lang="en-US" altLang="zh-CN" sz="1800" b="1" dirty="0"/>
              <a:t>, homogeneous</a:t>
            </a:r>
            <a:r>
              <a:rPr lang="zh-CN" altLang="en-US" sz="1800" b="1" dirty="0"/>
              <a:t>同类的</a:t>
            </a:r>
            <a:endParaRPr lang="en-US" altLang="zh-CN" sz="1800" b="1" dirty="0"/>
          </a:p>
          <a:p>
            <a:pPr>
              <a:lnSpc>
                <a:spcPct val="120000"/>
              </a:lnSpc>
              <a:defRPr/>
            </a:pPr>
            <a:r>
              <a:rPr lang="en-US" altLang="zh-CN" sz="1800" b="1" dirty="0" err="1"/>
              <a:t>semi,hemi</a:t>
            </a:r>
            <a:r>
              <a:rPr lang="en-US" altLang="zh-CN" sz="1800" b="1" dirty="0"/>
              <a:t> </a:t>
            </a:r>
            <a:r>
              <a:rPr lang="zh-CN" altLang="en-US" sz="1800" b="1" dirty="0"/>
              <a:t>相当于</a:t>
            </a:r>
            <a:r>
              <a:rPr lang="en-US" altLang="zh-CN" sz="1800" b="1" dirty="0"/>
              <a:t>half	</a:t>
            </a:r>
            <a:r>
              <a:rPr lang="zh-CN" altLang="en-US" sz="1800" b="1" dirty="0"/>
              <a:t>如</a:t>
            </a:r>
            <a:r>
              <a:rPr lang="en-US" altLang="zh-CN" sz="1800" b="1" dirty="0"/>
              <a:t>: semiconductor</a:t>
            </a:r>
            <a:r>
              <a:rPr lang="zh-CN" altLang="en-US" sz="1800" b="1" dirty="0"/>
              <a:t>半导体</a:t>
            </a:r>
            <a:r>
              <a:rPr lang="en-US" altLang="zh-CN" sz="1800" b="1" dirty="0"/>
              <a:t>, hemicycle</a:t>
            </a:r>
            <a:r>
              <a:rPr lang="zh-CN" altLang="en-US" sz="1800" b="1" dirty="0"/>
              <a:t>半圆形</a:t>
            </a:r>
            <a:r>
              <a:rPr lang="en-US" altLang="zh-CN" sz="1800" b="1" dirty="0"/>
              <a:t> </a:t>
            </a:r>
          </a:p>
          <a:p>
            <a:pPr>
              <a:lnSpc>
                <a:spcPct val="120000"/>
              </a:lnSpc>
              <a:defRPr/>
            </a:pPr>
            <a:r>
              <a:rPr lang="en-US" altLang="zh-CN" sz="1800" b="1" dirty="0">
                <a:solidFill>
                  <a:schemeClr val="hlink"/>
                </a:solidFill>
              </a:rPr>
              <a:t>hyper, super </a:t>
            </a:r>
            <a:r>
              <a:rPr lang="zh-CN" altLang="en-US" sz="1800" b="1" dirty="0">
                <a:solidFill>
                  <a:schemeClr val="hlink"/>
                </a:solidFill>
              </a:rPr>
              <a:t>相当于</a:t>
            </a:r>
            <a:r>
              <a:rPr lang="en-US" altLang="zh-CN" sz="1800" b="1" dirty="0">
                <a:solidFill>
                  <a:schemeClr val="hlink"/>
                </a:solidFill>
              </a:rPr>
              <a:t>over</a:t>
            </a:r>
            <a:r>
              <a:rPr lang="en-US" altLang="zh-CN" sz="1800" b="1" dirty="0"/>
              <a:t>	</a:t>
            </a:r>
            <a:r>
              <a:rPr lang="zh-CN" altLang="en-US" sz="1800" b="1" dirty="0"/>
              <a:t>如</a:t>
            </a:r>
            <a:r>
              <a:rPr lang="en-US" altLang="zh-CN" sz="1800" b="1" dirty="0"/>
              <a:t>: hypertext</a:t>
            </a:r>
            <a:r>
              <a:rPr lang="zh-CN" altLang="en-US" sz="1800" b="1" dirty="0"/>
              <a:t>超文本</a:t>
            </a:r>
            <a:r>
              <a:rPr lang="en-US" altLang="zh-CN" sz="1800" b="1" dirty="0"/>
              <a:t>, supercomputer</a:t>
            </a:r>
            <a:r>
              <a:rPr lang="zh-CN" altLang="en-US" sz="1800" b="1" dirty="0"/>
              <a:t>超级计算机</a:t>
            </a:r>
          </a:p>
        </p:txBody>
      </p:sp>
    </p:spTree>
    <p:extLst>
      <p:ext uri="{BB962C8B-B14F-4D97-AF65-F5344CB8AC3E}">
        <p14:creationId xmlns:p14="http://schemas.microsoft.com/office/powerpoint/2010/main" val="744912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46063" y="1080434"/>
            <a:ext cx="8763466" cy="44596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
              </a:spcBef>
              <a:spcAft>
                <a:spcPct val="5000"/>
              </a:spcAft>
              <a:defRPr/>
            </a:pPr>
            <a:r>
              <a:rPr lang="zh-CN" altLang="en-US" sz="2400" b="1" dirty="0">
                <a:solidFill>
                  <a:schemeClr val="tx2"/>
                </a:solidFill>
              </a:rPr>
              <a:t>一、派生词</a:t>
            </a:r>
            <a:r>
              <a:rPr lang="en-US" altLang="zh-CN" sz="2400" b="1" dirty="0">
                <a:solidFill>
                  <a:schemeClr val="tx2"/>
                </a:solidFill>
              </a:rPr>
              <a:t>(derivation)</a:t>
            </a:r>
          </a:p>
          <a:p>
            <a:pPr>
              <a:spcBef>
                <a:spcPct val="5000"/>
              </a:spcBef>
              <a:spcAft>
                <a:spcPct val="5000"/>
              </a:spcAft>
              <a:defRPr/>
            </a:pPr>
            <a:r>
              <a:rPr lang="en-US" altLang="zh-CN" sz="1800" b="1" dirty="0">
                <a:solidFill>
                  <a:schemeClr val="hlink"/>
                </a:solidFill>
              </a:rPr>
              <a:t>2</a:t>
            </a:r>
            <a:r>
              <a:rPr lang="zh-CN" altLang="en-US" sz="1800" b="1" dirty="0">
                <a:solidFill>
                  <a:schemeClr val="hlink"/>
                </a:solidFill>
              </a:rPr>
              <a:t>．后缀</a:t>
            </a:r>
            <a:endParaRPr lang="en-US" altLang="zh-CN" sz="1800" b="1" dirty="0">
              <a:solidFill>
                <a:schemeClr val="hlink"/>
              </a:solidFill>
            </a:endParaRPr>
          </a:p>
          <a:p>
            <a:pPr>
              <a:spcBef>
                <a:spcPct val="5000"/>
              </a:spcBef>
              <a:spcAft>
                <a:spcPct val="5000"/>
              </a:spcAft>
              <a:defRPr/>
            </a:pPr>
            <a:r>
              <a:rPr lang="zh-CN" altLang="en-US" sz="1800" b="1" dirty="0"/>
              <a:t>后缀是在单词后部加上构词结构，形成新的单词。如</a:t>
            </a:r>
            <a:r>
              <a:rPr lang="en-US" altLang="zh-CN" sz="1800" b="1" dirty="0"/>
              <a:t>:</a:t>
            </a:r>
          </a:p>
          <a:p>
            <a:pPr>
              <a:spcBef>
                <a:spcPct val="5000"/>
              </a:spcBef>
              <a:spcAft>
                <a:spcPct val="5000"/>
              </a:spcAft>
              <a:defRPr/>
            </a:pPr>
            <a:r>
              <a:rPr lang="en-US" altLang="zh-CN" sz="2000" b="1" dirty="0"/>
              <a:t>-scope </a:t>
            </a:r>
            <a:r>
              <a:rPr lang="zh-CN" altLang="en-US" sz="2000" b="1" dirty="0"/>
              <a:t>探测仪器</a:t>
            </a:r>
            <a:r>
              <a:rPr lang="en-US" altLang="zh-CN" sz="2000" b="1" dirty="0"/>
              <a:t>	-meter </a:t>
            </a:r>
            <a:r>
              <a:rPr lang="zh-CN" altLang="en-US" sz="2000" b="1" dirty="0"/>
              <a:t>计量仪器</a:t>
            </a:r>
            <a:r>
              <a:rPr lang="en-US" altLang="zh-CN" sz="2000" b="1" dirty="0"/>
              <a:t>	-graph </a:t>
            </a:r>
            <a:r>
              <a:rPr lang="zh-CN" altLang="en-US" sz="2000" b="1" dirty="0"/>
              <a:t>记录仪器</a:t>
            </a:r>
            <a:endParaRPr lang="en-US" altLang="zh-CN" sz="2000" b="1" dirty="0"/>
          </a:p>
          <a:p>
            <a:pPr>
              <a:spcBef>
                <a:spcPct val="5000"/>
              </a:spcBef>
              <a:spcAft>
                <a:spcPct val="5000"/>
              </a:spcAft>
              <a:defRPr/>
            </a:pPr>
            <a:r>
              <a:rPr lang="en-US" altLang="zh-CN" sz="2000" b="1" dirty="0"/>
              <a:t>microscope</a:t>
            </a:r>
            <a:r>
              <a:rPr lang="zh-CN" altLang="en-US" sz="2000" b="1" dirty="0"/>
              <a:t>显微镜</a:t>
            </a:r>
            <a:r>
              <a:rPr lang="en-US" altLang="zh-CN" sz="2000" b="1" dirty="0"/>
              <a:t>	barometer </a:t>
            </a:r>
            <a:r>
              <a:rPr lang="zh-CN" altLang="en-US" sz="2000" b="1" dirty="0"/>
              <a:t>气压表</a:t>
            </a:r>
            <a:r>
              <a:rPr lang="en-US" altLang="zh-CN" sz="2000" b="1" dirty="0"/>
              <a:t>	</a:t>
            </a:r>
            <a:r>
              <a:rPr lang="en-US" altLang="zh-CN" sz="2000" b="1" dirty="0" err="1"/>
              <a:t>tomograph</a:t>
            </a:r>
            <a:r>
              <a:rPr lang="en-US" altLang="zh-CN" sz="2000" b="1" dirty="0"/>
              <a:t> X</a:t>
            </a:r>
            <a:r>
              <a:rPr lang="zh-CN" altLang="en-US" sz="2000" b="1" dirty="0"/>
              <a:t>线体层照相</a:t>
            </a:r>
            <a:endParaRPr lang="en-US" altLang="zh-CN" sz="2000" b="1" dirty="0"/>
          </a:p>
          <a:p>
            <a:pPr>
              <a:spcBef>
                <a:spcPct val="5000"/>
              </a:spcBef>
              <a:spcAft>
                <a:spcPct val="5000"/>
              </a:spcAft>
              <a:defRPr/>
            </a:pPr>
            <a:r>
              <a:rPr lang="en-US" altLang="zh-CN" sz="2000" b="1" dirty="0"/>
              <a:t>telescope </a:t>
            </a:r>
            <a:r>
              <a:rPr lang="zh-CN" altLang="en-US" sz="2000" b="1" dirty="0"/>
              <a:t>望远镜</a:t>
            </a:r>
            <a:r>
              <a:rPr lang="en-US" altLang="zh-CN" sz="2000" b="1" dirty="0"/>
              <a:t>	telemeter </a:t>
            </a:r>
            <a:r>
              <a:rPr lang="zh-CN" altLang="en-US" sz="2000" b="1" dirty="0"/>
              <a:t>测距仪</a:t>
            </a:r>
            <a:r>
              <a:rPr lang="en-US" altLang="zh-CN" sz="2000" b="1" dirty="0"/>
              <a:t>	telegraph </a:t>
            </a:r>
            <a:r>
              <a:rPr lang="zh-CN" altLang="en-US" sz="2000" b="1" dirty="0"/>
              <a:t>电报</a:t>
            </a:r>
            <a:endParaRPr lang="en-US" altLang="zh-CN" sz="2000" b="1" dirty="0"/>
          </a:p>
          <a:p>
            <a:pPr>
              <a:spcBef>
                <a:spcPct val="5000"/>
              </a:spcBef>
              <a:spcAft>
                <a:spcPct val="5000"/>
              </a:spcAft>
              <a:defRPr/>
            </a:pPr>
            <a:r>
              <a:rPr lang="en-US" altLang="zh-CN" sz="2000" b="1" dirty="0"/>
              <a:t>spectroscope </a:t>
            </a:r>
            <a:r>
              <a:rPr lang="zh-CN" altLang="en-US" sz="2000" b="1" dirty="0"/>
              <a:t>分光镜</a:t>
            </a:r>
            <a:r>
              <a:rPr lang="en-US" altLang="zh-CN" sz="2000" b="1" dirty="0"/>
              <a:t>	spectrometer </a:t>
            </a:r>
            <a:r>
              <a:rPr lang="zh-CN" altLang="en-US" sz="2000" b="1" dirty="0"/>
              <a:t>分光仪</a:t>
            </a:r>
            <a:r>
              <a:rPr lang="en-US" altLang="zh-CN" sz="2000" b="1" dirty="0"/>
              <a:t>	spectrograph </a:t>
            </a:r>
            <a:r>
              <a:rPr lang="zh-CN" altLang="en-US" sz="2000" b="1" dirty="0"/>
              <a:t>分光摄像仪</a:t>
            </a:r>
            <a:endParaRPr lang="en-US" altLang="zh-CN" sz="2000" b="1" dirty="0"/>
          </a:p>
          <a:p>
            <a:pPr>
              <a:spcBef>
                <a:spcPct val="5000"/>
              </a:spcBef>
              <a:spcAft>
                <a:spcPct val="5000"/>
              </a:spcAft>
              <a:defRPr/>
            </a:pPr>
            <a:r>
              <a:rPr lang="en-US" altLang="zh-CN" sz="2000" b="1" dirty="0"/>
              <a:t>-able</a:t>
            </a:r>
            <a:r>
              <a:rPr lang="zh-CN" altLang="en-US" sz="2000" b="1" dirty="0"/>
              <a:t>可能的</a:t>
            </a:r>
            <a:r>
              <a:rPr lang="en-US" altLang="zh-CN" sz="2000" b="1" dirty="0"/>
              <a:t>		-ware </a:t>
            </a:r>
            <a:r>
              <a:rPr lang="zh-CN" altLang="en-US" sz="2000" b="1" dirty="0"/>
              <a:t>件</a:t>
            </a:r>
            <a:r>
              <a:rPr lang="en-US" altLang="zh-CN" sz="2000" b="1" dirty="0"/>
              <a:t>(</a:t>
            </a:r>
            <a:r>
              <a:rPr lang="zh-CN" altLang="en-US" sz="2000" b="1" dirty="0"/>
              <a:t>部件</a:t>
            </a:r>
            <a:r>
              <a:rPr lang="en-US" altLang="zh-CN" sz="2000" b="1" dirty="0"/>
              <a:t>)	 -</a:t>
            </a:r>
            <a:r>
              <a:rPr lang="en-US" altLang="zh-CN" sz="2000" b="1" dirty="0" err="1"/>
              <a:t>ity</a:t>
            </a:r>
            <a:r>
              <a:rPr lang="en-US" altLang="zh-CN" sz="2000" b="1" dirty="0"/>
              <a:t> </a:t>
            </a:r>
            <a:r>
              <a:rPr lang="zh-CN" altLang="en-US" sz="2000" b="1" dirty="0"/>
              <a:t>性质</a:t>
            </a:r>
            <a:endParaRPr lang="en-US" altLang="zh-CN" sz="2000" b="1" dirty="0"/>
          </a:p>
          <a:p>
            <a:pPr>
              <a:spcBef>
                <a:spcPct val="5000"/>
              </a:spcBef>
              <a:spcAft>
                <a:spcPct val="5000"/>
              </a:spcAft>
              <a:defRPr/>
            </a:pPr>
            <a:r>
              <a:rPr lang="en-US" altLang="zh-CN" sz="2000" b="1" dirty="0"/>
              <a:t>enable </a:t>
            </a:r>
            <a:r>
              <a:rPr lang="zh-CN" altLang="en-US" sz="2000" b="1" dirty="0"/>
              <a:t>允许、使能</a:t>
            </a:r>
            <a:r>
              <a:rPr lang="en-US" altLang="zh-CN" sz="2000" b="1" dirty="0"/>
              <a:t>	hardware </a:t>
            </a:r>
            <a:r>
              <a:rPr lang="zh-CN" altLang="en-US" sz="2000" b="1" dirty="0"/>
              <a:t>硬件</a:t>
            </a:r>
            <a:r>
              <a:rPr lang="en-US" altLang="zh-CN" sz="2000" b="1" dirty="0"/>
              <a:t>	reliability </a:t>
            </a:r>
            <a:r>
              <a:rPr lang="zh-CN" altLang="en-US" sz="2000" b="1" dirty="0"/>
              <a:t>可靠性</a:t>
            </a:r>
            <a:endParaRPr lang="en-US" altLang="zh-CN" sz="2000" b="1" dirty="0"/>
          </a:p>
          <a:p>
            <a:pPr>
              <a:spcBef>
                <a:spcPct val="5000"/>
              </a:spcBef>
              <a:spcAft>
                <a:spcPct val="5000"/>
              </a:spcAft>
              <a:defRPr/>
            </a:pPr>
            <a:r>
              <a:rPr lang="en-US" altLang="zh-CN" sz="2000" b="1" dirty="0"/>
              <a:t>disable </a:t>
            </a:r>
            <a:r>
              <a:rPr lang="zh-CN" altLang="en-US" sz="2000" b="1" dirty="0"/>
              <a:t>禁止、不能</a:t>
            </a:r>
            <a:r>
              <a:rPr lang="en-US" altLang="zh-CN" sz="2000" b="1" dirty="0"/>
              <a:t>	software </a:t>
            </a:r>
            <a:r>
              <a:rPr lang="zh-CN" altLang="en-US" sz="2000" b="1" dirty="0"/>
              <a:t>软件</a:t>
            </a:r>
            <a:r>
              <a:rPr lang="en-US" altLang="zh-CN" sz="2000" b="1" dirty="0"/>
              <a:t>	availability </a:t>
            </a:r>
            <a:r>
              <a:rPr lang="zh-CN" altLang="en-US" sz="2000" b="1" dirty="0"/>
              <a:t>可用性</a:t>
            </a:r>
            <a:endParaRPr lang="en-US" altLang="zh-CN" sz="2000" b="1" dirty="0"/>
          </a:p>
          <a:p>
            <a:pPr>
              <a:spcBef>
                <a:spcPct val="5000"/>
              </a:spcBef>
              <a:spcAft>
                <a:spcPct val="5000"/>
              </a:spcAft>
              <a:defRPr/>
            </a:pPr>
            <a:r>
              <a:rPr lang="en-US" altLang="zh-CN" sz="2000" b="1" dirty="0"/>
              <a:t>programmable </a:t>
            </a:r>
            <a:r>
              <a:rPr lang="zh-CN" altLang="en-US" sz="2000" b="1" dirty="0"/>
              <a:t>可编程的</a:t>
            </a:r>
            <a:r>
              <a:rPr lang="en-US" altLang="zh-CN" sz="2000" b="1" dirty="0"/>
              <a:t>	firmware </a:t>
            </a:r>
            <a:r>
              <a:rPr lang="zh-CN" altLang="en-US" sz="2000" b="1" dirty="0"/>
              <a:t>固件</a:t>
            </a:r>
            <a:r>
              <a:rPr lang="en-US" altLang="zh-CN" sz="2000" b="1" dirty="0"/>
              <a:t>	accountability </a:t>
            </a:r>
            <a:r>
              <a:rPr lang="zh-CN" altLang="en-US" sz="2000" b="1" dirty="0"/>
              <a:t>可核查性</a:t>
            </a:r>
            <a:endParaRPr lang="en-US" altLang="zh-CN" sz="2000" b="1" dirty="0"/>
          </a:p>
          <a:p>
            <a:pPr>
              <a:spcBef>
                <a:spcPct val="5000"/>
              </a:spcBef>
              <a:spcAft>
                <a:spcPct val="5000"/>
              </a:spcAft>
              <a:defRPr/>
            </a:pPr>
            <a:r>
              <a:rPr lang="en-US" altLang="zh-CN" sz="2000" b="1" dirty="0"/>
              <a:t>portable </a:t>
            </a:r>
            <a:r>
              <a:rPr lang="zh-CN" altLang="en-US" sz="2000" b="1" dirty="0"/>
              <a:t>便携的</a:t>
            </a:r>
            <a:r>
              <a:rPr lang="en-US" altLang="zh-CN" sz="2000" b="1" dirty="0"/>
              <a:t>		groupware </a:t>
            </a:r>
            <a:r>
              <a:rPr lang="zh-CN" altLang="en-US" sz="2000" b="1" dirty="0"/>
              <a:t>组件</a:t>
            </a:r>
            <a:r>
              <a:rPr lang="en-US" altLang="zh-CN" sz="2000" b="1" dirty="0"/>
              <a:t>	integrity </a:t>
            </a:r>
            <a:r>
              <a:rPr lang="zh-CN" altLang="en-US" sz="2000" b="1" dirty="0"/>
              <a:t>完整性</a:t>
            </a:r>
            <a:endParaRPr lang="en-US" altLang="zh-CN" sz="2000" b="1" dirty="0"/>
          </a:p>
          <a:p>
            <a:pPr>
              <a:spcBef>
                <a:spcPct val="5000"/>
              </a:spcBef>
              <a:spcAft>
                <a:spcPct val="5000"/>
              </a:spcAft>
              <a:defRPr/>
            </a:pPr>
            <a:r>
              <a:rPr lang="en-US" altLang="zh-CN" sz="2000" b="1" dirty="0"/>
              <a:t>scalable </a:t>
            </a:r>
            <a:r>
              <a:rPr lang="zh-CN" altLang="en-US" sz="2000" b="1" dirty="0"/>
              <a:t>可缩放的</a:t>
            </a:r>
            <a:r>
              <a:rPr lang="en-US" altLang="zh-CN" sz="2000" b="1" dirty="0"/>
              <a:t>	freeware </a:t>
            </a:r>
            <a:r>
              <a:rPr lang="zh-CN" altLang="en-US" sz="2000" b="1" dirty="0"/>
              <a:t>赠件</a:t>
            </a:r>
            <a:r>
              <a:rPr lang="en-US" altLang="zh-CN" sz="2000" b="1" dirty="0"/>
              <a:t>	confidentiality </a:t>
            </a:r>
            <a:r>
              <a:rPr lang="zh-CN" altLang="en-US" sz="2000" b="1" dirty="0"/>
              <a:t>保密性</a:t>
            </a:r>
          </a:p>
        </p:txBody>
      </p:sp>
    </p:spTree>
    <p:extLst>
      <p:ext uri="{BB962C8B-B14F-4D97-AF65-F5344CB8AC3E}">
        <p14:creationId xmlns:p14="http://schemas.microsoft.com/office/powerpoint/2010/main" val="4067433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88913" y="682625"/>
            <a:ext cx="8577262" cy="5762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99"/>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2000" b="1" dirty="0">
                <a:solidFill>
                  <a:srgbClr val="000099"/>
                </a:solidFill>
              </a:rPr>
              <a:t>二、复合词</a:t>
            </a:r>
            <a:r>
              <a:rPr lang="en-US" altLang="zh-CN" sz="2000" b="1" dirty="0">
                <a:solidFill>
                  <a:srgbClr val="000099"/>
                </a:solidFill>
              </a:rPr>
              <a:t>(compounding)</a:t>
            </a:r>
          </a:p>
          <a:p>
            <a:pPr>
              <a:defRPr/>
            </a:pPr>
            <a:r>
              <a:rPr lang="zh-CN" altLang="en-US" sz="1800" b="1" dirty="0">
                <a:solidFill>
                  <a:schemeClr val="hlink"/>
                </a:solidFill>
              </a:rPr>
              <a:t>复合词是科技英语中另一大类词汇，其组成面广，通常分为复合名词、复合形容词、复合动词等。复合词通常以小横杠“</a:t>
            </a:r>
            <a:r>
              <a:rPr lang="en-US" altLang="zh-CN" sz="1800" b="1" dirty="0">
                <a:solidFill>
                  <a:schemeClr val="hlink"/>
                </a:solidFill>
              </a:rPr>
              <a:t>-</a:t>
            </a:r>
            <a:r>
              <a:rPr lang="zh-CN" altLang="en-US" sz="1800" b="1" dirty="0">
                <a:solidFill>
                  <a:schemeClr val="hlink"/>
                </a:solidFill>
              </a:rPr>
              <a:t>”连接单词构成，或者采用短语构成。有的复合词进一步发展，去掉了小横杠</a:t>
            </a:r>
            <a:r>
              <a:rPr lang="en-US" altLang="zh-CN" sz="1800" b="1" dirty="0">
                <a:solidFill>
                  <a:schemeClr val="hlink"/>
                </a:solidFill>
              </a:rPr>
              <a:t>,</a:t>
            </a:r>
            <a:r>
              <a:rPr lang="zh-CN" altLang="en-US" sz="1800" b="1" dirty="0">
                <a:solidFill>
                  <a:schemeClr val="hlink"/>
                </a:solidFill>
              </a:rPr>
              <a:t>并经过缩略成为另一类词类，即混成词。复合词的实例有</a:t>
            </a:r>
            <a:r>
              <a:rPr lang="en-US" altLang="zh-CN" sz="1800" b="1" dirty="0">
                <a:solidFill>
                  <a:schemeClr val="hlink"/>
                </a:solidFill>
              </a:rPr>
              <a:t>:</a:t>
            </a:r>
          </a:p>
          <a:p>
            <a:pPr>
              <a:defRPr/>
            </a:pPr>
            <a:r>
              <a:rPr lang="en-US" altLang="zh-CN" sz="2000" dirty="0"/>
              <a:t>-</a:t>
            </a:r>
            <a:r>
              <a:rPr lang="en-US" altLang="zh-CN" sz="2000" dirty="0">
                <a:solidFill>
                  <a:srgbClr val="A84400"/>
                </a:solidFill>
              </a:rPr>
              <a:t>based</a:t>
            </a:r>
            <a:r>
              <a:rPr lang="zh-CN" altLang="en-US" sz="2000" dirty="0">
                <a:solidFill>
                  <a:srgbClr val="A84400"/>
                </a:solidFill>
              </a:rPr>
              <a:t>基于，以</a:t>
            </a:r>
            <a:r>
              <a:rPr lang="en-US" altLang="zh-CN" sz="2000" dirty="0">
                <a:solidFill>
                  <a:srgbClr val="A84400"/>
                </a:solidFill>
              </a:rPr>
              <a:t>……</a:t>
            </a:r>
            <a:r>
              <a:rPr lang="zh-CN" altLang="en-US" sz="2000" dirty="0">
                <a:solidFill>
                  <a:srgbClr val="A84400"/>
                </a:solidFill>
              </a:rPr>
              <a:t>为基础</a:t>
            </a:r>
            <a:r>
              <a:rPr lang="en-US" altLang="zh-CN" sz="2000" dirty="0">
                <a:solidFill>
                  <a:srgbClr val="A84400"/>
                </a:solidFill>
              </a:rPr>
              <a:t>	-centric </a:t>
            </a:r>
            <a:r>
              <a:rPr lang="zh-CN" altLang="en-US" sz="2000" dirty="0">
                <a:solidFill>
                  <a:srgbClr val="A84400"/>
                </a:solidFill>
              </a:rPr>
              <a:t>以</a:t>
            </a:r>
            <a:r>
              <a:rPr lang="en-US" altLang="zh-CN" sz="2000" dirty="0">
                <a:solidFill>
                  <a:srgbClr val="A84400"/>
                </a:solidFill>
              </a:rPr>
              <a:t>……</a:t>
            </a:r>
            <a:r>
              <a:rPr lang="zh-CN" altLang="en-US" sz="2000" dirty="0">
                <a:solidFill>
                  <a:srgbClr val="A84400"/>
                </a:solidFill>
              </a:rPr>
              <a:t>为中心的</a:t>
            </a:r>
            <a:endParaRPr lang="en-US" altLang="zh-CN" sz="2000" dirty="0">
              <a:solidFill>
                <a:srgbClr val="A84400"/>
              </a:solidFill>
            </a:endParaRPr>
          </a:p>
          <a:p>
            <a:pPr>
              <a:defRPr/>
            </a:pPr>
            <a:r>
              <a:rPr lang="en-US" altLang="zh-CN" sz="2000" dirty="0"/>
              <a:t>rate-based </a:t>
            </a:r>
            <a:r>
              <a:rPr lang="zh-CN" altLang="en-US" sz="2000" dirty="0"/>
              <a:t>基于速率的</a:t>
            </a:r>
            <a:r>
              <a:rPr lang="en-US" altLang="zh-CN" sz="2000" dirty="0"/>
              <a:t>		client-centric </a:t>
            </a:r>
            <a:r>
              <a:rPr lang="zh-CN" altLang="en-US" sz="2000" dirty="0"/>
              <a:t>以客户为中心的</a:t>
            </a:r>
            <a:endParaRPr lang="en-US" altLang="zh-CN" sz="2000" dirty="0"/>
          </a:p>
          <a:p>
            <a:pPr>
              <a:defRPr/>
            </a:pPr>
            <a:r>
              <a:rPr lang="en-US" altLang="zh-CN" sz="2000" dirty="0"/>
              <a:t>credit-based </a:t>
            </a:r>
            <a:r>
              <a:rPr lang="zh-CN" altLang="en-US" sz="2000" dirty="0"/>
              <a:t>基于信誉的</a:t>
            </a:r>
            <a:r>
              <a:rPr lang="en-US" altLang="zh-CN" sz="2000" dirty="0"/>
              <a:t>		user-centric </a:t>
            </a:r>
            <a:r>
              <a:rPr lang="zh-CN" altLang="en-US" sz="2000" dirty="0"/>
              <a:t>以用户为中心的</a:t>
            </a:r>
            <a:endParaRPr lang="en-US" altLang="zh-CN" sz="2000" dirty="0"/>
          </a:p>
          <a:p>
            <a:pPr>
              <a:defRPr/>
            </a:pPr>
            <a:r>
              <a:rPr lang="en-US" altLang="zh-CN" sz="2000" dirty="0"/>
              <a:t>file-based </a:t>
            </a:r>
            <a:r>
              <a:rPr lang="zh-CN" altLang="en-US" sz="2000" dirty="0"/>
              <a:t>基于文件的</a:t>
            </a:r>
            <a:r>
              <a:rPr lang="en-US" altLang="zh-CN" sz="2000" dirty="0"/>
              <a:t>		host-centered </a:t>
            </a:r>
            <a:r>
              <a:rPr lang="zh-CN" altLang="en-US" sz="2000" dirty="0"/>
              <a:t>以主机为中心的</a:t>
            </a:r>
            <a:endParaRPr lang="en-US" altLang="zh-CN" sz="2000" dirty="0"/>
          </a:p>
          <a:p>
            <a:pPr>
              <a:defRPr/>
            </a:pPr>
            <a:endParaRPr lang="en-US" altLang="zh-CN" sz="2000" dirty="0"/>
          </a:p>
          <a:p>
            <a:pPr>
              <a:defRPr/>
            </a:pPr>
            <a:r>
              <a:rPr lang="en-US" altLang="zh-CN" sz="2000" dirty="0">
                <a:solidFill>
                  <a:srgbClr val="A84400"/>
                </a:solidFill>
              </a:rPr>
              <a:t>-oriented </a:t>
            </a:r>
            <a:r>
              <a:rPr lang="zh-CN" altLang="en-US" sz="2000" dirty="0">
                <a:solidFill>
                  <a:srgbClr val="A84400"/>
                </a:solidFill>
              </a:rPr>
              <a:t>面向</a:t>
            </a:r>
            <a:r>
              <a:rPr lang="en-US" altLang="zh-CN" sz="2000" dirty="0">
                <a:solidFill>
                  <a:srgbClr val="A84400"/>
                </a:solidFill>
              </a:rPr>
              <a:t>……</a:t>
            </a:r>
            <a:r>
              <a:rPr lang="zh-CN" altLang="en-US" sz="2000" dirty="0">
                <a:solidFill>
                  <a:srgbClr val="A84400"/>
                </a:solidFill>
              </a:rPr>
              <a:t>的</a:t>
            </a:r>
            <a:r>
              <a:rPr lang="en-US" altLang="zh-CN" sz="2000" dirty="0">
                <a:solidFill>
                  <a:srgbClr val="A84400"/>
                </a:solidFill>
              </a:rPr>
              <a:t>			-free </a:t>
            </a:r>
            <a:r>
              <a:rPr lang="zh-CN" altLang="en-US" sz="2000" dirty="0">
                <a:solidFill>
                  <a:srgbClr val="A84400"/>
                </a:solidFill>
              </a:rPr>
              <a:t>自由的，无关的</a:t>
            </a:r>
            <a:endParaRPr lang="en-US" altLang="zh-CN" sz="2000" dirty="0">
              <a:solidFill>
                <a:srgbClr val="A84400"/>
              </a:solidFill>
            </a:endParaRPr>
          </a:p>
          <a:p>
            <a:pPr>
              <a:defRPr/>
            </a:pPr>
            <a:r>
              <a:rPr lang="en-US" altLang="zh-CN" sz="2000" dirty="0"/>
              <a:t>object-oriented </a:t>
            </a:r>
            <a:r>
              <a:rPr lang="zh-CN" altLang="en-US" sz="2000" dirty="0"/>
              <a:t>面向对象的</a:t>
            </a:r>
            <a:r>
              <a:rPr lang="en-US" altLang="zh-CN" sz="2000" dirty="0"/>
              <a:t>		lead-free </a:t>
            </a:r>
            <a:r>
              <a:rPr lang="zh-CN" altLang="en-US" sz="2000" dirty="0"/>
              <a:t>无线的</a:t>
            </a:r>
            <a:endParaRPr lang="en-US" altLang="zh-CN" sz="2000" dirty="0"/>
          </a:p>
          <a:p>
            <a:pPr>
              <a:defRPr/>
            </a:pPr>
            <a:r>
              <a:rPr lang="en-US" altLang="zh-CN" sz="2000" dirty="0"/>
              <a:t>market-oriented </a:t>
            </a:r>
            <a:r>
              <a:rPr lang="zh-CN" altLang="en-US" sz="2000" dirty="0"/>
              <a:t>市场导向</a:t>
            </a:r>
            <a:r>
              <a:rPr lang="en-US" altLang="zh-CN" sz="2000" dirty="0"/>
              <a:t>			jumper-free </a:t>
            </a:r>
            <a:r>
              <a:rPr lang="zh-CN" altLang="en-US" sz="2000" dirty="0"/>
              <a:t>无跳线的</a:t>
            </a:r>
            <a:endParaRPr lang="en-US" altLang="zh-CN" sz="2000" dirty="0"/>
          </a:p>
          <a:p>
            <a:pPr>
              <a:defRPr/>
            </a:pPr>
            <a:r>
              <a:rPr lang="en-US" altLang="zh-CN" sz="2000" dirty="0"/>
              <a:t>process-oriented </a:t>
            </a:r>
            <a:r>
              <a:rPr lang="zh-CN" altLang="en-US" sz="2000" dirty="0"/>
              <a:t>面向进程的</a:t>
            </a:r>
            <a:r>
              <a:rPr lang="en-US" altLang="zh-CN" sz="2000" dirty="0"/>
              <a:t>		paper-free </a:t>
            </a:r>
            <a:r>
              <a:rPr lang="zh-CN" altLang="en-US" sz="2000" dirty="0"/>
              <a:t>无纸的</a:t>
            </a:r>
            <a:endParaRPr lang="en-US" altLang="zh-CN" sz="2000" dirty="0"/>
          </a:p>
          <a:p>
            <a:pPr>
              <a:defRPr/>
            </a:pPr>
            <a:endParaRPr lang="en-US" altLang="zh-CN" sz="2000" dirty="0"/>
          </a:p>
          <a:p>
            <a:pPr>
              <a:defRPr/>
            </a:pPr>
            <a:r>
              <a:rPr lang="en-US" altLang="zh-CN" sz="2000" dirty="0">
                <a:solidFill>
                  <a:srgbClr val="A84400"/>
                </a:solidFill>
              </a:rPr>
              <a:t>info-</a:t>
            </a:r>
            <a:r>
              <a:rPr lang="zh-CN" altLang="en-US" sz="2000" dirty="0">
                <a:solidFill>
                  <a:srgbClr val="A84400"/>
                </a:solidFill>
              </a:rPr>
              <a:t>信息，与信息有关的</a:t>
            </a:r>
            <a:r>
              <a:rPr lang="en-US" altLang="zh-CN" sz="2000" dirty="0">
                <a:solidFill>
                  <a:srgbClr val="A84400"/>
                </a:solidFill>
              </a:rPr>
              <a:t>	</a:t>
            </a:r>
            <a:r>
              <a:rPr lang="en-US" altLang="zh-CN" sz="2000" dirty="0" err="1">
                <a:solidFill>
                  <a:srgbClr val="A84400"/>
                </a:solidFill>
              </a:rPr>
              <a:t>envent</a:t>
            </a:r>
            <a:r>
              <a:rPr lang="en-US" altLang="zh-CN" sz="2000" dirty="0">
                <a:solidFill>
                  <a:srgbClr val="A84400"/>
                </a:solidFill>
              </a:rPr>
              <a:t>-</a:t>
            </a:r>
            <a:r>
              <a:rPr lang="zh-CN" altLang="en-US" sz="2000" dirty="0">
                <a:solidFill>
                  <a:srgbClr val="A84400"/>
                </a:solidFill>
              </a:rPr>
              <a:t>事件的</a:t>
            </a:r>
            <a:endParaRPr lang="en-US" altLang="zh-CN" sz="2000" dirty="0">
              <a:solidFill>
                <a:srgbClr val="A84400"/>
              </a:solidFill>
            </a:endParaRPr>
          </a:p>
          <a:p>
            <a:pPr>
              <a:defRPr/>
            </a:pPr>
            <a:r>
              <a:rPr lang="en-US" altLang="zh-CN" sz="2000" dirty="0"/>
              <a:t>info-channel </a:t>
            </a:r>
            <a:r>
              <a:rPr lang="zh-CN" altLang="en-US" sz="2000" dirty="0"/>
              <a:t>信息通道</a:t>
            </a:r>
            <a:r>
              <a:rPr lang="en-US" altLang="zh-CN" sz="2000" dirty="0"/>
              <a:t>		</a:t>
            </a:r>
            <a:r>
              <a:rPr lang="en-US" altLang="zh-CN" sz="2000" dirty="0" err="1"/>
              <a:t>envent</a:t>
            </a:r>
            <a:r>
              <a:rPr lang="en-US" altLang="zh-CN" sz="2000" dirty="0"/>
              <a:t>-driven </a:t>
            </a:r>
            <a:r>
              <a:rPr lang="zh-CN" altLang="en-US" sz="2000" dirty="0"/>
              <a:t>事件驱动的</a:t>
            </a:r>
            <a:endParaRPr lang="en-US" altLang="zh-CN" sz="2000" dirty="0"/>
          </a:p>
          <a:p>
            <a:pPr>
              <a:defRPr/>
            </a:pPr>
            <a:r>
              <a:rPr lang="en-US" altLang="zh-CN" sz="2000" dirty="0"/>
              <a:t>info-tree </a:t>
            </a:r>
            <a:r>
              <a:rPr lang="zh-CN" altLang="en-US" sz="2000" dirty="0"/>
              <a:t>信息、树</a:t>
            </a:r>
            <a:r>
              <a:rPr lang="en-US" altLang="zh-CN" sz="2000" dirty="0"/>
              <a:t>		</a:t>
            </a:r>
            <a:r>
              <a:rPr lang="en-US" altLang="zh-CN" sz="2000" dirty="0" err="1"/>
              <a:t>envent</a:t>
            </a:r>
            <a:r>
              <a:rPr lang="en-US" altLang="zh-CN" sz="2000" dirty="0"/>
              <a:t>-oriented  </a:t>
            </a:r>
            <a:r>
              <a:rPr lang="zh-CN" altLang="en-US" sz="2000" dirty="0"/>
              <a:t>面向事件的</a:t>
            </a:r>
            <a:endParaRPr lang="en-US" altLang="zh-CN" sz="2000" dirty="0"/>
          </a:p>
          <a:p>
            <a:pPr>
              <a:defRPr/>
            </a:pPr>
            <a:r>
              <a:rPr lang="en-US" altLang="zh-CN" sz="2000" dirty="0"/>
              <a:t>info-world </a:t>
            </a:r>
            <a:r>
              <a:rPr lang="zh-CN" altLang="en-US" sz="2000" dirty="0"/>
              <a:t>信息世界</a:t>
            </a:r>
            <a:r>
              <a:rPr lang="en-US" altLang="zh-CN" sz="2000" dirty="0"/>
              <a:t>		event-based  </a:t>
            </a:r>
            <a:r>
              <a:rPr lang="zh-CN" altLang="en-US" sz="2000" dirty="0"/>
              <a:t>基于事件的</a:t>
            </a:r>
          </a:p>
        </p:txBody>
      </p:sp>
    </p:spTree>
    <p:extLst>
      <p:ext uri="{BB962C8B-B14F-4D97-AF65-F5344CB8AC3E}">
        <p14:creationId xmlns:p14="http://schemas.microsoft.com/office/powerpoint/2010/main" val="25903501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46063" y="1003300"/>
            <a:ext cx="8577262" cy="44319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99"/>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just">
              <a:defRPr/>
            </a:pPr>
            <a:r>
              <a:rPr lang="zh-CN" altLang="en-US" sz="2400" b="1" dirty="0">
                <a:solidFill>
                  <a:srgbClr val="000099"/>
                </a:solidFill>
              </a:rPr>
              <a:t>三、混成词</a:t>
            </a:r>
            <a:r>
              <a:rPr lang="en-US" altLang="zh-CN" sz="2400" b="1" dirty="0">
                <a:solidFill>
                  <a:srgbClr val="000099"/>
                </a:solidFill>
              </a:rPr>
              <a:t>(blending)</a:t>
            </a:r>
          </a:p>
          <a:p>
            <a:pPr>
              <a:defRPr/>
            </a:pPr>
            <a:r>
              <a:rPr lang="zh-CN" altLang="en-US" sz="2000" b="1" dirty="0">
                <a:solidFill>
                  <a:srgbClr val="CC6600"/>
                </a:solidFill>
              </a:rPr>
              <a:t>混成词不论在公共英语还是科技英语中也大量出现，也有人将它们称为缩合词（与缩略词区别）、融会词，它们多是名词，也有地方将其作为动词用，对这类词汇可以通过其构词规律和词素进行理解。这类词汇将两个单词的前部拼接、前后拼接或者将一个单词前部与另一词拼接构成新的词汇，实例有</a:t>
            </a:r>
            <a:r>
              <a:rPr lang="zh-CN" altLang="en-US" b="1" dirty="0"/>
              <a:t>：</a:t>
            </a:r>
            <a:endParaRPr lang="en-US" altLang="zh-CN" b="1" dirty="0"/>
          </a:p>
          <a:p>
            <a:pPr>
              <a:defRPr/>
            </a:pPr>
            <a:endParaRPr lang="en-US" altLang="zh-CN" b="1" dirty="0"/>
          </a:p>
          <a:p>
            <a:pPr>
              <a:defRPr/>
            </a:pPr>
            <a:r>
              <a:rPr lang="en-US" altLang="zh-CN" sz="2000" b="1" dirty="0"/>
              <a:t>brunch (breakfast + lunch) </a:t>
            </a:r>
            <a:r>
              <a:rPr lang="zh-CN" altLang="en-US" sz="2000" b="1" dirty="0"/>
              <a:t>早中饭</a:t>
            </a:r>
            <a:r>
              <a:rPr lang="en-US" altLang="zh-CN" sz="2000" b="1" dirty="0"/>
              <a:t>	</a:t>
            </a:r>
          </a:p>
          <a:p>
            <a:pPr>
              <a:defRPr/>
            </a:pPr>
            <a:r>
              <a:rPr lang="en-US" altLang="zh-CN" sz="2000" b="1" dirty="0"/>
              <a:t>smog (smoke +fog) </a:t>
            </a:r>
            <a:r>
              <a:rPr lang="zh-CN" altLang="en-US" sz="2000" b="1" dirty="0"/>
              <a:t>烟雾</a:t>
            </a:r>
            <a:endParaRPr lang="en-US" altLang="zh-CN" sz="2000" b="1" dirty="0"/>
          </a:p>
          <a:p>
            <a:pPr>
              <a:defRPr/>
            </a:pPr>
            <a:r>
              <a:rPr lang="en-US" altLang="zh-CN" sz="2000" b="1" dirty="0"/>
              <a:t>codec (</a:t>
            </a:r>
            <a:r>
              <a:rPr lang="en-US" altLang="zh-CN" sz="2000" b="1" dirty="0" err="1"/>
              <a:t>coder+decoder</a:t>
            </a:r>
            <a:r>
              <a:rPr lang="en-US" altLang="zh-CN" sz="2000" b="1" dirty="0"/>
              <a:t>) </a:t>
            </a:r>
            <a:r>
              <a:rPr lang="zh-CN" altLang="en-US" sz="2000" b="1" dirty="0"/>
              <a:t>编码译码器</a:t>
            </a:r>
            <a:r>
              <a:rPr lang="en-US" altLang="zh-CN" sz="2000" b="1" dirty="0"/>
              <a:t>	</a:t>
            </a:r>
          </a:p>
          <a:p>
            <a:pPr>
              <a:defRPr/>
            </a:pPr>
            <a:r>
              <a:rPr lang="en-US" altLang="zh-CN" sz="2000" b="1" dirty="0" err="1"/>
              <a:t>compuser</a:t>
            </a:r>
            <a:r>
              <a:rPr lang="en-US" altLang="zh-CN" sz="2000" b="1" dirty="0"/>
              <a:t> (</a:t>
            </a:r>
            <a:r>
              <a:rPr lang="en-US" altLang="zh-CN" sz="2000" b="1" dirty="0" err="1"/>
              <a:t>computer+user</a:t>
            </a:r>
            <a:r>
              <a:rPr lang="en-US" altLang="zh-CN" sz="2000" b="1" dirty="0"/>
              <a:t>) </a:t>
            </a:r>
            <a:r>
              <a:rPr lang="zh-CN" altLang="en-US" sz="2000" b="1" dirty="0"/>
              <a:t>计算机用户</a:t>
            </a:r>
            <a:endParaRPr lang="en-US" altLang="zh-CN" sz="2000" b="1" dirty="0"/>
          </a:p>
          <a:p>
            <a:pPr>
              <a:defRPr/>
            </a:pPr>
            <a:r>
              <a:rPr lang="en-US" altLang="zh-CN" sz="2000" b="1" dirty="0" err="1"/>
              <a:t>transeiver</a:t>
            </a:r>
            <a:r>
              <a:rPr lang="en-US" altLang="zh-CN" sz="2000" b="1" dirty="0"/>
              <a:t> (</a:t>
            </a:r>
            <a:r>
              <a:rPr lang="en-US" altLang="zh-CN" sz="2000" b="1" dirty="0" err="1"/>
              <a:t>transmitter+receiver</a:t>
            </a:r>
            <a:r>
              <a:rPr lang="en-US" altLang="zh-CN" sz="2000" b="1" dirty="0"/>
              <a:t>) </a:t>
            </a:r>
            <a:r>
              <a:rPr lang="zh-CN" altLang="en-US" sz="2000" b="1" dirty="0"/>
              <a:t>收发机</a:t>
            </a:r>
            <a:r>
              <a:rPr lang="en-US" altLang="zh-CN" sz="2000" b="1" dirty="0"/>
              <a:t>	</a:t>
            </a:r>
          </a:p>
          <a:p>
            <a:pPr>
              <a:defRPr/>
            </a:pPr>
            <a:r>
              <a:rPr lang="en-US" altLang="zh-CN" sz="2000" b="1" dirty="0" err="1"/>
              <a:t>syscall</a:t>
            </a:r>
            <a:r>
              <a:rPr lang="en-US" altLang="zh-CN" sz="2000" b="1" dirty="0"/>
              <a:t> (</a:t>
            </a:r>
            <a:r>
              <a:rPr lang="en-US" altLang="zh-CN" sz="2000" b="1" dirty="0" err="1"/>
              <a:t>system+call</a:t>
            </a:r>
            <a:r>
              <a:rPr lang="en-US" altLang="zh-CN" sz="2000" b="1" dirty="0"/>
              <a:t>) </a:t>
            </a:r>
            <a:r>
              <a:rPr lang="zh-CN" altLang="en-US" sz="2000" b="1" dirty="0"/>
              <a:t>系统调用</a:t>
            </a:r>
            <a:endParaRPr lang="en-US" altLang="zh-CN" sz="2000" b="1" dirty="0"/>
          </a:p>
          <a:p>
            <a:pPr>
              <a:defRPr/>
            </a:pPr>
            <a:r>
              <a:rPr lang="en-US" altLang="zh-CN" sz="2000" b="1" dirty="0"/>
              <a:t>mechatronics (</a:t>
            </a:r>
            <a:r>
              <a:rPr lang="en-US" altLang="zh-CN" sz="2000" b="1" dirty="0" err="1"/>
              <a:t>mechanical+electronic</a:t>
            </a:r>
            <a:r>
              <a:rPr lang="en-US" altLang="zh-CN" sz="2000" b="1" dirty="0"/>
              <a:t>) </a:t>
            </a:r>
            <a:r>
              <a:rPr lang="zh-CN" altLang="en-US" sz="2000" b="1" dirty="0"/>
              <a:t>机械电子学</a:t>
            </a:r>
            <a:endParaRPr lang="en-US" altLang="zh-CN" sz="2000" b="1" dirty="0"/>
          </a:p>
          <a:p>
            <a:pPr>
              <a:defRPr/>
            </a:pPr>
            <a:r>
              <a:rPr lang="en-US" altLang="zh-CN" sz="2000" b="1" dirty="0" err="1"/>
              <a:t>calputer</a:t>
            </a:r>
            <a:r>
              <a:rPr lang="en-US" altLang="zh-CN" sz="2000" b="1" dirty="0"/>
              <a:t> (</a:t>
            </a:r>
            <a:r>
              <a:rPr lang="en-US" altLang="zh-CN" sz="2000" b="1" dirty="0" err="1"/>
              <a:t>calculator+computer</a:t>
            </a:r>
            <a:r>
              <a:rPr lang="en-US" altLang="zh-CN" sz="2000" b="1" dirty="0"/>
              <a:t>) </a:t>
            </a:r>
            <a:r>
              <a:rPr lang="zh-CN" altLang="en-US" sz="2000" b="1" dirty="0"/>
              <a:t>计算器式电脑</a:t>
            </a:r>
          </a:p>
        </p:txBody>
      </p:sp>
    </p:spTree>
    <p:extLst>
      <p:ext uri="{BB962C8B-B14F-4D97-AF65-F5344CB8AC3E}">
        <p14:creationId xmlns:p14="http://schemas.microsoft.com/office/powerpoint/2010/main" val="12040438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03200" y="440299"/>
            <a:ext cx="8737600" cy="26161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2400" b="1" dirty="0">
                <a:solidFill>
                  <a:srgbClr val="000099"/>
                </a:solidFill>
              </a:rPr>
              <a:t>四、缩略词</a:t>
            </a:r>
            <a:r>
              <a:rPr lang="en-US" altLang="zh-CN" sz="2400" b="1" dirty="0">
                <a:solidFill>
                  <a:srgbClr val="000099"/>
                </a:solidFill>
              </a:rPr>
              <a:t>(shortening)</a:t>
            </a:r>
          </a:p>
          <a:p>
            <a:pPr>
              <a:defRPr/>
            </a:pPr>
            <a:r>
              <a:rPr lang="zh-CN" altLang="en-US" sz="2800" b="1" dirty="0">
                <a:solidFill>
                  <a:srgbClr val="A84400"/>
                </a:solidFill>
              </a:rPr>
              <a:t>缩略词是将较长的英语单词取其首部或者主干构成与原词同义的短单词，或者将组成词汇短语的各个单词的首字母拼接为一个大写字母的字符串。随着科技发展，缩略词在文章索引、前言、摘要、文摘、电报、说明书、商标等科技文章中频繁采用</a:t>
            </a:r>
            <a:r>
              <a:rPr lang="zh-CN" altLang="en-US" sz="2800" dirty="0">
                <a:solidFill>
                  <a:srgbClr val="A84400"/>
                </a:solidFill>
              </a:rPr>
              <a:t>。</a:t>
            </a:r>
            <a:r>
              <a:rPr lang="en-US" altLang="zh-CN" sz="2400" dirty="0"/>
              <a:t> </a:t>
            </a:r>
          </a:p>
        </p:txBody>
      </p:sp>
      <p:sp>
        <p:nvSpPr>
          <p:cNvPr id="5" name="Text Box 5"/>
          <p:cNvSpPr txBox="1">
            <a:spLocks noChangeArrowheads="1"/>
          </p:cNvSpPr>
          <p:nvPr/>
        </p:nvSpPr>
        <p:spPr bwMode="auto">
          <a:xfrm>
            <a:off x="325718" y="3419195"/>
            <a:ext cx="8435788" cy="2123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altLang="zh-CN" sz="2400" b="1" dirty="0">
                <a:solidFill>
                  <a:schemeClr val="tx2"/>
                </a:solidFill>
              </a:rPr>
              <a:t>1</a:t>
            </a:r>
            <a:r>
              <a:rPr lang="zh-CN" altLang="en-US" sz="2400" b="1" dirty="0">
                <a:solidFill>
                  <a:schemeClr val="tx2"/>
                </a:solidFill>
              </a:rPr>
              <a:t>．压缩和省略</a:t>
            </a:r>
            <a:endParaRPr lang="en-US" altLang="zh-CN" sz="2400" b="1" dirty="0">
              <a:solidFill>
                <a:schemeClr val="tx2"/>
              </a:solidFill>
            </a:endParaRPr>
          </a:p>
          <a:p>
            <a:pPr>
              <a:defRPr/>
            </a:pPr>
            <a:r>
              <a:rPr lang="zh-CN" altLang="en-US" sz="2400" b="1" dirty="0">
                <a:solidFill>
                  <a:schemeClr val="hlink"/>
                </a:solidFill>
              </a:rPr>
              <a:t>将某些太长、难拼、难记、使用频繁的单词压缩成一个短小的单词，或取其头部、或取其关键音节。如</a:t>
            </a:r>
            <a:r>
              <a:rPr lang="en-US" altLang="zh-CN" sz="2000" dirty="0"/>
              <a:t>:</a:t>
            </a:r>
          </a:p>
          <a:p>
            <a:pPr>
              <a:defRPr/>
            </a:pPr>
            <a:r>
              <a:rPr lang="en-US" altLang="zh-CN" sz="2000" dirty="0"/>
              <a:t>f1u=influenza </a:t>
            </a:r>
            <a:r>
              <a:rPr lang="zh-CN" altLang="en-US" sz="2000" dirty="0"/>
              <a:t>流感</a:t>
            </a:r>
            <a:r>
              <a:rPr lang="en-US" altLang="zh-CN" sz="2000" dirty="0"/>
              <a:t>		1ab=laboratory </a:t>
            </a:r>
            <a:r>
              <a:rPr lang="zh-CN" altLang="en-US" sz="2000" dirty="0"/>
              <a:t>实验室</a:t>
            </a:r>
            <a:endParaRPr lang="en-US" altLang="zh-CN" sz="2000" dirty="0"/>
          </a:p>
          <a:p>
            <a:pPr>
              <a:defRPr/>
            </a:pPr>
            <a:r>
              <a:rPr lang="en-US" altLang="zh-CN" sz="2000" dirty="0"/>
              <a:t>math=mathematics </a:t>
            </a:r>
            <a:r>
              <a:rPr lang="zh-CN" altLang="en-US" sz="2000" dirty="0"/>
              <a:t>数学</a:t>
            </a:r>
            <a:r>
              <a:rPr lang="en-US" altLang="zh-CN" sz="2000" dirty="0"/>
              <a:t> 	</a:t>
            </a:r>
            <a:r>
              <a:rPr lang="en-US" altLang="zh-CN" sz="2000" dirty="0" err="1"/>
              <a:t>iff</a:t>
            </a:r>
            <a:r>
              <a:rPr lang="en-US" altLang="zh-CN" sz="2000" dirty="0"/>
              <a:t>=if only if </a:t>
            </a:r>
            <a:r>
              <a:rPr lang="zh-CN" altLang="en-US" sz="2000" dirty="0"/>
              <a:t>当且仅当</a:t>
            </a:r>
            <a:endParaRPr lang="en-US" altLang="zh-CN" sz="2000" dirty="0"/>
          </a:p>
          <a:p>
            <a:pPr>
              <a:defRPr/>
            </a:pPr>
            <a:r>
              <a:rPr lang="en-US" altLang="zh-CN" sz="2000" dirty="0"/>
              <a:t>rhino=rhinoceros </a:t>
            </a:r>
            <a:r>
              <a:rPr lang="zh-CN" altLang="en-US" sz="2000" dirty="0"/>
              <a:t>犀牛</a:t>
            </a:r>
            <a:r>
              <a:rPr lang="en-US" altLang="zh-CN" sz="2000" dirty="0"/>
              <a:t>	ad=advertisement </a:t>
            </a:r>
            <a:r>
              <a:rPr lang="zh-CN" altLang="en-US" sz="2000" dirty="0"/>
              <a:t>广告</a:t>
            </a:r>
          </a:p>
        </p:txBody>
      </p:sp>
    </p:spTree>
    <p:extLst>
      <p:ext uri="{BB962C8B-B14F-4D97-AF65-F5344CB8AC3E}">
        <p14:creationId xmlns:p14="http://schemas.microsoft.com/office/powerpoint/2010/main" val="27744482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19075" y="769938"/>
            <a:ext cx="8518525" cy="5548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b="1" dirty="0">
                <a:solidFill>
                  <a:srgbClr val="000099"/>
                </a:solidFill>
              </a:rPr>
              <a:t>四、缩略词</a:t>
            </a:r>
            <a:r>
              <a:rPr lang="en-US" altLang="zh-CN" b="1" dirty="0">
                <a:solidFill>
                  <a:srgbClr val="000099"/>
                </a:solidFill>
              </a:rPr>
              <a:t>(shortening)</a:t>
            </a:r>
          </a:p>
          <a:p>
            <a:pPr>
              <a:defRPr/>
            </a:pPr>
            <a:r>
              <a:rPr lang="en-US" altLang="zh-CN" sz="2000" dirty="0">
                <a:solidFill>
                  <a:schemeClr val="hlink"/>
                </a:solidFill>
              </a:rPr>
              <a:t>2</a:t>
            </a:r>
            <a:r>
              <a:rPr lang="zh-CN" altLang="en-US" sz="2000" dirty="0">
                <a:solidFill>
                  <a:schemeClr val="hlink"/>
                </a:solidFill>
              </a:rPr>
              <a:t>．缩写</a:t>
            </a:r>
            <a:r>
              <a:rPr lang="en-US" altLang="zh-CN" sz="2000" dirty="0">
                <a:solidFill>
                  <a:schemeClr val="hlink"/>
                </a:solidFill>
              </a:rPr>
              <a:t> (acronym)</a:t>
            </a:r>
          </a:p>
          <a:p>
            <a:pPr>
              <a:defRPr/>
            </a:pPr>
            <a:r>
              <a:rPr lang="zh-CN" altLang="en-US" sz="2000" dirty="0"/>
              <a:t>将某些词组和单词集合中每个实意单词的第一或者首部几个字母重新组合，组成为一个新的词汇，作为专用词汇使用。在应用中它形成三种类型，即</a:t>
            </a:r>
            <a:r>
              <a:rPr lang="en-US" altLang="zh-CN" sz="2000" dirty="0"/>
              <a:t>:</a:t>
            </a:r>
          </a:p>
          <a:p>
            <a:pPr>
              <a:defRPr/>
            </a:pPr>
            <a:r>
              <a:rPr lang="en-US" altLang="zh-CN" sz="2000" dirty="0">
                <a:solidFill>
                  <a:schemeClr val="hlink"/>
                </a:solidFill>
              </a:rPr>
              <a:t>1) </a:t>
            </a:r>
            <a:r>
              <a:rPr lang="zh-CN" altLang="en-US" sz="2000" dirty="0">
                <a:solidFill>
                  <a:schemeClr val="hlink"/>
                </a:solidFill>
              </a:rPr>
              <a:t>通常以小写字母出现，并作为常规单词</a:t>
            </a:r>
            <a:endParaRPr lang="en-US" altLang="zh-CN" sz="2000" dirty="0">
              <a:solidFill>
                <a:schemeClr val="hlink"/>
              </a:solidFill>
            </a:endParaRPr>
          </a:p>
          <a:p>
            <a:pPr>
              <a:defRPr/>
            </a:pPr>
            <a:r>
              <a:rPr lang="en-US" altLang="zh-CN" sz="2000" dirty="0"/>
              <a:t>flops (floating-point Operation Per Second) </a:t>
            </a:r>
            <a:r>
              <a:rPr lang="zh-CN" altLang="en-US" sz="2000" dirty="0"/>
              <a:t>每秒浮点运算次数</a:t>
            </a:r>
            <a:endParaRPr lang="en-US" altLang="zh-CN" sz="2000" dirty="0"/>
          </a:p>
          <a:p>
            <a:pPr>
              <a:defRPr/>
            </a:pPr>
            <a:r>
              <a:rPr lang="en-US" altLang="zh-CN" sz="2000" dirty="0"/>
              <a:t>spool (simultaneous peripheral operation on line) </a:t>
            </a:r>
            <a:r>
              <a:rPr lang="zh-CN" altLang="en-US" sz="2000" dirty="0"/>
              <a:t>假脱机</a:t>
            </a:r>
            <a:endParaRPr lang="en-US" altLang="zh-CN" sz="2000" dirty="0"/>
          </a:p>
          <a:p>
            <a:pPr>
              <a:defRPr/>
            </a:pPr>
            <a:r>
              <a:rPr lang="en-US" altLang="zh-CN" sz="2000" dirty="0">
                <a:solidFill>
                  <a:schemeClr val="hlink"/>
                </a:solidFill>
              </a:rPr>
              <a:t>2) </a:t>
            </a:r>
            <a:r>
              <a:rPr lang="zh-CN" altLang="en-US" sz="2000" dirty="0">
                <a:solidFill>
                  <a:schemeClr val="hlink"/>
                </a:solidFill>
              </a:rPr>
              <a:t>以大写字母出现，具有主体发音音节</a:t>
            </a:r>
            <a:endParaRPr lang="en-US" altLang="zh-CN" sz="2000" dirty="0">
              <a:solidFill>
                <a:schemeClr val="hlink"/>
              </a:solidFill>
            </a:endParaRPr>
          </a:p>
          <a:p>
            <a:pPr>
              <a:defRPr/>
            </a:pPr>
            <a:r>
              <a:rPr lang="en-US" altLang="zh-CN" sz="1800" dirty="0"/>
              <a:t>BASIC (Beginner's All-purpose Symbolic Instruction Code) </a:t>
            </a:r>
            <a:r>
              <a:rPr lang="zh-CN" altLang="en-US" sz="1800" dirty="0"/>
              <a:t>初学者通用符号指令代码</a:t>
            </a:r>
            <a:endParaRPr lang="en-US" altLang="zh-CN" sz="1800" dirty="0"/>
          </a:p>
          <a:p>
            <a:pPr>
              <a:defRPr/>
            </a:pPr>
            <a:r>
              <a:rPr lang="en-US" altLang="zh-CN" sz="1800" dirty="0"/>
              <a:t>FORTRAN (Formula Translation) </a:t>
            </a:r>
            <a:r>
              <a:rPr lang="zh-CN" altLang="en-US" sz="1800" dirty="0"/>
              <a:t>公式翻译</a:t>
            </a:r>
            <a:r>
              <a:rPr lang="en-US" altLang="zh-CN" sz="1800" dirty="0"/>
              <a:t>(</a:t>
            </a:r>
            <a:r>
              <a:rPr lang="zh-CN" altLang="en-US" sz="1800" dirty="0"/>
              <a:t>语言</a:t>
            </a:r>
            <a:r>
              <a:rPr lang="en-US" altLang="zh-CN" sz="1800" dirty="0"/>
              <a:t>)</a:t>
            </a:r>
          </a:p>
          <a:p>
            <a:pPr>
              <a:defRPr/>
            </a:pPr>
            <a:r>
              <a:rPr lang="en-US" altLang="zh-CN" sz="1800" dirty="0"/>
              <a:t>COBOL (Common Business Oriented Language) </a:t>
            </a:r>
            <a:r>
              <a:rPr lang="zh-CN" altLang="en-US" sz="1800" dirty="0"/>
              <a:t>面向商务的通用语言</a:t>
            </a:r>
            <a:endParaRPr lang="en-US" altLang="zh-CN" sz="1800" dirty="0"/>
          </a:p>
          <a:p>
            <a:pPr>
              <a:defRPr/>
            </a:pPr>
            <a:r>
              <a:rPr lang="en-US" altLang="zh-CN" sz="2000" dirty="0">
                <a:solidFill>
                  <a:schemeClr val="hlink"/>
                </a:solidFill>
              </a:rPr>
              <a:t>3) </a:t>
            </a:r>
            <a:r>
              <a:rPr lang="zh-CN" altLang="en-US" sz="2000" dirty="0">
                <a:solidFill>
                  <a:schemeClr val="hlink"/>
                </a:solidFill>
              </a:rPr>
              <a:t>以大写字母出现，没有读音音节，仅为字母头缩写</a:t>
            </a:r>
            <a:endParaRPr lang="en-US" altLang="zh-CN" sz="2000" dirty="0">
              <a:solidFill>
                <a:schemeClr val="hlink"/>
              </a:solidFill>
            </a:endParaRPr>
          </a:p>
          <a:p>
            <a:pPr>
              <a:defRPr/>
            </a:pPr>
            <a:r>
              <a:rPr lang="en-US" altLang="zh-CN" sz="2000" dirty="0"/>
              <a:t>RISC (Reduced Instruction Set Computer) </a:t>
            </a:r>
            <a:r>
              <a:rPr lang="zh-CN" altLang="en-US" sz="2000" dirty="0"/>
              <a:t>精简指令集计算机</a:t>
            </a:r>
            <a:endParaRPr lang="en-US" altLang="zh-CN" sz="2000" dirty="0"/>
          </a:p>
          <a:p>
            <a:pPr>
              <a:defRPr/>
            </a:pPr>
            <a:r>
              <a:rPr lang="en-US" altLang="zh-CN" sz="2000" dirty="0"/>
              <a:t>CISC (Complex Instruction Set Computer) </a:t>
            </a:r>
            <a:r>
              <a:rPr lang="zh-CN" altLang="en-US" sz="2000" dirty="0"/>
              <a:t>复杂指令集计算机</a:t>
            </a:r>
            <a:endParaRPr lang="en-US" altLang="zh-CN" sz="2000" dirty="0"/>
          </a:p>
          <a:p>
            <a:pPr>
              <a:defRPr/>
            </a:pPr>
            <a:r>
              <a:rPr lang="en-US" altLang="zh-CN" sz="2000" dirty="0"/>
              <a:t>ADE (Application Development Environment) </a:t>
            </a:r>
            <a:r>
              <a:rPr lang="zh-CN" altLang="en-US" sz="2000" dirty="0"/>
              <a:t>应用开发环境</a:t>
            </a:r>
            <a:endParaRPr lang="en-US" altLang="zh-CN" sz="2000" dirty="0"/>
          </a:p>
          <a:p>
            <a:pPr>
              <a:defRPr/>
            </a:pPr>
            <a:r>
              <a:rPr lang="en-US" altLang="zh-CN" sz="2000" dirty="0"/>
              <a:t>PCB (Process Control Block) </a:t>
            </a:r>
            <a:r>
              <a:rPr lang="zh-CN" altLang="en-US" sz="2000" dirty="0"/>
              <a:t>进程控制块</a:t>
            </a:r>
            <a:endParaRPr lang="en-US" altLang="zh-CN" sz="2000" dirty="0"/>
          </a:p>
          <a:p>
            <a:pPr>
              <a:defRPr/>
            </a:pPr>
            <a:r>
              <a:rPr lang="en-US" altLang="zh-CN" sz="2000" dirty="0"/>
              <a:t>CGA (Color Graphics Adapter) </a:t>
            </a:r>
            <a:r>
              <a:rPr lang="zh-CN" altLang="en-US" sz="2000" dirty="0"/>
              <a:t>彩色图形适配器</a:t>
            </a:r>
          </a:p>
        </p:txBody>
      </p:sp>
    </p:spTree>
    <p:extLst>
      <p:ext uri="{BB962C8B-B14F-4D97-AF65-F5344CB8AC3E}">
        <p14:creationId xmlns:p14="http://schemas.microsoft.com/office/powerpoint/2010/main" val="3032011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5580"/>
            <a:ext cx="8229600" cy="1143000"/>
          </a:xfrm>
        </p:spPr>
        <p:txBody>
          <a:bodyPr>
            <a:noAutofit/>
          </a:bodyPr>
          <a:lstStyle/>
          <a:p>
            <a:pPr algn="l"/>
            <a:r>
              <a:rPr kumimoji="1" lang="en-US" altLang="zh-CN" sz="7200" b="1" dirty="0" smtClean="0">
                <a:solidFill>
                  <a:schemeClr val="accent1">
                    <a:lumMod val="75000"/>
                  </a:schemeClr>
                </a:solidFill>
              </a:rPr>
              <a:t>Course outline</a:t>
            </a:r>
            <a:endParaRPr kumimoji="1" lang="zh-CN" altLang="en-US" sz="7200" b="1" dirty="0">
              <a:solidFill>
                <a:schemeClr val="accent1">
                  <a:lumMod val="75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68" y="1030666"/>
            <a:ext cx="7581014" cy="5827334"/>
          </a:xfrm>
          <a:prstGeom prst="rect">
            <a:avLst/>
          </a:prstGeom>
        </p:spPr>
      </p:pic>
    </p:spTree>
    <p:extLst>
      <p:ext uri="{BB962C8B-B14F-4D97-AF65-F5344CB8AC3E}">
        <p14:creationId xmlns:p14="http://schemas.microsoft.com/office/powerpoint/2010/main" val="2268840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211" y="0"/>
            <a:ext cx="8836212" cy="1150471"/>
          </a:xfrm>
        </p:spPr>
        <p:txBody>
          <a:bodyPr>
            <a:noAutofit/>
          </a:bodyPr>
          <a:lstStyle/>
          <a:p>
            <a:r>
              <a:rPr kumimoji="1" lang="en-US" altLang="zh-CN" sz="7200" b="1" dirty="0" smtClean="0">
                <a:solidFill>
                  <a:srgbClr val="376092"/>
                </a:solidFill>
              </a:rPr>
              <a:t>Reference textbooks</a:t>
            </a:r>
            <a:endParaRPr kumimoji="1" lang="zh-CN" altLang="en-US" sz="7200" b="1" dirty="0">
              <a:solidFill>
                <a:srgbClr val="376092"/>
              </a:solidFill>
            </a:endParaRPr>
          </a:p>
        </p:txBody>
      </p:sp>
      <p:sp>
        <p:nvSpPr>
          <p:cNvPr id="3" name="内容占位符 2"/>
          <p:cNvSpPr>
            <a:spLocks noGrp="1"/>
          </p:cNvSpPr>
          <p:nvPr>
            <p:ph idx="1"/>
          </p:nvPr>
        </p:nvSpPr>
        <p:spPr>
          <a:xfrm>
            <a:off x="0" y="1822825"/>
            <a:ext cx="9036423" cy="4407646"/>
          </a:xfrm>
        </p:spPr>
        <p:txBody>
          <a:bodyPr>
            <a:normAutofit/>
          </a:bodyPr>
          <a:lstStyle/>
          <a:p>
            <a:r>
              <a:rPr kumimoji="1" lang="en-US" altLang="zh-CN" sz="2800" dirty="0" smtClean="0"/>
              <a:t>《</a:t>
            </a:r>
            <a:r>
              <a:rPr kumimoji="1" lang="zh-CN" altLang="en-US" dirty="0"/>
              <a:t>软件工程</a:t>
            </a:r>
            <a:r>
              <a:rPr kumimoji="1" lang="en-US" altLang="zh-CN" dirty="0"/>
              <a:t>—</a:t>
            </a:r>
            <a:r>
              <a:rPr kumimoji="1" lang="zh-CN" altLang="en-US" dirty="0"/>
              <a:t>软件建模与文档</a:t>
            </a:r>
            <a:r>
              <a:rPr kumimoji="1" lang="zh-CN" altLang="en-US" dirty="0" smtClean="0"/>
              <a:t>写作</a:t>
            </a:r>
            <a:r>
              <a:rPr kumimoji="1" lang="en-US" altLang="zh-CN" dirty="0" smtClean="0"/>
              <a:t>》</a:t>
            </a:r>
            <a:r>
              <a:rPr kumimoji="1" lang="zh-CN" altLang="en-US" dirty="0" smtClean="0"/>
              <a:t> </a:t>
            </a:r>
            <a:r>
              <a:rPr kumimoji="1" lang="zh-CN" altLang="en-US" dirty="0"/>
              <a:t>人民邮电出版社 龙浩 </a:t>
            </a:r>
            <a:r>
              <a:rPr kumimoji="1" lang="zh-CN" altLang="en-US" dirty="0" smtClean="0"/>
              <a:t>王文乐</a:t>
            </a:r>
            <a:r>
              <a:rPr kumimoji="1" lang="en-US" altLang="zh-CN" dirty="0" smtClean="0"/>
              <a:t> </a:t>
            </a:r>
            <a:r>
              <a:rPr kumimoji="1" lang="zh-CN" altLang="en-US" dirty="0" smtClean="0"/>
              <a:t>等著</a:t>
            </a:r>
            <a:endParaRPr kumimoji="1" lang="zh-CN" altLang="en-US" dirty="0"/>
          </a:p>
          <a:p>
            <a:r>
              <a:rPr kumimoji="1" lang="en-US" altLang="zh-CN" dirty="0"/>
              <a:t>《</a:t>
            </a:r>
            <a:r>
              <a:rPr kumimoji="1" lang="zh-CN" altLang="en-US" dirty="0"/>
              <a:t>大道至简：软件工程实践者的思想</a:t>
            </a:r>
            <a:r>
              <a:rPr kumimoji="1" lang="en-US" altLang="zh-CN" dirty="0"/>
              <a:t>》</a:t>
            </a:r>
            <a:r>
              <a:rPr kumimoji="1" lang="zh-CN" altLang="en-US" dirty="0"/>
              <a:t>电子工业出版社  </a:t>
            </a:r>
            <a:r>
              <a:rPr kumimoji="1" lang="zh-CN" altLang="en-US" dirty="0" smtClean="0"/>
              <a:t>周爱民著</a:t>
            </a:r>
            <a:endParaRPr kumimoji="1" lang="en-US" altLang="zh-CN" dirty="0" smtClean="0"/>
          </a:p>
          <a:p>
            <a:r>
              <a:rPr kumimoji="1" lang="en-US" altLang="zh-CN" dirty="0"/>
              <a:t>O'Leary, </a:t>
            </a:r>
            <a:r>
              <a:rPr kumimoji="1" lang="en-US" altLang="zh-CN" dirty="0" err="1"/>
              <a:t>TimothyJ</a:t>
            </a:r>
            <a:r>
              <a:rPr kumimoji="1" lang="en-US" altLang="zh-CN" dirty="0"/>
              <a:t>. 计算机专业英语 [M]. 高等教育出版社, 2015</a:t>
            </a:r>
            <a:r>
              <a:rPr kumimoji="1" lang="en-US" altLang="zh-CN" dirty="0" smtClean="0"/>
              <a:t>.</a:t>
            </a:r>
            <a:endParaRPr kumimoji="1" lang="en-US" altLang="zh-CN" dirty="0"/>
          </a:p>
          <a:p>
            <a:r>
              <a:rPr kumimoji="1" lang="zh-CN" altLang="en-US" sz="2800" dirty="0" smtClean="0"/>
              <a:t>计算机软件工程标准 </a:t>
            </a:r>
            <a:r>
              <a:rPr kumimoji="1" lang="zh-CN" altLang="en-US" dirty="0" smtClean="0"/>
              <a:t>（文档部分</a:t>
            </a:r>
            <a:r>
              <a:rPr kumimoji="1" lang="en-US" altLang="zh-CN" dirty="0" smtClean="0"/>
              <a:t>GB/</a:t>
            </a:r>
            <a:r>
              <a:rPr kumimoji="1" lang="zh-CN" altLang="en-US" dirty="0" smtClean="0"/>
              <a:t> </a:t>
            </a:r>
            <a:r>
              <a:rPr kumimoji="1" lang="en-US" altLang="zh-CN" dirty="0" smtClean="0"/>
              <a:t>T8567-1998</a:t>
            </a:r>
            <a:r>
              <a:rPr kumimoji="1" lang="zh-CN" altLang="en-US" dirty="0" smtClean="0"/>
              <a:t>、</a:t>
            </a:r>
            <a:r>
              <a:rPr kumimoji="1" lang="en-US" altLang="zh-CN" dirty="0" smtClean="0"/>
              <a:t>GB/T9385-1988</a:t>
            </a:r>
            <a:r>
              <a:rPr kumimoji="1" lang="zh-CN" altLang="en-US" dirty="0" smtClean="0"/>
              <a:t>） 国家标准汇编 中国标准出版社</a:t>
            </a:r>
            <a:endParaRPr kumimoji="1" lang="en-US" altLang="zh-CN" sz="2800" dirty="0" smtClean="0"/>
          </a:p>
          <a:p>
            <a:pPr marL="0" indent="0">
              <a:buNone/>
            </a:pPr>
            <a:endParaRPr kumimoji="1" lang="zh-CN" altLang="en-US" dirty="0"/>
          </a:p>
        </p:txBody>
      </p:sp>
    </p:spTree>
    <p:extLst>
      <p:ext uri="{BB962C8B-B14F-4D97-AF65-F5344CB8AC3E}">
        <p14:creationId xmlns:p14="http://schemas.microsoft.com/office/powerpoint/2010/main" val="1704024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211" y="0"/>
            <a:ext cx="8836212" cy="1150471"/>
          </a:xfrm>
        </p:spPr>
        <p:txBody>
          <a:bodyPr>
            <a:noAutofit/>
          </a:bodyPr>
          <a:lstStyle/>
          <a:p>
            <a:r>
              <a:rPr kumimoji="1" lang="en-US" altLang="zh-CN" sz="7200" b="1" dirty="0" smtClean="0">
                <a:solidFill>
                  <a:srgbClr val="376092"/>
                </a:solidFill>
              </a:rPr>
              <a:t>Reference textbooks</a:t>
            </a:r>
            <a:endParaRPr kumimoji="1" lang="zh-CN" altLang="en-US" sz="7200" b="1" dirty="0">
              <a:solidFill>
                <a:srgbClr val="376092"/>
              </a:solidFill>
            </a:endParaRPr>
          </a:p>
        </p:txBody>
      </p:sp>
      <p:pic>
        <p:nvPicPr>
          <p:cNvPr id="5" name="图片 4" descr="屏幕快照 2017-02-25 下午4.38.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12" y="1810872"/>
            <a:ext cx="2869564" cy="4075952"/>
          </a:xfrm>
          <a:prstGeom prst="rect">
            <a:avLst/>
          </a:prstGeom>
        </p:spPr>
      </p:pic>
      <p:pic>
        <p:nvPicPr>
          <p:cNvPr id="3" name="图片 2" descr="屏幕快照 2017-02-27 上午11.18.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506" y="1691342"/>
            <a:ext cx="2997200" cy="4305300"/>
          </a:xfrm>
          <a:prstGeom prst="rect">
            <a:avLst/>
          </a:prstGeom>
        </p:spPr>
      </p:pic>
      <p:pic>
        <p:nvPicPr>
          <p:cNvPr id="6" name="图片 5" descr="屏幕快照 2018-03-02 上午11.42.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1129" y="1691342"/>
            <a:ext cx="3015294" cy="4275556"/>
          </a:xfrm>
          <a:prstGeom prst="rect">
            <a:avLst/>
          </a:prstGeom>
        </p:spPr>
      </p:pic>
    </p:spTree>
    <p:extLst>
      <p:ext uri="{BB962C8B-B14F-4D97-AF65-F5344CB8AC3E}">
        <p14:creationId xmlns:p14="http://schemas.microsoft.com/office/powerpoint/2010/main" val="4459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3815"/>
            <a:ext cx="8229600" cy="1025244"/>
          </a:xfrm>
        </p:spPr>
        <p:txBody>
          <a:bodyPr>
            <a:noAutofit/>
          </a:bodyPr>
          <a:lstStyle/>
          <a:p>
            <a:r>
              <a:rPr kumimoji="1" lang="en-US" altLang="zh-CN" sz="8800" b="1" dirty="0" smtClean="0">
                <a:solidFill>
                  <a:schemeClr val="accent6">
                    <a:lumMod val="75000"/>
                  </a:schemeClr>
                </a:solidFill>
              </a:rPr>
              <a:t>Class Policies</a:t>
            </a:r>
            <a:endParaRPr kumimoji="1" lang="zh-CN" altLang="en-US" sz="8800" b="1" dirty="0">
              <a:solidFill>
                <a:schemeClr val="accent6">
                  <a:lumMod val="75000"/>
                </a:schemeClr>
              </a:solidFill>
            </a:endParaRPr>
          </a:p>
        </p:txBody>
      </p:sp>
      <p:sp>
        <p:nvSpPr>
          <p:cNvPr id="3" name="内容占位符 2"/>
          <p:cNvSpPr>
            <a:spLocks noGrp="1"/>
          </p:cNvSpPr>
          <p:nvPr>
            <p:ph idx="1"/>
          </p:nvPr>
        </p:nvSpPr>
        <p:spPr>
          <a:xfrm>
            <a:off x="229212" y="1887165"/>
            <a:ext cx="8537388" cy="3877414"/>
          </a:xfrm>
        </p:spPr>
        <p:txBody>
          <a:bodyPr>
            <a:normAutofit/>
          </a:bodyPr>
          <a:lstStyle/>
          <a:p>
            <a:pPr marL="0" indent="0">
              <a:buNone/>
            </a:pPr>
            <a:r>
              <a:rPr kumimoji="1" lang="en-US" altLang="zh-CN" sz="3600" dirty="0" smtClean="0"/>
              <a:t>1. </a:t>
            </a:r>
            <a:r>
              <a:rPr kumimoji="1" lang="zh-CN" altLang="en-US" sz="3600" dirty="0" smtClean="0"/>
              <a:t>平时成绩（考勤</a:t>
            </a:r>
            <a:r>
              <a:rPr kumimoji="1" lang="en-US" altLang="zh-CN" sz="3600" dirty="0" smtClean="0"/>
              <a:t>+</a:t>
            </a:r>
            <a:r>
              <a:rPr kumimoji="1" lang="zh-CN" altLang="en-US" sz="3600" dirty="0" smtClean="0"/>
              <a:t>平时作业）占</a:t>
            </a:r>
            <a:r>
              <a:rPr kumimoji="1" lang="en-US" altLang="zh-CN" sz="3600" dirty="0" smtClean="0"/>
              <a:t>50%</a:t>
            </a:r>
          </a:p>
          <a:p>
            <a:pPr marL="0" indent="0">
              <a:buNone/>
            </a:pPr>
            <a:r>
              <a:rPr kumimoji="1" lang="en-US" altLang="zh-CN" sz="3600" dirty="0" smtClean="0"/>
              <a:t>2. </a:t>
            </a:r>
            <a:r>
              <a:rPr kumimoji="1" lang="zh-CN" altLang="en-US" sz="3600" dirty="0" smtClean="0"/>
              <a:t>期末大作业 占</a:t>
            </a:r>
            <a:r>
              <a:rPr kumimoji="1" lang="en-US" altLang="zh-CN" sz="3600" dirty="0" smtClean="0"/>
              <a:t>50%</a:t>
            </a:r>
            <a:endParaRPr kumimoji="1" lang="en-US" altLang="zh-CN" dirty="0"/>
          </a:p>
        </p:txBody>
      </p:sp>
      <p:sp>
        <p:nvSpPr>
          <p:cNvPr id="4" name="文本框 3"/>
          <p:cNvSpPr txBox="1"/>
          <p:nvPr/>
        </p:nvSpPr>
        <p:spPr>
          <a:xfrm>
            <a:off x="-373529" y="1509059"/>
            <a:ext cx="184666"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93322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8941" y="1452743"/>
            <a:ext cx="8535148" cy="1107996"/>
          </a:xfrm>
          <a:prstGeom prst="rect">
            <a:avLst/>
          </a:prstGeom>
        </p:spPr>
        <p:txBody>
          <a:bodyPr wrap="square">
            <a:spAutoFit/>
          </a:bodyPr>
          <a:lstStyle/>
          <a:p>
            <a:r>
              <a:rPr kumimoji="1" lang="en-US" altLang="zh-CN" sz="6600" b="1" dirty="0">
                <a:solidFill>
                  <a:schemeClr val="accent1">
                    <a:lumMod val="75000"/>
                  </a:schemeClr>
                </a:solidFill>
              </a:rPr>
              <a:t>Class focuses &amp; points</a:t>
            </a:r>
            <a:endParaRPr lang="zh-CN" altLang="en-US" sz="6600" b="1" dirty="0">
              <a:solidFill>
                <a:schemeClr val="accent1">
                  <a:lumMod val="75000"/>
                </a:schemeClr>
              </a:solidFill>
            </a:endParaRPr>
          </a:p>
        </p:txBody>
      </p:sp>
      <p:pic>
        <p:nvPicPr>
          <p:cNvPr id="6" name="图片 5" descr="focus-glas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8618" y="3514912"/>
            <a:ext cx="3175000" cy="2921000"/>
          </a:xfrm>
          <a:prstGeom prst="rect">
            <a:avLst/>
          </a:prstGeom>
        </p:spPr>
      </p:pic>
    </p:spTree>
    <p:extLst>
      <p:ext uri="{BB962C8B-B14F-4D97-AF65-F5344CB8AC3E}">
        <p14:creationId xmlns:p14="http://schemas.microsoft.com/office/powerpoint/2010/main" val="1955730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noAutofit/>
          </a:bodyPr>
          <a:lstStyle/>
          <a:p>
            <a:pPr algn="l"/>
            <a:r>
              <a:rPr kumimoji="1" lang="en-US" altLang="zh-CN" sz="4000" b="1" dirty="0" smtClean="0">
                <a:solidFill>
                  <a:srgbClr val="376092"/>
                </a:solidFill>
              </a:rPr>
              <a:t>1 </a:t>
            </a:r>
            <a:r>
              <a:rPr kumimoji="1" lang="zh-CN" altLang="en-US" sz="4000" b="1" dirty="0" smtClean="0">
                <a:solidFill>
                  <a:srgbClr val="376092"/>
                </a:solidFill>
              </a:rPr>
              <a:t>技术文档写作的起源与发展</a:t>
            </a:r>
            <a:endParaRPr kumimoji="1" lang="zh-CN" altLang="en-US" sz="4000" b="1" dirty="0">
              <a:solidFill>
                <a:srgbClr val="376092"/>
              </a:solidFill>
            </a:endParaRPr>
          </a:p>
        </p:txBody>
      </p:sp>
      <p:sp>
        <p:nvSpPr>
          <p:cNvPr id="3" name="矩形 2"/>
          <p:cNvSpPr/>
          <p:nvPr/>
        </p:nvSpPr>
        <p:spPr>
          <a:xfrm>
            <a:off x="81828" y="1735282"/>
            <a:ext cx="8980343" cy="3539430"/>
          </a:xfrm>
          <a:prstGeom prst="rect">
            <a:avLst/>
          </a:prstGeom>
        </p:spPr>
        <p:txBody>
          <a:bodyPr wrap="square">
            <a:spAutoFit/>
          </a:bodyPr>
          <a:lstStyle/>
          <a:p>
            <a:r>
              <a:rPr lang="en-US" altLang="zh-CN" sz="3200" dirty="0" smtClean="0"/>
              <a:t>      </a:t>
            </a:r>
            <a:r>
              <a:rPr lang="zh-CN" altLang="zh-CN" sz="3200" dirty="0" smtClean="0"/>
              <a:t>技术</a:t>
            </a:r>
            <a:r>
              <a:rPr lang="zh-CN" altLang="zh-CN" sz="3200" dirty="0"/>
              <a:t>文档写作的起源可以追溯至古埃及和中国的医生、希腊历史学家和哲学家、罗马工程师等职业从事者的著述，其大力发展的时期是英国中世纪和文艺复兴时期的科学家以及现代散文作家和科学家。在美国，它的先驱也可以追溯到早期的科学家、十九世纪的探险家和创新者，以及空前的科技知识的进步。</a:t>
            </a:r>
            <a:endParaRPr lang="zh-CN" altLang="zh-CN" sz="3600" dirty="0">
              <a:effectLst/>
            </a:endParaRPr>
          </a:p>
        </p:txBody>
      </p:sp>
    </p:spTree>
    <p:extLst>
      <p:ext uri="{BB962C8B-B14F-4D97-AF65-F5344CB8AC3E}">
        <p14:creationId xmlns:p14="http://schemas.microsoft.com/office/powerpoint/2010/main" val="3602786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6126</TotalTime>
  <Words>2167</Words>
  <Application>Microsoft Office PowerPoint</Application>
  <PresentationFormat>全屏显示(4:3)</PresentationFormat>
  <Paragraphs>193</Paragraphs>
  <Slides>38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5" baseType="lpstr">
      <vt:lpstr>仿宋_GB2312</vt:lpstr>
      <vt:lpstr>宋体</vt:lpstr>
      <vt:lpstr>Arial</vt:lpstr>
      <vt:lpstr>Calibri</vt:lpstr>
      <vt:lpstr>Times New Roman</vt:lpstr>
      <vt:lpstr>Office 主题</vt:lpstr>
      <vt:lpstr>图片</vt:lpstr>
      <vt:lpstr>Lecture1: Introduction</vt:lpstr>
      <vt:lpstr>Class Outline</vt:lpstr>
      <vt:lpstr>PowerPoint 演示文稿</vt:lpstr>
      <vt:lpstr>Course outline</vt:lpstr>
      <vt:lpstr>Reference textbooks</vt:lpstr>
      <vt:lpstr>Reference textbooks</vt:lpstr>
      <vt:lpstr>Class Policies</vt:lpstr>
      <vt:lpstr>PowerPoint 演示文稿</vt:lpstr>
      <vt:lpstr>1 技术文档写作的起源与发展</vt:lpstr>
      <vt:lpstr>1.1 古埃及医生技术著作</vt:lpstr>
      <vt:lpstr>1.2 诗人荷马相关技术描述</vt:lpstr>
      <vt:lpstr>1.3 中世纪到启蒙时期</vt:lpstr>
      <vt:lpstr>1.4 19世纪美国著名科学家—约瑟夫·亨利</vt:lpstr>
      <vt:lpstr>1.5 20世纪初，技术文档写作逐渐发展</vt:lpstr>
      <vt:lpstr>作业1</vt:lpstr>
      <vt:lpstr> 2.What is technical writing?</vt:lpstr>
      <vt:lpstr> 2.1 Definition of the technical writing</vt:lpstr>
      <vt:lpstr>2.2 A standard outline of the technical writing</vt:lpstr>
      <vt:lpstr>3.什么是软件文档</vt:lpstr>
      <vt:lpstr>3.1软件文档的作用</vt:lpstr>
      <vt:lpstr>PowerPoint 演示文稿</vt:lpstr>
      <vt:lpstr>PowerPoint 演示文稿</vt:lpstr>
      <vt:lpstr>3.4软件文档最终需要回答读者关心的下列问题：</vt:lpstr>
      <vt:lpstr>作业3</vt:lpstr>
      <vt:lpstr>4.Jobs for software document writing</vt:lpstr>
      <vt:lpstr>4.Jobs for software document writing</vt:lpstr>
      <vt:lpstr>练习：判断如下描述是否为技术描述?</vt:lpstr>
      <vt:lpstr>   Software documentation is everywhere!</vt:lpstr>
      <vt:lpstr>PowerPoint 演示文稿</vt:lpstr>
      <vt:lpstr>Preparations</vt:lpstr>
      <vt:lpstr>PowerPoint 演示文稿</vt:lpstr>
      <vt:lpstr>计算机英语专业词汇构成</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 Introduction</dc:title>
  <dc:creator>JIANG</dc:creator>
  <cp:lastModifiedBy>daimi</cp:lastModifiedBy>
  <cp:revision>177</cp:revision>
  <dcterms:created xsi:type="dcterms:W3CDTF">2016-02-26T05:38:59Z</dcterms:created>
  <dcterms:modified xsi:type="dcterms:W3CDTF">2020-02-24T15:09:13Z</dcterms:modified>
</cp:coreProperties>
</file>