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279" r:id="rId39"/>
    <p:sldId id="280" r:id="rId40"/>
    <p:sldId id="281" r:id="rId41"/>
    <p:sldId id="282" r:id="rId42"/>
    <p:sldId id="283" r:id="rId43"/>
    <p:sldId id="284" r:id="rId44"/>
    <p:sldId id="285" r:id="rId45"/>
    <p:sldId id="305" r:id="rId46"/>
    <p:sldId id="288" r:id="rId47"/>
    <p:sldId id="289" r:id="rId4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37FFEE8-A095-462D-B6DC-3F4CDAF05B22}">
  <a:tblStyle styleId="{E37FFEE8-A095-462D-B6DC-3F4CDAF05B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9cf0c85be_1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9cf0c85be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9cf0c85be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9cf0c85b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9cf0c85be_1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9cf0c85be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9cf0c85be_2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9cf0c85b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9cf0c85be_2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9cf0c85be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9cf0c85be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9cf0c85b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9cf0c85be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9cf0c85b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9cf0c85be_2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9cf0c85be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9cf0c85be_1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9cf0c85be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9cf0c85be_1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9cf0c85b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72f83c2b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72f83c2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9cf0c85be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9cf0c85b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9cf0c85be_1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9cf0c85be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9cf0c85be_2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59cf0c85be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84240" y="8685068"/>
            <a:ext cx="2972360" cy="457489"/>
          </a:xfrm>
          <a:prstGeom prst="rect">
            <a:avLst/>
          </a:prstGeom>
        </p:spPr>
        <p:txBody>
          <a:bodyPr lIns="82058" tIns="41029" rIns="82058" bIns="41029"/>
          <a:lstStyle/>
          <a:p>
            <a:fld id="{78A1D5FB-AE4B-4247-B88E-73B3924B709A}" type="slidenum">
              <a:rPr lang="en-US" smtClean="0"/>
              <a:pPr/>
              <a:t>29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9cf0c85be_2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9cf0c85be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9cf0c85be_2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9cf0c85be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72f83c2bf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72f83c2b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72f83c2bf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72f83c2b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9cf0c85be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9cf0c85b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9cf0c85be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9cf0c85b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9cf0c85be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9cf0c85b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9cf0c85be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9cf0c85b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search/cs?searchtype=author&amp;query=Cheung,+W+C"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arxiv.org/search/cs?searchtype=author&amp;query=Zhong,+Z" TargetMode="External"/><Relationship Id="rId4" Type="http://schemas.openxmlformats.org/officeDocument/2006/relationships/hyperlink" Target="https://arxiv.org/search/cs?searchtype=author&amp;query=Tan,+V+Y+F"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emanticscholar.org/author/Chao-Gan/1968327" TargetMode="External"/><Relationship Id="rId2" Type="http://schemas.openxmlformats.org/officeDocument/2006/relationships/hyperlink" Target="https://www.semanticscholar.org/author/Ruida-Zhou/35641550" TargetMode="External"/><Relationship Id="rId1" Type="http://schemas.openxmlformats.org/officeDocument/2006/relationships/slideLayout" Target="../slideLayouts/slideLayout12.xml"/><Relationship Id="rId5" Type="http://schemas.openxmlformats.org/officeDocument/2006/relationships/hyperlink" Target="https://doi.org/10.24963/ijcai.2018%2F448" TargetMode="External"/><Relationship Id="rId4" Type="http://schemas.openxmlformats.org/officeDocument/2006/relationships/hyperlink" Target="https://www.semanticscholar.org/author/Cong-Shen/33298166"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papers.nips.cc/author/zheng-wen-6418" TargetMode="External"/><Relationship Id="rId2" Type="http://schemas.openxmlformats.org/officeDocument/2006/relationships/hyperlink" Target="https://papers.nips.cc/author/branislav-kveton-2628" TargetMode="External"/><Relationship Id="rId1" Type="http://schemas.openxmlformats.org/officeDocument/2006/relationships/slideLayout" Target="../slideLayouts/slideLayout12.xml"/><Relationship Id="rId5" Type="http://schemas.openxmlformats.org/officeDocument/2006/relationships/hyperlink" Target="https://papers.nips.cc/author/csaba-szepesvari-6449" TargetMode="External"/><Relationship Id="rId4" Type="http://schemas.openxmlformats.org/officeDocument/2006/relationships/hyperlink" Target="https://papers.nips.cc/author/azin-ashkan-802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image" Target="../media/image38.jpeg"/></Relationships>
</file>

<file path=ppt/slides/_rels/slide45.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5.jpeg"/><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355324" y="985420"/>
            <a:ext cx="9144000" cy="1808579"/>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IN"/>
              <a:t>IE613 Course Project</a:t>
            </a:r>
            <a:br>
              <a:rPr lang="en-IN"/>
            </a:br>
            <a:r>
              <a:rPr lang="en-IN"/>
              <a:t>Survey on Cascading Bandits</a:t>
            </a:r>
            <a:endParaRPr/>
          </a:p>
        </p:txBody>
      </p:sp>
      <p:sp>
        <p:nvSpPr>
          <p:cNvPr id="85" name="Google Shape;85;p13"/>
          <p:cNvSpPr txBox="1">
            <a:spLocks noGrp="1"/>
          </p:cNvSpPr>
          <p:nvPr>
            <p:ph type="subTitle" idx="1"/>
          </p:nvPr>
        </p:nvSpPr>
        <p:spPr>
          <a:xfrm>
            <a:off x="1524000" y="3449221"/>
            <a:ext cx="9144000" cy="1808579"/>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IN"/>
              <a:t>Team Members</a:t>
            </a:r>
            <a:endParaRPr/>
          </a:p>
          <a:p>
            <a:pPr marL="0" lvl="0" indent="0" algn="ctr" rtl="0">
              <a:spcBef>
                <a:spcPts val="1000"/>
              </a:spcBef>
              <a:spcAft>
                <a:spcPts val="0"/>
              </a:spcAft>
              <a:buClr>
                <a:schemeClr val="dk1"/>
              </a:buClr>
              <a:buSzPts val="2400"/>
              <a:buNone/>
            </a:pPr>
            <a:r>
              <a:rPr lang="en-IN"/>
              <a:t>DIVYANSH AHUJA – 17D070038</a:t>
            </a:r>
            <a:endParaRPr/>
          </a:p>
          <a:p>
            <a:pPr marL="0" lvl="0" indent="0" algn="ctr" rtl="0">
              <a:spcBef>
                <a:spcPts val="1000"/>
              </a:spcBef>
              <a:spcAft>
                <a:spcPts val="0"/>
              </a:spcAft>
              <a:buClr>
                <a:schemeClr val="dk1"/>
              </a:buClr>
              <a:buSzPts val="2400"/>
              <a:buNone/>
            </a:pPr>
            <a:r>
              <a:rPr lang="en-IN"/>
              <a:t>SUMRIT GUPTA    – 170040044</a:t>
            </a:r>
            <a:endParaRPr/>
          </a:p>
          <a:p>
            <a:pPr marL="0" lvl="0" indent="0" algn="l" rtl="0">
              <a:lnSpc>
                <a:spcPct val="90000"/>
              </a:lnSpc>
              <a:spcBef>
                <a:spcPts val="1000"/>
              </a:spcBef>
              <a:spcAft>
                <a:spcPts val="0"/>
              </a:spcAft>
              <a:buClr>
                <a:schemeClr val="dk1"/>
              </a:buClr>
              <a:buSzPts val="2400"/>
              <a:buNone/>
            </a:pPr>
            <a:r>
              <a:rPr lang="en-IN"/>
              <a:t>                                     NAMAN NARANG – 17D070012</a:t>
            </a:r>
            <a:endParaRPr/>
          </a:p>
          <a:p>
            <a:pPr marL="0" lvl="0" indent="0" algn="ctr" rtl="0">
              <a:lnSpc>
                <a:spcPct val="90000"/>
              </a:lnSpc>
              <a:spcBef>
                <a:spcPts val="100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Clr>
                <a:schemeClr val="dk1"/>
              </a:buClr>
              <a:buSzPts val="1100"/>
              <a:buFont typeface="Arial"/>
              <a:buNone/>
            </a:pPr>
            <a:r>
              <a:rPr lang="en-IN" sz="3600"/>
              <a:t>C</a:t>
            </a:r>
            <a:r>
              <a:rPr lang="en-IN" sz="3600" baseline="30000"/>
              <a:t>3</a:t>
            </a:r>
            <a:r>
              <a:rPr lang="en-IN" sz="3600"/>
              <a:t>-UCB Algorithm</a:t>
            </a:r>
            <a:endParaRPr/>
          </a:p>
        </p:txBody>
      </p:sp>
      <p:sp>
        <p:nvSpPr>
          <p:cNvPr id="141" name="Google Shape;141;p2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Conjunctive Objective - The Bernoulli random variable wt(a) ∈ {0, 1} indicates the weight of item a at time t satisfying. The learning agent observes the first position k in the given action At = (at1 , . . . , at|At|) with wt(atk) = 0.At the end of time step t, the learning agent observes</a:t>
            </a:r>
            <a:endParaRPr/>
          </a:p>
          <a:p>
            <a:pPr marL="0" lvl="0" indent="0" algn="l" rtl="0">
              <a:spcBef>
                <a:spcPts val="1000"/>
              </a:spcBef>
              <a:spcAft>
                <a:spcPts val="0"/>
              </a:spcAft>
              <a:buNone/>
            </a:pPr>
            <a:r>
              <a:rPr lang="en-IN"/>
              <a:t>Ot, w</a:t>
            </a:r>
            <a:r>
              <a:rPr lang="en-IN" baseline="-25000"/>
              <a:t>t</a:t>
            </a:r>
            <a:r>
              <a:rPr lang="en-IN"/>
              <a:t> (a</a:t>
            </a:r>
            <a:r>
              <a:rPr lang="en-IN" baseline="-25000"/>
              <a:t>t</a:t>
            </a:r>
            <a:r>
              <a:rPr lang="en-IN" baseline="30000"/>
              <a:t>k</a:t>
            </a:r>
            <a:r>
              <a:rPr lang="en-IN"/>
              <a:t> ), ∀k ≤ Ot and receives a reward rt :</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None/>
            </a:pPr>
            <a:endParaRPr/>
          </a:p>
          <a:p>
            <a:pPr marL="0" lvl="0" indent="0" algn="l" rtl="0">
              <a:spcBef>
                <a:spcPts val="1000"/>
              </a:spcBef>
              <a:spcAft>
                <a:spcPts val="0"/>
              </a:spcAft>
              <a:buNone/>
            </a:pPr>
            <a:r>
              <a:rPr lang="en-IN"/>
              <a:t>Also in disjunctive objective, the agent recieves a reward 𝛄</a:t>
            </a:r>
            <a:r>
              <a:rPr lang="en-IN" baseline="-25000"/>
              <a:t>k</a:t>
            </a:r>
            <a:r>
              <a:rPr lang="en-IN"/>
              <a:t> instead of 1- 𝛄</a:t>
            </a:r>
            <a:r>
              <a:rPr lang="en-IN" baseline="-25000"/>
              <a:t>k</a:t>
            </a:r>
            <a:endParaRPr/>
          </a:p>
        </p:txBody>
      </p:sp>
      <p:pic>
        <p:nvPicPr>
          <p:cNvPr id="142" name="Google Shape;142;p22"/>
          <p:cNvPicPr preferRelativeResize="0"/>
          <p:nvPr/>
        </p:nvPicPr>
        <p:blipFill>
          <a:blip r:embed="rId3">
            <a:alphaModFix/>
          </a:blip>
          <a:stretch>
            <a:fillRect/>
          </a:stretch>
        </p:blipFill>
        <p:spPr>
          <a:xfrm>
            <a:off x="3292200" y="4238000"/>
            <a:ext cx="5355525" cy="111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838200" y="16310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Simulation Results</a:t>
            </a:r>
            <a:endParaRPr/>
          </a:p>
        </p:txBody>
      </p:sp>
      <p:sp>
        <p:nvSpPr>
          <p:cNvPr id="148" name="Google Shape;148;p23"/>
          <p:cNvSpPr txBox="1">
            <a:spLocks noGrp="1"/>
          </p:cNvSpPr>
          <p:nvPr>
            <p:ph type="body" idx="1"/>
          </p:nvPr>
        </p:nvSpPr>
        <p:spPr>
          <a:xfrm>
            <a:off x="838200" y="1488800"/>
            <a:ext cx="10515600" cy="5100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The following results are obtained for Synthetic Data Set, L = 200, K = 4, d = 20. Ө</a:t>
            </a:r>
            <a:r>
              <a:rPr lang="en-IN" baseline="-25000"/>
              <a:t>*</a:t>
            </a:r>
            <a:r>
              <a:rPr lang="en-IN"/>
              <a:t> and context( X</a:t>
            </a:r>
            <a:r>
              <a:rPr lang="en-IN" baseline="-25000"/>
              <a:t>t,a</a:t>
            </a:r>
            <a:r>
              <a:rPr lang="en-IN"/>
              <a:t>) are </a:t>
            </a:r>
            <a:r>
              <a:rPr lang="en-IN" baseline="-25000"/>
              <a:t> </a:t>
            </a:r>
            <a:r>
              <a:rPr lang="en-IN"/>
              <a:t>generated randomly, and 𝛄</a:t>
            </a:r>
            <a:r>
              <a:rPr lang="en-IN" baseline="-25000"/>
              <a:t>k </a:t>
            </a:r>
            <a:r>
              <a:rPr lang="en-IN"/>
              <a:t>=𝛄</a:t>
            </a:r>
            <a:r>
              <a:rPr lang="en-IN" baseline="30000"/>
              <a:t>k</a:t>
            </a:r>
            <a:r>
              <a:rPr lang="en-IN"/>
              <a:t> for some constant 𝛄</a:t>
            </a:r>
            <a:endParaRPr/>
          </a:p>
        </p:txBody>
      </p:sp>
      <p:pic>
        <p:nvPicPr>
          <p:cNvPr id="149" name="Google Shape;149;p23"/>
          <p:cNvPicPr preferRelativeResize="0"/>
          <p:nvPr/>
        </p:nvPicPr>
        <p:blipFill>
          <a:blip r:embed="rId3">
            <a:alphaModFix/>
          </a:blip>
          <a:stretch>
            <a:fillRect/>
          </a:stretch>
        </p:blipFill>
        <p:spPr>
          <a:xfrm>
            <a:off x="1313350" y="2882525"/>
            <a:ext cx="4419600" cy="3975475"/>
          </a:xfrm>
          <a:prstGeom prst="rect">
            <a:avLst/>
          </a:prstGeom>
          <a:noFill/>
          <a:ln>
            <a:noFill/>
          </a:ln>
        </p:spPr>
      </p:pic>
      <p:pic>
        <p:nvPicPr>
          <p:cNvPr id="150" name="Google Shape;150;p23"/>
          <p:cNvPicPr preferRelativeResize="0"/>
          <p:nvPr/>
        </p:nvPicPr>
        <p:blipFill>
          <a:blip r:embed="rId4">
            <a:alphaModFix/>
          </a:blip>
          <a:stretch>
            <a:fillRect/>
          </a:stretch>
        </p:blipFill>
        <p:spPr>
          <a:xfrm>
            <a:off x="5920550" y="2882525"/>
            <a:ext cx="4691125" cy="3975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Simulation Results</a:t>
            </a:r>
            <a:endParaRPr/>
          </a:p>
        </p:txBody>
      </p:sp>
      <p:sp>
        <p:nvSpPr>
          <p:cNvPr id="156" name="Google Shape;156;p2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157" name="Google Shape;157;p24"/>
          <p:cNvPicPr preferRelativeResize="0"/>
          <p:nvPr/>
        </p:nvPicPr>
        <p:blipFill>
          <a:blip r:embed="rId3">
            <a:alphaModFix/>
          </a:blip>
          <a:stretch>
            <a:fillRect/>
          </a:stretch>
        </p:blipFill>
        <p:spPr>
          <a:xfrm>
            <a:off x="838200" y="1825625"/>
            <a:ext cx="5032574" cy="4351200"/>
          </a:xfrm>
          <a:prstGeom prst="rect">
            <a:avLst/>
          </a:prstGeom>
          <a:noFill/>
          <a:ln>
            <a:noFill/>
          </a:ln>
        </p:spPr>
      </p:pic>
      <p:pic>
        <p:nvPicPr>
          <p:cNvPr id="158" name="Google Shape;158;p24"/>
          <p:cNvPicPr preferRelativeResize="0"/>
          <p:nvPr/>
        </p:nvPicPr>
        <p:blipFill>
          <a:blip r:embed="rId4">
            <a:alphaModFix/>
          </a:blip>
          <a:stretch>
            <a:fillRect/>
          </a:stretch>
        </p:blipFill>
        <p:spPr>
          <a:xfrm>
            <a:off x="6540200" y="1825625"/>
            <a:ext cx="4813600" cy="435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Simulation Results</a:t>
            </a:r>
            <a:endParaRPr/>
          </a:p>
        </p:txBody>
      </p:sp>
      <p:sp>
        <p:nvSpPr>
          <p:cNvPr id="164" name="Google Shape;164;p2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From the above obtained plots we can see that in conjunctive objective the regret at time T increases on increasing gamma, and in disjunctive objective the regret at time T decreases on increasing gamma.</a:t>
            </a:r>
            <a:endParaRPr/>
          </a:p>
          <a:p>
            <a:pPr marL="0" lvl="0" indent="0" algn="l" rtl="0">
              <a:spcBef>
                <a:spcPts val="1000"/>
              </a:spcBef>
              <a:spcAft>
                <a:spcPts val="0"/>
              </a:spcAft>
              <a:buClr>
                <a:schemeClr val="dk1"/>
              </a:buClr>
              <a:buSzPts val="1100"/>
              <a:buFont typeface="Arial"/>
              <a:buNone/>
            </a:pPr>
            <a:r>
              <a:rPr lang="en-IN"/>
              <a:t>Our algorithm outperforms CombCascade algorithm because they do not make use of the contextual information.</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ctrTitle"/>
          </p:nvPr>
        </p:nvSpPr>
        <p:spPr>
          <a:xfrm>
            <a:off x="1524000" y="1122375"/>
            <a:ext cx="9144000" cy="3131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sz="4800"/>
              <a:t>Thompson Sampling for Cascading              Bandits</a:t>
            </a:r>
            <a:endParaRPr sz="4800"/>
          </a:p>
        </p:txBody>
      </p:sp>
      <p:sp>
        <p:nvSpPr>
          <p:cNvPr id="170" name="Google Shape;170;p26"/>
          <p:cNvSpPr txBox="1">
            <a:spLocks noGrp="1"/>
          </p:cNvSpPr>
          <p:nvPr>
            <p:ph type="subTitle" idx="1"/>
          </p:nvPr>
        </p:nvSpPr>
        <p:spPr>
          <a:xfrm>
            <a:off x="1444825" y="6858007"/>
            <a:ext cx="9144000" cy="16785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Thompson Sampling for Cascading Bandits</a:t>
            </a:r>
            <a:endParaRPr/>
          </a:p>
        </p:txBody>
      </p:sp>
      <p:sp>
        <p:nvSpPr>
          <p:cNvPr id="176" name="Google Shape;176;p2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sz="2400">
                <a:highlight>
                  <a:srgbClr val="FFFFFF"/>
                </a:highlight>
                <a:latin typeface="Arial"/>
                <a:ea typeface="Arial"/>
                <a:cs typeface="Arial"/>
                <a:sym typeface="Arial"/>
              </a:rPr>
              <a:t>We analyze TS-Cascade, a Thompson sampling algorithm for the cascading bandit problem. In TS-Cascade, Bayesian estimates of the click probability are constructed using a univariate Gaussian; this leads to a more efficient exploration procedure vis-à-vis existing UCB-based approaches. We also incorporate the empirical variance of each item's click probability into the Bayesian updates. Empirical experiments demonstrate superiority of TS-Cascade compared to existing UCB-based procedures in terms of the expected cumulative regret and the time complexity.</a:t>
            </a:r>
            <a:endParaRPr sz="2400">
              <a:highlight>
                <a:srgbClr val="FFFFFF"/>
              </a:highlight>
              <a:latin typeface="Arial"/>
              <a:ea typeface="Arial"/>
              <a:cs typeface="Arial"/>
              <a:sym typeface="Arial"/>
            </a:endParaRPr>
          </a:p>
          <a:p>
            <a:pPr marL="0" lvl="0" indent="0" algn="l" rtl="0">
              <a:spcBef>
                <a:spcPts val="1000"/>
              </a:spcBef>
              <a:spcAft>
                <a:spcPts val="0"/>
              </a:spcAft>
              <a:buNone/>
            </a:pPr>
            <a:endParaRPr sz="2400">
              <a:highlight>
                <a:srgbClr val="FFFFFF"/>
              </a:highlight>
              <a:latin typeface="Arial"/>
              <a:ea typeface="Arial"/>
              <a:cs typeface="Arial"/>
              <a:sym typeface="Arial"/>
            </a:endParaRPr>
          </a:p>
          <a:p>
            <a:pPr marL="0" lvl="0" indent="0" algn="l" rtl="0">
              <a:lnSpc>
                <a:spcPct val="120000"/>
              </a:lnSpc>
              <a:spcBef>
                <a:spcPts val="1200"/>
              </a:spcBef>
              <a:spcAft>
                <a:spcPts val="0"/>
              </a:spcAft>
              <a:buNone/>
            </a:pPr>
            <a:endParaRPr sz="1200" b="1">
              <a:latin typeface="Arial"/>
              <a:ea typeface="Arial"/>
              <a:cs typeface="Arial"/>
              <a:sym typeface="Arial"/>
            </a:endParaRPr>
          </a:p>
          <a:p>
            <a:pPr marL="0" lvl="0" indent="0" algn="l" rtl="0">
              <a:lnSpc>
                <a:spcPct val="120000"/>
              </a:lnSpc>
              <a:spcBef>
                <a:spcPts val="1200"/>
              </a:spcBef>
              <a:spcAft>
                <a:spcPts val="0"/>
              </a:spcAft>
              <a:buClr>
                <a:schemeClr val="dk1"/>
              </a:buClr>
              <a:buSzPts val="1100"/>
              <a:buFont typeface="Arial"/>
              <a:buNone/>
            </a:pPr>
            <a:r>
              <a:rPr lang="en-IN" sz="1200" b="1">
                <a:latin typeface="Arial"/>
                <a:ea typeface="Arial"/>
                <a:cs typeface="Arial"/>
                <a:sym typeface="Arial"/>
              </a:rPr>
              <a:t>Reference - Thompson Sampling for Cascading Bandits </a:t>
            </a:r>
            <a:r>
              <a:rPr lang="en-IN" sz="1200" u="sng">
                <a:solidFill>
                  <a:schemeClr val="hlink"/>
                </a:solidFill>
                <a:latin typeface="Arial"/>
                <a:ea typeface="Arial"/>
                <a:cs typeface="Arial"/>
                <a:sym typeface="Arial"/>
                <a:hlinkClick r:id="rId3"/>
              </a:rPr>
              <a:t>Wang Chi Cheung</a:t>
            </a:r>
            <a:r>
              <a:rPr lang="en-IN" sz="1200">
                <a:latin typeface="Arial"/>
                <a:ea typeface="Arial"/>
                <a:cs typeface="Arial"/>
                <a:sym typeface="Arial"/>
              </a:rPr>
              <a:t>, </a:t>
            </a:r>
            <a:r>
              <a:rPr lang="en-IN" sz="1200" u="sng">
                <a:solidFill>
                  <a:schemeClr val="hlink"/>
                </a:solidFill>
                <a:latin typeface="Arial"/>
                <a:ea typeface="Arial"/>
                <a:cs typeface="Arial"/>
                <a:sym typeface="Arial"/>
                <a:hlinkClick r:id="rId4"/>
              </a:rPr>
              <a:t>Vincent Y. F. Tan</a:t>
            </a:r>
            <a:r>
              <a:rPr lang="en-IN" sz="1200">
                <a:latin typeface="Arial"/>
                <a:ea typeface="Arial"/>
                <a:cs typeface="Arial"/>
                <a:sym typeface="Arial"/>
              </a:rPr>
              <a:t>, </a:t>
            </a:r>
            <a:r>
              <a:rPr lang="en-IN" sz="1200" u="sng">
                <a:solidFill>
                  <a:schemeClr val="hlink"/>
                </a:solidFill>
                <a:latin typeface="Arial"/>
                <a:ea typeface="Arial"/>
                <a:cs typeface="Arial"/>
                <a:sym typeface="Arial"/>
                <a:hlinkClick r:id="rId5"/>
              </a:rPr>
              <a:t>Zixin Zhong</a:t>
            </a:r>
            <a:endParaRPr sz="1200" u="sng">
              <a:solidFill>
                <a:schemeClr val="hlink"/>
              </a:solidFill>
              <a:latin typeface="Arial"/>
              <a:ea typeface="Arial"/>
              <a:cs typeface="Arial"/>
              <a:sym typeface="Arial"/>
              <a:hlinkClick r:id="rId5"/>
            </a:endParaRPr>
          </a:p>
          <a:p>
            <a:pPr marL="0" lvl="0" indent="0" algn="l" rtl="0">
              <a:spcBef>
                <a:spcPts val="1200"/>
              </a:spcBef>
              <a:spcAft>
                <a:spcPts val="0"/>
              </a:spcAft>
              <a:buNone/>
            </a:pPr>
            <a:endParaRPr sz="2400">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838200" y="365125"/>
            <a:ext cx="10515600" cy="1171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IN" sz="4800"/>
              <a:t>Problem Setting</a:t>
            </a:r>
            <a:endParaRPr sz="4800"/>
          </a:p>
          <a:p>
            <a:pPr marL="0" lvl="0" indent="0" algn="l" rtl="0">
              <a:spcBef>
                <a:spcPts val="0"/>
              </a:spcBef>
              <a:spcAft>
                <a:spcPts val="0"/>
              </a:spcAft>
              <a:buNone/>
            </a:pPr>
            <a:endParaRPr/>
          </a:p>
        </p:txBody>
      </p:sp>
      <p:sp>
        <p:nvSpPr>
          <p:cNvPr id="182" name="Google Shape;182;p28"/>
          <p:cNvSpPr txBox="1">
            <a:spLocks noGrp="1"/>
          </p:cNvSpPr>
          <p:nvPr>
            <p:ph type="body" idx="1"/>
          </p:nvPr>
        </p:nvSpPr>
        <p:spPr>
          <a:xfrm>
            <a:off x="838200" y="1219550"/>
            <a:ext cx="10515600" cy="4957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sz="2400"/>
              <a:t>The problem setting is similar to that in C</a:t>
            </a:r>
            <a:r>
              <a:rPr lang="en-IN" sz="2400" baseline="30000"/>
              <a:t>3</a:t>
            </a:r>
            <a:r>
              <a:rPr lang="en-IN" sz="2400"/>
              <a:t>-UCB, except there is no context provided.</a:t>
            </a:r>
            <a:endParaRPr sz="2400"/>
          </a:p>
          <a:p>
            <a:pPr marL="0" lvl="0" indent="0" algn="l" rtl="0">
              <a:spcBef>
                <a:spcPts val="1000"/>
              </a:spcBef>
              <a:spcAft>
                <a:spcPts val="0"/>
              </a:spcAft>
              <a:buNone/>
            </a:pPr>
            <a:r>
              <a:rPr lang="en-IN" sz="2400"/>
              <a:t>We have L ∈ N ground items, denoted as [L] := {1, . . . , L}. Each item i ∈ [L] is associated with a weight w(i) ∈ [0, 1], signifying the item’s click probability. At each time step t ∈ [T ], the agent selects a list of K ≤ L items S t := (i t 1 , . . . , i tK ) ∈ π K (L) to the user, where π K (L) denotes the set of all K-permutations of [L]. The user examines the items from i t 1 to i tK by examining each item one at a time until possibly all items are examined. For 1 ≤ k ≤ K, W t (i tk ) ∼ Bern (w(i tk )) are i.i.d. and W t (i tk ) = 1 iff user clicks on i tk at time t.</a:t>
            </a:r>
            <a:endParaRPr sz="2400"/>
          </a:p>
          <a:p>
            <a:pPr marL="0" lvl="0" indent="0" algn="l" rtl="0">
              <a:spcBef>
                <a:spcPts val="1000"/>
              </a:spcBef>
              <a:spcAft>
                <a:spcPts val="0"/>
              </a:spcAft>
              <a:buNone/>
            </a:pP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About the algorithm</a:t>
            </a:r>
            <a:endParaRPr/>
          </a:p>
        </p:txBody>
      </p:sp>
      <p:sp>
        <p:nvSpPr>
          <p:cNvPr id="188" name="Google Shape;188;p2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IN"/>
              <a:t>In our algorithm, we approximate the true weight w(i) of each item i by an statistic θ t (i) at each time step t. This statistic is known as the Thompson sample. To do so, first, we sample a one-dimensional standard Gaussian Z t ∼ N (0, 1), define the empirical variance ν̂ t (i) = μ̂ t (i)(1 − μ̂ t (i)) of the previously observed arms, and calculate θ t (i). Secondly, we select S t = (i t 1 , i t 2 , . . . , i tK ) such that θ t (i t 1 ) ≥ θ t (i t 2 ) ≥· · · ≥ θ t (i tK ) ≥ max</a:t>
            </a:r>
            <a:r>
              <a:rPr lang="en-IN" baseline="-25000"/>
              <a:t>j∉St</a:t>
            </a:r>
            <a:r>
              <a:rPr lang="en-IN"/>
              <a:t>θ t (j). Finally, we update the parameters for each observed item i in a standard manner by applying Bayes rule on the mean of the Gaussian (with conjugate prior being another Gaussian).</a:t>
            </a:r>
            <a:endParaRPr/>
          </a:p>
          <a:p>
            <a:pPr marL="0" lvl="0" indent="0" algn="l" rtl="0">
              <a:spcBef>
                <a:spcPts val="10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Cascade TS algorithm</a:t>
            </a:r>
            <a:endParaRPr/>
          </a:p>
        </p:txBody>
      </p:sp>
      <p:sp>
        <p:nvSpPr>
          <p:cNvPr id="194" name="Google Shape;194;p3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195" name="Google Shape;195;p30"/>
          <p:cNvPicPr preferRelativeResize="0"/>
          <p:nvPr/>
        </p:nvPicPr>
        <p:blipFill>
          <a:blip r:embed="rId3">
            <a:alphaModFix/>
          </a:blip>
          <a:stretch>
            <a:fillRect/>
          </a:stretch>
        </p:blipFill>
        <p:spPr>
          <a:xfrm>
            <a:off x="838200" y="1825625"/>
            <a:ext cx="4515700" cy="4262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IN"/>
              <a:t>Cascade TS algorithm</a:t>
            </a:r>
            <a:endParaRPr/>
          </a:p>
        </p:txBody>
      </p:sp>
      <p:sp>
        <p:nvSpPr>
          <p:cNvPr id="201" name="Google Shape;201;p3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02" name="Google Shape;202;p31"/>
          <p:cNvPicPr preferRelativeResize="0"/>
          <p:nvPr/>
        </p:nvPicPr>
        <p:blipFill>
          <a:blip r:embed="rId3">
            <a:alphaModFix/>
          </a:blip>
          <a:stretch>
            <a:fillRect/>
          </a:stretch>
        </p:blipFill>
        <p:spPr>
          <a:xfrm>
            <a:off x="909825" y="1905700"/>
            <a:ext cx="4730575" cy="3125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ctrTitle"/>
          </p:nvPr>
        </p:nvSpPr>
        <p:spPr>
          <a:xfrm>
            <a:off x="1524000" y="1122373"/>
            <a:ext cx="9144000" cy="695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IN"/>
              <a:t>Introduction</a:t>
            </a:r>
            <a:endParaRPr/>
          </a:p>
        </p:txBody>
      </p:sp>
      <p:sp>
        <p:nvSpPr>
          <p:cNvPr id="91" name="Google Shape;91;p14"/>
          <p:cNvSpPr txBox="1">
            <a:spLocks noGrp="1"/>
          </p:cNvSpPr>
          <p:nvPr>
            <p:ph type="subTitle" idx="1"/>
          </p:nvPr>
        </p:nvSpPr>
        <p:spPr>
          <a:xfrm>
            <a:off x="1524000" y="1818075"/>
            <a:ext cx="9144000" cy="3899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The aim of this survey is to study and implement various existing algorithms on cascading bandits and analyze them.</a:t>
            </a:r>
            <a:endParaRPr/>
          </a:p>
          <a:p>
            <a:pPr marL="0" lvl="0" indent="0" algn="l" rtl="0">
              <a:spcBef>
                <a:spcPts val="1000"/>
              </a:spcBef>
              <a:spcAft>
                <a:spcPts val="0"/>
              </a:spcAft>
              <a:buNone/>
            </a:pPr>
            <a:r>
              <a:rPr lang="en-IN"/>
              <a:t>In this work, we study cascading bandits, an online learning variant of the cascade model where the goal is to recommend K most attractive items from a large set of L candidate items.</a:t>
            </a:r>
            <a:endParaRPr/>
          </a:p>
          <a:p>
            <a:pPr marL="0" lvl="0" indent="0" algn="l" rtl="0">
              <a:spcBef>
                <a:spcPts val="1000"/>
              </a:spcBef>
              <a:spcAft>
                <a:spcPts val="0"/>
              </a:spcAft>
              <a:buNone/>
            </a:pPr>
            <a:r>
              <a:rPr lang="en-IN"/>
              <a:t>The algorithms studied are C</a:t>
            </a:r>
            <a:r>
              <a:rPr lang="en-IN" baseline="30000"/>
              <a:t>3</a:t>
            </a:r>
            <a:r>
              <a:rPr lang="en-IN"/>
              <a:t>-UCB(for contextual cascading bandits), Thompson sampling, Cascade-UCB, Cascade-KLUCB,</a:t>
            </a:r>
            <a:endParaRPr/>
          </a:p>
          <a:p>
            <a:pPr marL="0" lvl="0" indent="0" algn="l" rtl="0">
              <a:spcBef>
                <a:spcPts val="100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838200" y="365125"/>
            <a:ext cx="10515600" cy="1085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IN"/>
              <a:t>Simulation Results</a:t>
            </a:r>
            <a:endParaRPr/>
          </a:p>
        </p:txBody>
      </p:sp>
      <p:sp>
        <p:nvSpPr>
          <p:cNvPr id="208" name="Google Shape;208;p32"/>
          <p:cNvSpPr txBox="1">
            <a:spLocks noGrp="1"/>
          </p:cNvSpPr>
          <p:nvPr>
            <p:ph type="body" idx="1"/>
          </p:nvPr>
        </p:nvSpPr>
        <p:spPr>
          <a:xfrm>
            <a:off x="838200" y="1307900"/>
            <a:ext cx="10515600" cy="4869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IN"/>
              <a:t>Reg(T) of TS-Cascade with L ∈ {64, 256} (resp. left and right), K = 2 and ∆ = 0.075. Each line indicates the average Reg(T) (over 20 runs)</a:t>
            </a:r>
            <a:endParaRPr/>
          </a:p>
          <a:p>
            <a:pPr marL="0" lvl="0" indent="0" algn="l" rtl="0">
              <a:spcBef>
                <a:spcPts val="1000"/>
              </a:spcBef>
              <a:spcAft>
                <a:spcPts val="0"/>
              </a:spcAft>
              <a:buNone/>
            </a:pPr>
            <a:endParaRPr/>
          </a:p>
        </p:txBody>
      </p:sp>
      <p:pic>
        <p:nvPicPr>
          <p:cNvPr id="209" name="Google Shape;209;p32"/>
          <p:cNvPicPr preferRelativeResize="0"/>
          <p:nvPr/>
        </p:nvPicPr>
        <p:blipFill>
          <a:blip r:embed="rId3">
            <a:alphaModFix/>
          </a:blip>
          <a:stretch>
            <a:fillRect/>
          </a:stretch>
        </p:blipFill>
        <p:spPr>
          <a:xfrm>
            <a:off x="838200" y="2660850"/>
            <a:ext cx="4854000" cy="3516050"/>
          </a:xfrm>
          <a:prstGeom prst="rect">
            <a:avLst/>
          </a:prstGeom>
          <a:noFill/>
          <a:ln>
            <a:noFill/>
          </a:ln>
        </p:spPr>
      </p:pic>
      <p:pic>
        <p:nvPicPr>
          <p:cNvPr id="210" name="Google Shape;210;p32"/>
          <p:cNvPicPr preferRelativeResize="0"/>
          <p:nvPr/>
        </p:nvPicPr>
        <p:blipFill>
          <a:blip r:embed="rId4">
            <a:alphaModFix/>
          </a:blip>
          <a:stretch>
            <a:fillRect/>
          </a:stretch>
        </p:blipFill>
        <p:spPr>
          <a:xfrm>
            <a:off x="6499800" y="2822075"/>
            <a:ext cx="4854000" cy="3426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Simulations</a:t>
            </a:r>
            <a:endParaRPr/>
          </a:p>
        </p:txBody>
      </p:sp>
      <p:sp>
        <p:nvSpPr>
          <p:cNvPr id="216" name="Google Shape;216;p3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The regrets obtained</a:t>
            </a:r>
            <a:endParaRPr/>
          </a:p>
          <a:p>
            <a:pPr marL="0" lvl="0" indent="0" algn="l" rtl="0">
              <a:spcBef>
                <a:spcPts val="1000"/>
              </a:spcBef>
              <a:spcAft>
                <a:spcPts val="0"/>
              </a:spcAft>
              <a:buNone/>
            </a:pPr>
            <a:r>
              <a:rPr lang="en-IN"/>
              <a:t> from TS cascade </a:t>
            </a:r>
            <a:endParaRPr/>
          </a:p>
          <a:p>
            <a:pPr marL="0" lvl="0" indent="0" algn="l" rtl="0">
              <a:spcBef>
                <a:spcPts val="1000"/>
              </a:spcBef>
              <a:spcAft>
                <a:spcPts val="0"/>
              </a:spcAft>
              <a:buNone/>
            </a:pPr>
            <a:r>
              <a:rPr lang="en-IN"/>
              <a:t>algorithmfor different </a:t>
            </a:r>
            <a:endParaRPr/>
          </a:p>
          <a:p>
            <a:pPr marL="0" lvl="0" indent="0" algn="l" rtl="0">
              <a:spcBef>
                <a:spcPts val="1000"/>
              </a:spcBef>
              <a:spcAft>
                <a:spcPts val="0"/>
              </a:spcAft>
              <a:buNone/>
            </a:pPr>
            <a:r>
              <a:rPr lang="en-IN"/>
              <a:t>parameter values.</a:t>
            </a:r>
            <a:endParaRPr/>
          </a:p>
        </p:txBody>
      </p:sp>
      <p:graphicFrame>
        <p:nvGraphicFramePr>
          <p:cNvPr id="217" name="Google Shape;217;p33"/>
          <p:cNvGraphicFramePr/>
          <p:nvPr/>
        </p:nvGraphicFramePr>
        <p:xfrm>
          <a:off x="4154050" y="0"/>
          <a:ext cx="8037950" cy="7527990"/>
        </p:xfrm>
        <a:graphic>
          <a:graphicData uri="http://schemas.openxmlformats.org/drawingml/2006/table">
            <a:tbl>
              <a:tblPr>
                <a:noFill/>
                <a:tableStyleId>{E37FFEE8-A095-462D-B6DC-3F4CDAF05B22}</a:tableStyleId>
              </a:tblPr>
              <a:tblGrid>
                <a:gridCol w="1225525"/>
                <a:gridCol w="1621425"/>
                <a:gridCol w="1969900"/>
                <a:gridCol w="3221100"/>
              </a:tblGrid>
              <a:tr h="360950">
                <a:tc>
                  <a:txBody>
                    <a:bodyPr/>
                    <a:lstStyle/>
                    <a:p>
                      <a:pPr marL="0" lvl="0" indent="0" algn="l" rtl="0">
                        <a:spcBef>
                          <a:spcPts val="0"/>
                        </a:spcBef>
                        <a:spcAft>
                          <a:spcPts val="0"/>
                        </a:spcAft>
                        <a:buNone/>
                      </a:pPr>
                      <a:r>
                        <a:rPr lang="en-IN" dirty="0"/>
                        <a:t>L</a:t>
                      </a:r>
                      <a:endParaRPr dirty="0"/>
                    </a:p>
                  </a:txBody>
                  <a:tcPr marL="91425" marR="91425" marT="91425" marB="91425"/>
                </a:tc>
                <a:tc>
                  <a:txBody>
                    <a:bodyPr/>
                    <a:lstStyle/>
                    <a:p>
                      <a:pPr marL="0" lvl="0" indent="0" algn="l" rtl="0">
                        <a:spcBef>
                          <a:spcPts val="0"/>
                        </a:spcBef>
                        <a:spcAft>
                          <a:spcPts val="0"/>
                        </a:spcAft>
                        <a:buNone/>
                      </a:pPr>
                      <a:r>
                        <a:rPr lang="en-IN"/>
                        <a:t>K</a:t>
                      </a:r>
                      <a:endParaRPr/>
                    </a:p>
                  </a:txBody>
                  <a:tcPr marL="91425" marR="91425" marT="91425" marB="91425"/>
                </a:tc>
                <a:tc>
                  <a:txBody>
                    <a:bodyPr/>
                    <a:lstStyle/>
                    <a:p>
                      <a:pPr marL="0" lvl="0" indent="0" algn="l" rtl="0">
                        <a:spcBef>
                          <a:spcPts val="0"/>
                        </a:spcBef>
                        <a:spcAft>
                          <a:spcPts val="0"/>
                        </a:spcAft>
                        <a:buNone/>
                      </a:pPr>
                      <a:r>
                        <a:rPr lang="en-IN"/>
                        <a:t>Delta</a:t>
                      </a:r>
                      <a:endParaRPr/>
                    </a:p>
                  </a:txBody>
                  <a:tcPr marL="91425" marR="91425" marT="91425" marB="91425"/>
                </a:tc>
                <a:tc>
                  <a:txBody>
                    <a:bodyPr/>
                    <a:lstStyle/>
                    <a:p>
                      <a:pPr marL="0" lvl="0" indent="0" algn="l" rtl="0">
                        <a:spcBef>
                          <a:spcPts val="0"/>
                        </a:spcBef>
                        <a:spcAft>
                          <a:spcPts val="0"/>
                        </a:spcAft>
                        <a:buNone/>
                      </a:pPr>
                      <a:r>
                        <a:rPr lang="en-IN"/>
                        <a:t>Regret</a:t>
                      </a:r>
                      <a:endParaRPr/>
                    </a:p>
                  </a:txBody>
                  <a:tcPr marL="91425" marR="91425" marT="91425" marB="91425"/>
                </a:tc>
              </a:tr>
              <a:tr h="360950">
                <a:tc>
                  <a:txBody>
                    <a:bodyPr/>
                    <a:lstStyle/>
                    <a:p>
                      <a:pPr marL="0" lvl="0" indent="0" algn="l" rtl="0">
                        <a:spcBef>
                          <a:spcPts val="0"/>
                        </a:spcBef>
                        <a:spcAft>
                          <a:spcPts val="0"/>
                        </a:spcAft>
                        <a:buNone/>
                      </a:pPr>
                      <a:r>
                        <a:rPr lang="en-IN"/>
                        <a:t>16</a:t>
                      </a:r>
                      <a:endParaRPr/>
                    </a:p>
                  </a:txBody>
                  <a:tcPr marL="91425" marR="91425" marT="91425" marB="91425"/>
                </a:tc>
                <a:tc>
                  <a:txBody>
                    <a:bodyPr/>
                    <a:lstStyle/>
                    <a:p>
                      <a:pPr marL="0" lvl="0" indent="0" algn="l" rtl="0">
                        <a:spcBef>
                          <a:spcPts val="0"/>
                        </a:spcBef>
                        <a:spcAft>
                          <a:spcPts val="0"/>
                        </a:spcAft>
                        <a:buNone/>
                      </a:pPr>
                      <a:r>
                        <a:rPr lang="en-IN"/>
                        <a:t>2</a:t>
                      </a:r>
                      <a:endParaRPr/>
                    </a:p>
                  </a:txBody>
                  <a:tcPr marL="91425" marR="91425" marT="91425" marB="91425"/>
                </a:tc>
                <a:tc>
                  <a:txBody>
                    <a:bodyPr/>
                    <a:lstStyle/>
                    <a:p>
                      <a:pPr marL="0" lvl="0" indent="0" algn="l" rtl="0">
                        <a:spcBef>
                          <a:spcPts val="0"/>
                        </a:spcBef>
                        <a:spcAft>
                          <a:spcPts val="0"/>
                        </a:spcAft>
                        <a:buNone/>
                      </a:pPr>
                      <a:r>
                        <a:rPr lang="en-IN"/>
                        <a:t>0.15</a:t>
                      </a:r>
                      <a:endParaRPr/>
                    </a:p>
                  </a:txBody>
                  <a:tcPr marL="91425" marR="91425" marT="91425" marB="91425"/>
                </a:tc>
                <a:tc>
                  <a:txBody>
                    <a:bodyPr/>
                    <a:lstStyle/>
                    <a:p>
                      <a:pPr marL="0" lvl="0" indent="0" algn="l" rtl="0">
                        <a:spcBef>
                          <a:spcPts val="0"/>
                        </a:spcBef>
                        <a:spcAft>
                          <a:spcPts val="0"/>
                        </a:spcAft>
                        <a:buNone/>
                      </a:pPr>
                      <a:r>
                        <a:rPr lang="en-IN"/>
                        <a:t>350.11</a:t>
                      </a:r>
                      <a:endParaRPr/>
                    </a:p>
                  </a:txBody>
                  <a:tcPr marL="91425" marR="91425" marT="91425" marB="91425"/>
                </a:tc>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16</a:t>
                      </a:r>
                      <a:endParaRPr/>
                    </a:p>
                  </a:txBody>
                  <a:tcPr marL="91425" marR="91425" marT="91425" marB="91425"/>
                </a:tc>
                <a:tc>
                  <a:txBody>
                    <a:bodyPr/>
                    <a:lstStyle/>
                    <a:p>
                      <a:pPr marL="0" lvl="0" indent="0" algn="l" rtl="0">
                        <a:spcBef>
                          <a:spcPts val="0"/>
                        </a:spcBef>
                        <a:spcAft>
                          <a:spcPts val="0"/>
                        </a:spcAft>
                        <a:buNone/>
                      </a:pPr>
                      <a:r>
                        <a:rPr lang="en-IN"/>
                        <a:t>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0.15</a:t>
                      </a:r>
                      <a:endParaRPr/>
                    </a:p>
                  </a:txBody>
                  <a:tcPr marL="91425" marR="91425" marT="91425" marB="91425"/>
                </a:tc>
                <a:tc>
                  <a:txBody>
                    <a:bodyPr/>
                    <a:lstStyle/>
                    <a:p>
                      <a:pPr marL="0" lvl="0" indent="0" algn="l" rtl="0">
                        <a:spcBef>
                          <a:spcPts val="0"/>
                        </a:spcBef>
                        <a:spcAft>
                          <a:spcPts val="0"/>
                        </a:spcAft>
                        <a:buNone/>
                      </a:pPr>
                      <a:r>
                        <a:rPr lang="en-IN"/>
                        <a:t>315.6</a:t>
                      </a:r>
                      <a:endParaRPr/>
                    </a:p>
                  </a:txBody>
                  <a:tcPr marL="91425" marR="91425" marT="91425" marB="91425"/>
                </a:tc>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16</a:t>
                      </a:r>
                      <a:endParaRPr/>
                    </a:p>
                  </a:txBody>
                  <a:tcPr marL="91425" marR="91425" marT="91425" marB="91425"/>
                </a:tc>
                <a:tc>
                  <a:txBody>
                    <a:bodyPr/>
                    <a:lstStyle/>
                    <a:p>
                      <a:pPr marL="0" lvl="0" indent="0" algn="l" rtl="0">
                        <a:spcBef>
                          <a:spcPts val="0"/>
                        </a:spcBef>
                        <a:spcAft>
                          <a:spcPts val="0"/>
                        </a:spcAft>
                        <a:buNone/>
                      </a:pPr>
                      <a:r>
                        <a:rPr lang="en-IN"/>
                        <a:t>8</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0.15</a:t>
                      </a:r>
                      <a:endParaRPr/>
                    </a:p>
                  </a:txBody>
                  <a:tcPr marL="91425" marR="91425" marT="91425" marB="91425"/>
                </a:tc>
                <a:tc>
                  <a:txBody>
                    <a:bodyPr/>
                    <a:lstStyle/>
                    <a:p>
                      <a:pPr marL="0" lvl="0" indent="0" algn="l" rtl="0">
                        <a:spcBef>
                          <a:spcPts val="0"/>
                        </a:spcBef>
                        <a:spcAft>
                          <a:spcPts val="0"/>
                        </a:spcAft>
                        <a:buNone/>
                      </a:pPr>
                      <a:r>
                        <a:rPr lang="en-IN"/>
                        <a:t>129.88</a:t>
                      </a:r>
                      <a:endParaRPr/>
                    </a:p>
                  </a:txBody>
                  <a:tcPr marL="91425" marR="91425" marT="91425" marB="91425"/>
                </a:tc>
              </a:tr>
              <a:tr h="360950">
                <a:tc>
                  <a:txBody>
                    <a:bodyPr/>
                    <a:lstStyle/>
                    <a:p>
                      <a:pPr marL="0" lvl="0" indent="0" algn="l" rtl="0">
                        <a:spcBef>
                          <a:spcPts val="0"/>
                        </a:spcBef>
                        <a:spcAft>
                          <a:spcPts val="0"/>
                        </a:spcAft>
                        <a:buNone/>
                      </a:pPr>
                      <a:r>
                        <a:rPr lang="en-IN"/>
                        <a:t>32</a:t>
                      </a:r>
                      <a:endParaRPr/>
                    </a:p>
                  </a:txBody>
                  <a:tcPr marL="91425" marR="91425" marT="91425" marB="91425"/>
                </a:tc>
                <a:tc>
                  <a:txBody>
                    <a:bodyPr/>
                    <a:lstStyle/>
                    <a:p>
                      <a:pPr marL="0" lvl="0" indent="0" algn="l" rtl="0">
                        <a:spcBef>
                          <a:spcPts val="0"/>
                        </a:spcBef>
                        <a:spcAft>
                          <a:spcPts val="0"/>
                        </a:spcAft>
                        <a:buNone/>
                      </a:pPr>
                      <a:r>
                        <a:rPr lang="en-IN"/>
                        <a:t>2</a:t>
                      </a:r>
                      <a:endParaRPr/>
                    </a:p>
                  </a:txBody>
                  <a:tcPr marL="91425" marR="91425" marT="91425" marB="91425"/>
                </a:tc>
                <a:tc>
                  <a:txBody>
                    <a:bodyPr/>
                    <a:lstStyle/>
                    <a:p>
                      <a:pPr marL="0" lvl="0" indent="0" algn="l" rtl="0">
                        <a:spcBef>
                          <a:spcPts val="0"/>
                        </a:spcBef>
                        <a:spcAft>
                          <a:spcPts val="0"/>
                        </a:spcAft>
                        <a:buNone/>
                      </a:pPr>
                      <a:r>
                        <a:rPr lang="en-IN"/>
                        <a:t>0.075</a:t>
                      </a:r>
                      <a:endParaRPr/>
                    </a:p>
                  </a:txBody>
                  <a:tcPr marL="91425" marR="91425" marT="91425" marB="91425"/>
                </a:tc>
                <a:tc>
                  <a:txBody>
                    <a:bodyPr/>
                    <a:lstStyle/>
                    <a:p>
                      <a:pPr marL="0" lvl="0" indent="0" algn="l" rtl="0">
                        <a:spcBef>
                          <a:spcPts val="0"/>
                        </a:spcBef>
                        <a:spcAft>
                          <a:spcPts val="0"/>
                        </a:spcAft>
                        <a:buNone/>
                      </a:pPr>
                      <a:r>
                        <a:rPr lang="en-IN"/>
                        <a:t>754.36</a:t>
                      </a:r>
                      <a:endParaRPr/>
                    </a:p>
                  </a:txBody>
                  <a:tcPr marL="91425" marR="91425" marT="91425" marB="91425"/>
                </a:tc>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32</a:t>
                      </a:r>
                      <a:endParaRPr/>
                    </a:p>
                  </a:txBody>
                  <a:tcPr marL="91425" marR="91425" marT="91425" marB="91425"/>
                </a:tc>
                <a:tc>
                  <a:txBody>
                    <a:bodyPr/>
                    <a:lstStyle/>
                    <a:p>
                      <a:pPr marL="0" lvl="0" indent="0" algn="l" rtl="0">
                        <a:spcBef>
                          <a:spcPts val="0"/>
                        </a:spcBef>
                        <a:spcAft>
                          <a:spcPts val="0"/>
                        </a:spcAft>
                        <a:buNone/>
                      </a:pPr>
                      <a:r>
                        <a:rPr lang="en-IN"/>
                        <a:t>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629.34</a:t>
                      </a:r>
                      <a:endParaRPr/>
                    </a:p>
                  </a:txBody>
                  <a:tcPr marL="91425" marR="91425" marT="91425" marB="91425"/>
                </a:tc>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32</a:t>
                      </a:r>
                      <a:endParaRPr/>
                    </a:p>
                  </a:txBody>
                  <a:tcPr marL="91425" marR="91425" marT="91425" marB="91425"/>
                </a:tc>
                <a:tc>
                  <a:txBody>
                    <a:bodyPr/>
                    <a:lstStyle/>
                    <a:p>
                      <a:pPr marL="0" lvl="0" indent="0" algn="l" rtl="0">
                        <a:spcBef>
                          <a:spcPts val="0"/>
                        </a:spcBef>
                        <a:spcAft>
                          <a:spcPts val="0"/>
                        </a:spcAft>
                        <a:buNone/>
                      </a:pPr>
                      <a:r>
                        <a:rPr lang="en-IN"/>
                        <a:t>8</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381.3</a:t>
                      </a:r>
                      <a:endParaRPr/>
                    </a:p>
                  </a:txBody>
                  <a:tcPr marL="91425" marR="91425" marT="91425" marB="91425"/>
                </a:tc>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32</a:t>
                      </a:r>
                      <a:endParaRPr/>
                    </a:p>
                  </a:txBody>
                  <a:tcPr marL="91425" marR="91425" marT="91425" marB="91425"/>
                </a:tc>
                <a:tc>
                  <a:txBody>
                    <a:bodyPr/>
                    <a:lstStyle/>
                    <a:p>
                      <a:pPr marL="0" lvl="0" indent="0" algn="l" rtl="0">
                        <a:spcBef>
                          <a:spcPts val="0"/>
                        </a:spcBef>
                        <a:spcAft>
                          <a:spcPts val="0"/>
                        </a:spcAft>
                        <a:buNone/>
                      </a:pPr>
                      <a:r>
                        <a:rPr lang="en-IN"/>
                        <a:t>2</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1168.48</a:t>
                      </a:r>
                      <a:endParaRPr/>
                    </a:p>
                  </a:txBody>
                  <a:tcPr marL="91425" marR="91425" marT="91425" marB="91425"/>
                </a:tc>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32</a:t>
                      </a:r>
                      <a:endParaRPr/>
                    </a:p>
                  </a:txBody>
                  <a:tcPr marL="91425" marR="91425" marT="91425" marB="91425"/>
                </a:tc>
                <a:tc>
                  <a:txBody>
                    <a:bodyPr/>
                    <a:lstStyle/>
                    <a:p>
                      <a:pPr marL="0" lvl="0" indent="0" algn="l" rtl="0">
                        <a:spcBef>
                          <a:spcPts val="0"/>
                        </a:spcBef>
                        <a:spcAft>
                          <a:spcPts val="0"/>
                        </a:spcAft>
                        <a:buNone/>
                      </a:pPr>
                      <a:r>
                        <a:rPr lang="en-IN"/>
                        <a:t>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906.581</a:t>
                      </a:r>
                      <a:endParaRPr/>
                    </a:p>
                  </a:txBody>
                  <a:tcPr marL="91425" marR="91425" marT="91425" marB="91425"/>
                </a:tc>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32</a:t>
                      </a:r>
                      <a:endParaRPr/>
                    </a:p>
                  </a:txBody>
                  <a:tcPr marL="91425" marR="91425" marT="91425" marB="91425"/>
                </a:tc>
                <a:tc>
                  <a:txBody>
                    <a:bodyPr/>
                    <a:lstStyle/>
                    <a:p>
                      <a:pPr marL="0" lvl="0" indent="0" algn="l" rtl="0">
                        <a:spcBef>
                          <a:spcPts val="0"/>
                        </a:spcBef>
                        <a:spcAft>
                          <a:spcPts val="0"/>
                        </a:spcAft>
                        <a:buNone/>
                      </a:pPr>
                      <a:r>
                        <a:rPr lang="en-IN"/>
                        <a:t>8</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569.358</a:t>
                      </a:r>
                      <a:endParaRPr/>
                    </a:p>
                  </a:txBody>
                  <a:tcPr marL="91425" marR="91425" marT="91425" marB="91425"/>
                </a:tc>
              </a:tr>
              <a:tr h="360950">
                <a:tc>
                  <a:txBody>
                    <a:bodyPr/>
                    <a:lstStyle/>
                    <a:p>
                      <a:pPr marL="0" lvl="0" indent="0" algn="l" rtl="0">
                        <a:spcBef>
                          <a:spcPts val="0"/>
                        </a:spcBef>
                        <a:spcAft>
                          <a:spcPts val="0"/>
                        </a:spcAft>
                        <a:buNone/>
                      </a:pPr>
                      <a:r>
                        <a:rPr lang="en-IN" dirty="0"/>
                        <a:t>64</a:t>
                      </a:r>
                      <a:endParaRPr dirty="0"/>
                    </a:p>
                  </a:txBody>
                  <a:tcPr marL="91425" marR="91425" marT="91425" marB="91425"/>
                </a:tc>
                <a:tc>
                  <a:txBody>
                    <a:bodyPr/>
                    <a:lstStyle/>
                    <a:p>
                      <a:pPr marL="0" lvl="0" indent="0" algn="l" rtl="0">
                        <a:spcBef>
                          <a:spcPts val="0"/>
                        </a:spcBef>
                        <a:spcAft>
                          <a:spcPts val="0"/>
                        </a:spcAft>
                        <a:buNone/>
                      </a:pPr>
                      <a:r>
                        <a:rPr lang="en-IN" dirty="0"/>
                        <a:t>2</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1723.59</a:t>
                      </a:r>
                      <a:endParaRPr/>
                    </a:p>
                  </a:txBody>
                  <a:tcPr marL="91425" marR="91425" marT="91425" marB="91425"/>
                </a:tc>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64</a:t>
                      </a:r>
                      <a:endParaRPr/>
                    </a:p>
                  </a:txBody>
                  <a:tcPr marL="91425" marR="91425" marT="91425" marB="91425"/>
                </a:tc>
                <a:tc>
                  <a:txBody>
                    <a:bodyPr/>
                    <a:lstStyle/>
                    <a:p>
                      <a:pPr marL="0" lvl="0" indent="0" algn="l" rtl="0">
                        <a:spcBef>
                          <a:spcPts val="0"/>
                        </a:spcBef>
                        <a:spcAft>
                          <a:spcPts val="0"/>
                        </a:spcAft>
                        <a:buNone/>
                      </a:pPr>
                      <a:r>
                        <a:rPr lang="en-IN"/>
                        <a:t>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1796.254</a:t>
                      </a:r>
                      <a:endParaRPr/>
                    </a:p>
                  </a:txBody>
                  <a:tcPr marL="91425" marR="91425" marT="91425" marB="91425"/>
                </a:tc>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64</a:t>
                      </a:r>
                      <a:endParaRPr/>
                    </a:p>
                  </a:txBody>
                  <a:tcPr marL="91425" marR="91425" marT="91425" marB="91425"/>
                </a:tc>
                <a:tc>
                  <a:txBody>
                    <a:bodyPr/>
                    <a:lstStyle/>
                    <a:p>
                      <a:pPr marL="0" lvl="0" indent="0" algn="l" rtl="0">
                        <a:spcBef>
                          <a:spcPts val="0"/>
                        </a:spcBef>
                        <a:spcAft>
                          <a:spcPts val="0"/>
                        </a:spcAft>
                        <a:buNone/>
                      </a:pPr>
                      <a:r>
                        <a:rPr lang="en-IN"/>
                        <a:t>8</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1058.98</a:t>
                      </a:r>
                      <a:endParaRPr/>
                    </a:p>
                  </a:txBody>
                  <a:tcPr marL="91425" marR="91425" marT="91425" marB="91425"/>
                </a:tc>
              </a:tr>
              <a:tr h="360950">
                <a:tc>
                  <a:txBody>
                    <a:bodyPr/>
                    <a:lstStyle/>
                    <a:p>
                      <a:pPr marL="0" lvl="0" indent="0" algn="l" rtl="0">
                        <a:spcBef>
                          <a:spcPts val="0"/>
                        </a:spcBef>
                        <a:spcAft>
                          <a:spcPts val="0"/>
                        </a:spcAft>
                        <a:buNone/>
                      </a:pPr>
                      <a:r>
                        <a:rPr lang="en-IN"/>
                        <a:t>128</a:t>
                      </a:r>
                      <a:endParaRPr/>
                    </a:p>
                  </a:txBody>
                  <a:tcPr marL="91425" marR="91425" marT="91425" marB="91425"/>
                </a:tc>
                <a:tc>
                  <a:txBody>
                    <a:bodyPr/>
                    <a:lstStyle/>
                    <a:p>
                      <a:pPr marL="0" lvl="0" indent="0" algn="l" rtl="0">
                        <a:spcBef>
                          <a:spcPts val="0"/>
                        </a:spcBef>
                        <a:spcAft>
                          <a:spcPts val="0"/>
                        </a:spcAft>
                        <a:buNone/>
                      </a:pPr>
                      <a:r>
                        <a:rPr lang="en-IN"/>
                        <a:t>2</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2569.59</a:t>
                      </a:r>
                      <a:endParaRPr/>
                    </a:p>
                  </a:txBody>
                  <a:tcPr marL="91425" marR="91425" marT="91425" marB="91425"/>
                </a:tc>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128</a:t>
                      </a:r>
                      <a:endParaRPr/>
                    </a:p>
                  </a:txBody>
                  <a:tcPr marL="91425" marR="91425" marT="91425" marB="91425"/>
                </a:tc>
                <a:tc>
                  <a:txBody>
                    <a:bodyPr/>
                    <a:lstStyle/>
                    <a:p>
                      <a:pPr marL="0" lvl="0" indent="0" algn="l" rtl="0">
                        <a:spcBef>
                          <a:spcPts val="0"/>
                        </a:spcBef>
                        <a:spcAft>
                          <a:spcPts val="0"/>
                        </a:spcAft>
                        <a:buNone/>
                      </a:pPr>
                      <a:r>
                        <a:rPr lang="en-IN"/>
                        <a:t>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2698.84</a:t>
                      </a:r>
                      <a:endParaRPr/>
                    </a:p>
                  </a:txBody>
                  <a:tcPr marL="91425" marR="91425" marT="91425" marB="91425"/>
                </a:tc>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128</a:t>
                      </a:r>
                      <a:endParaRPr/>
                    </a:p>
                  </a:txBody>
                  <a:tcPr marL="91425" marR="91425" marT="91425" marB="91425"/>
                </a:tc>
                <a:tc>
                  <a:txBody>
                    <a:bodyPr/>
                    <a:lstStyle/>
                    <a:p>
                      <a:pPr marL="0" lvl="0" indent="0" algn="l" rtl="0">
                        <a:spcBef>
                          <a:spcPts val="0"/>
                        </a:spcBef>
                        <a:spcAft>
                          <a:spcPts val="0"/>
                        </a:spcAft>
                        <a:buNone/>
                      </a:pPr>
                      <a:r>
                        <a:rPr lang="en-IN"/>
                        <a:t>8</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1867.54</a:t>
                      </a:r>
                      <a:endParaRPr/>
                    </a:p>
                  </a:txBody>
                  <a:tcPr marL="91425" marR="91425" marT="91425" marB="91425"/>
                </a:tc>
              </a:tr>
              <a:tr h="360950">
                <a:tc>
                  <a:txBody>
                    <a:bodyPr/>
                    <a:lstStyle/>
                    <a:p>
                      <a:pPr marL="0" lvl="0" indent="0" algn="l" rtl="0">
                        <a:spcBef>
                          <a:spcPts val="0"/>
                        </a:spcBef>
                        <a:spcAft>
                          <a:spcPts val="0"/>
                        </a:spcAft>
                        <a:buNone/>
                      </a:pPr>
                      <a:r>
                        <a:rPr lang="en-IN"/>
                        <a:t>256</a:t>
                      </a:r>
                      <a:endParaRPr/>
                    </a:p>
                  </a:txBody>
                  <a:tcPr marL="91425" marR="91425" marT="91425" marB="91425"/>
                </a:tc>
                <a:tc>
                  <a:txBody>
                    <a:bodyPr/>
                    <a:lstStyle/>
                    <a:p>
                      <a:pPr marL="0" lvl="0" indent="0" algn="l" rtl="0">
                        <a:spcBef>
                          <a:spcPts val="0"/>
                        </a:spcBef>
                        <a:spcAft>
                          <a:spcPts val="0"/>
                        </a:spcAft>
                        <a:buNone/>
                      </a:pPr>
                      <a:r>
                        <a:rPr lang="en-IN"/>
                        <a:t>2</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4589.65</a:t>
                      </a:r>
                      <a:endParaRPr/>
                    </a:p>
                  </a:txBody>
                  <a:tcPr marL="91425" marR="91425" marT="91425" marB="91425"/>
                </a:tc>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256</a:t>
                      </a:r>
                      <a:endParaRPr/>
                    </a:p>
                  </a:txBody>
                  <a:tcPr marL="91425" marR="91425" marT="91425" marB="91425"/>
                </a:tc>
                <a:tc>
                  <a:txBody>
                    <a:bodyPr/>
                    <a:lstStyle/>
                    <a:p>
                      <a:pPr marL="0" lvl="0" indent="0" algn="l" rtl="0">
                        <a:spcBef>
                          <a:spcPts val="0"/>
                        </a:spcBef>
                        <a:spcAft>
                          <a:spcPts val="0"/>
                        </a:spcAft>
                        <a:buNone/>
                      </a:pPr>
                      <a:r>
                        <a:rPr lang="en-IN"/>
                        <a:t>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4549.72</a:t>
                      </a:r>
                      <a:endParaRPr/>
                    </a:p>
                  </a:txBody>
                  <a:tcPr marL="91425" marR="91425" marT="91425" marB="91425"/>
                </a:tc>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256</a:t>
                      </a:r>
                      <a:endParaRPr/>
                    </a:p>
                  </a:txBody>
                  <a:tcPr marL="91425" marR="91425" marT="91425" marB="91425"/>
                </a:tc>
                <a:tc>
                  <a:txBody>
                    <a:bodyPr/>
                    <a:lstStyle/>
                    <a:p>
                      <a:pPr marL="0" lvl="0" indent="0" algn="l" rtl="0">
                        <a:spcBef>
                          <a:spcPts val="0"/>
                        </a:spcBef>
                        <a:spcAft>
                          <a:spcPts val="0"/>
                        </a:spcAft>
                        <a:buNone/>
                      </a:pPr>
                      <a:r>
                        <a:rPr lang="en-IN"/>
                        <a:t>8</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3574.57</a:t>
                      </a:r>
                      <a:endParaRPr/>
                    </a:p>
                  </a:txBody>
                  <a:tcPr marL="91425" marR="91425" marT="91425" marB="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Simulation results</a:t>
            </a:r>
            <a:endParaRPr/>
          </a:p>
        </p:txBody>
      </p:sp>
      <p:sp>
        <p:nvSpPr>
          <p:cNvPr id="223" name="Google Shape;223;p3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From the above plots and tabulated data we can see that on increasing K, the regret decreases and on increasing L, the regret increases, and on on increasing delta, the regret increases. Also this makes sense because on decreasing delta we reduce the difference between optimal and suboptimal  arms and hence it becomes difficult for the algorithm to distinguish between them.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515240" cy="533400"/>
          </a:xfrm>
        </p:spPr>
        <p:txBody>
          <a:bodyPr/>
          <a:lstStyle/>
          <a:p>
            <a:pPr algn="ctr"/>
            <a:r>
              <a:rPr lang="en-US" sz="3200" dirty="0" smtClean="0"/>
              <a:t>Abstract</a:t>
            </a:r>
            <a:endParaRPr lang="en-US" sz="3200" dirty="0"/>
          </a:p>
        </p:txBody>
      </p:sp>
      <p:sp>
        <p:nvSpPr>
          <p:cNvPr id="3" name="Subtitle 2"/>
          <p:cNvSpPr>
            <a:spLocks noGrp="1"/>
          </p:cNvSpPr>
          <p:nvPr>
            <p:ph type="subTitle"/>
          </p:nvPr>
        </p:nvSpPr>
        <p:spPr>
          <a:xfrm>
            <a:off x="457200" y="1447800"/>
            <a:ext cx="11506200" cy="4350960"/>
          </a:xfrm>
        </p:spPr>
        <p:txBody>
          <a:bodyPr/>
          <a:lstStyle/>
          <a:p>
            <a:pPr>
              <a:buFont typeface="Arial" pitchFamily="34" charset="0"/>
              <a:buChar char="•"/>
            </a:pPr>
            <a:r>
              <a:rPr lang="en-IN" sz="2800" dirty="0" smtClean="0"/>
              <a:t>We </a:t>
            </a:r>
            <a:r>
              <a:rPr lang="en-IN" sz="2800" dirty="0"/>
              <a:t>propose a cost-aware cascading</a:t>
            </a:r>
          </a:p>
          <a:p>
            <a:r>
              <a:rPr lang="en-US" sz="2800" dirty="0"/>
              <a:t>bandits </a:t>
            </a:r>
            <a:r>
              <a:rPr lang="en-US" sz="2800" dirty="0" smtClean="0"/>
              <a:t>model by </a:t>
            </a:r>
            <a:r>
              <a:rPr lang="en-US" sz="2800" dirty="0" smtClean="0"/>
              <a:t> </a:t>
            </a:r>
            <a:r>
              <a:rPr lang="en-US" sz="2800" dirty="0"/>
              <a:t>considering </a:t>
            </a:r>
            <a:r>
              <a:rPr lang="en-US" sz="2800" dirty="0" smtClean="0"/>
              <a:t>the </a:t>
            </a:r>
            <a:r>
              <a:rPr lang="en-IN" sz="2800" dirty="0" smtClean="0"/>
              <a:t>random </a:t>
            </a:r>
            <a:r>
              <a:rPr lang="en-IN" sz="2800" dirty="0"/>
              <a:t>cost of pulling arms</a:t>
            </a:r>
            <a:r>
              <a:rPr lang="en-IN" sz="2800" dirty="0" smtClean="0"/>
              <a:t>. </a:t>
            </a:r>
          </a:p>
          <a:p>
            <a:endParaRPr lang="en-IN" sz="2800" dirty="0" smtClean="0"/>
          </a:p>
          <a:p>
            <a:pPr>
              <a:buFont typeface="Arial" pitchFamily="34" charset="0"/>
              <a:buChar char="•"/>
            </a:pPr>
            <a:r>
              <a:rPr lang="en-US" sz="2800" dirty="0" smtClean="0"/>
              <a:t>In </a:t>
            </a:r>
            <a:r>
              <a:rPr lang="en-US" sz="2800" dirty="0"/>
              <a:t>each step, </a:t>
            </a:r>
            <a:r>
              <a:rPr lang="en-US" sz="2800" dirty="0" smtClean="0"/>
              <a:t>the </a:t>
            </a:r>
            <a:r>
              <a:rPr lang="en-IN" sz="2800" dirty="0" smtClean="0"/>
              <a:t>learning </a:t>
            </a:r>
            <a:r>
              <a:rPr lang="en-IN" sz="2800" dirty="0"/>
              <a:t>agent chooses an ordered list of items and</a:t>
            </a:r>
          </a:p>
          <a:p>
            <a:r>
              <a:rPr lang="en-IN" sz="2800" dirty="0"/>
              <a:t>examines them sequentially, until certain </a:t>
            </a:r>
            <a:r>
              <a:rPr lang="en-IN" sz="2800" dirty="0" smtClean="0"/>
              <a:t>stopping condition </a:t>
            </a:r>
            <a:r>
              <a:rPr lang="en-IN" sz="2800" dirty="0"/>
              <a:t>is satisfied. </a:t>
            </a:r>
            <a:endParaRPr lang="en-IN" sz="2800" dirty="0" smtClean="0"/>
          </a:p>
          <a:p>
            <a:endParaRPr lang="en-IN" sz="2800" dirty="0" smtClean="0"/>
          </a:p>
          <a:p>
            <a:pPr>
              <a:buFont typeface="Arial" pitchFamily="34" charset="0"/>
              <a:buChar char="•"/>
            </a:pPr>
            <a:r>
              <a:rPr lang="en-IN" sz="2800" dirty="0" smtClean="0"/>
              <a:t>Our </a:t>
            </a:r>
            <a:r>
              <a:rPr lang="en-IN" sz="2800" dirty="0"/>
              <a:t>objective is then to </a:t>
            </a:r>
            <a:r>
              <a:rPr lang="en-IN" sz="2800" dirty="0" smtClean="0"/>
              <a:t>maximize the </a:t>
            </a:r>
            <a:r>
              <a:rPr lang="en-IN" sz="2800" dirty="0"/>
              <a:t>expected net reward in each </a:t>
            </a:r>
            <a:r>
              <a:rPr lang="en-IN" sz="2800" dirty="0" smtClean="0"/>
              <a:t>step</a:t>
            </a:r>
            <a:r>
              <a:rPr lang="en-IN" sz="2800" dirty="0"/>
              <a:t>, i.e., </a:t>
            </a:r>
            <a:r>
              <a:rPr lang="en-IN" sz="2800" dirty="0" smtClean="0"/>
              <a:t>the reward </a:t>
            </a:r>
            <a:r>
              <a:rPr lang="en-IN" sz="2800" dirty="0"/>
              <a:t>obtained in each step minus the total cost incurred</a:t>
            </a:r>
          </a:p>
          <a:p>
            <a:r>
              <a:rPr lang="en-IN" sz="2800" dirty="0"/>
              <a:t>in examining the items, by deciding the ordered</a:t>
            </a:r>
          </a:p>
          <a:p>
            <a:r>
              <a:rPr lang="en-IN" sz="2800" dirty="0"/>
              <a:t>list of items, as well as when to stop examination.</a:t>
            </a:r>
            <a:endParaRPr lang="en-US" sz="2800" dirty="0"/>
          </a:p>
        </p:txBody>
      </p:sp>
      <p:sp>
        <p:nvSpPr>
          <p:cNvPr id="4" name="TextShape 1"/>
          <p:cNvSpPr txBox="1"/>
          <p:nvPr/>
        </p:nvSpPr>
        <p:spPr>
          <a:xfrm>
            <a:off x="685800" y="60240"/>
            <a:ext cx="10515240" cy="473160"/>
          </a:xfrm>
          <a:prstGeom prst="rect">
            <a:avLst/>
          </a:prstGeom>
          <a:noFill/>
          <a:ln>
            <a:noFill/>
          </a:ln>
        </p:spPr>
        <p:txBody>
          <a:bodyPr lIns="0" tIns="0" rIns="0" bIns="0" anchor="ctr"/>
          <a:lstStyle/>
          <a:p>
            <a:pPr algn="ctr"/>
            <a:r>
              <a:rPr lang="en-US" sz="4400" b="1" strike="noStrike" spc="-1" dirty="0" smtClean="0">
                <a:solidFill>
                  <a:srgbClr val="000000"/>
                </a:solidFill>
                <a:latin typeface="Calibri"/>
              </a:rPr>
              <a:t> </a:t>
            </a:r>
            <a:r>
              <a:rPr lang="en-US" sz="4400" b="1" strike="noStrike" spc="-1" dirty="0">
                <a:solidFill>
                  <a:srgbClr val="000000"/>
                </a:solidFill>
                <a:latin typeface="Calibri"/>
              </a:rPr>
              <a:t>COST AWARE CASCADING BANDIT</a:t>
            </a:r>
          </a:p>
        </p:txBody>
      </p:sp>
      <p:sp>
        <p:nvSpPr>
          <p:cNvPr id="5" name="TextBox 4"/>
          <p:cNvSpPr txBox="1"/>
          <p:nvPr/>
        </p:nvSpPr>
        <p:spPr>
          <a:xfrm>
            <a:off x="381000" y="5867400"/>
            <a:ext cx="11582400" cy="1169551"/>
          </a:xfrm>
          <a:prstGeom prst="rect">
            <a:avLst/>
          </a:prstGeom>
          <a:noFill/>
        </p:spPr>
        <p:txBody>
          <a:bodyPr wrap="square" rtlCol="0">
            <a:spAutoFit/>
          </a:bodyPr>
          <a:lstStyle/>
          <a:p>
            <a:r>
              <a:rPr lang="en-IN" b="1" i="1" dirty="0" smtClean="0"/>
              <a:t>Reference - Cost-aware </a:t>
            </a:r>
            <a:r>
              <a:rPr lang="en-IN" b="1" i="1" dirty="0" smtClean="0"/>
              <a:t>Cascading Bandits</a:t>
            </a:r>
          </a:p>
          <a:p>
            <a:r>
              <a:rPr lang="en-IN" b="1" i="1" dirty="0" err="1" smtClean="0">
                <a:hlinkClick r:id="rId2"/>
              </a:rPr>
              <a:t>Ruida</a:t>
            </a:r>
            <a:r>
              <a:rPr lang="en-IN" b="1" i="1" dirty="0" smtClean="0">
                <a:hlinkClick r:id="rId2"/>
              </a:rPr>
              <a:t> Zhou</a:t>
            </a:r>
            <a:r>
              <a:rPr lang="en-IN" b="1" i="1" dirty="0" smtClean="0"/>
              <a:t>, </a:t>
            </a:r>
            <a:r>
              <a:rPr lang="en-IN" b="1" i="1" dirty="0" smtClean="0">
                <a:hlinkClick r:id="rId3"/>
              </a:rPr>
              <a:t>Chao </a:t>
            </a:r>
            <a:r>
              <a:rPr lang="en-IN" b="1" i="1" dirty="0" err="1" smtClean="0">
                <a:hlinkClick r:id="rId3"/>
              </a:rPr>
              <a:t>Gan</a:t>
            </a:r>
            <a:r>
              <a:rPr lang="en-IN" b="1" i="1" dirty="0" smtClean="0"/>
              <a:t>, </a:t>
            </a:r>
            <a:r>
              <a:rPr lang="en-IN" b="1" i="1" dirty="0" smtClean="0">
                <a:hlinkClick r:id="rId4"/>
              </a:rPr>
              <a:t>Cong </a:t>
            </a:r>
            <a:r>
              <a:rPr lang="en-IN" b="1" i="1" dirty="0" err="1" smtClean="0">
                <a:hlinkClick r:id="rId4"/>
              </a:rPr>
              <a:t>Shen</a:t>
            </a:r>
            <a:endParaRPr lang="en-IN" b="1" i="1" dirty="0" smtClean="0"/>
          </a:p>
          <a:p>
            <a:r>
              <a:rPr lang="en-IN" b="1" i="1" dirty="0" smtClean="0"/>
              <a:t>Published in IJCAI 2018</a:t>
            </a:r>
          </a:p>
          <a:p>
            <a:r>
              <a:rPr lang="en-IN" b="1" i="1" dirty="0" smtClean="0"/>
              <a:t>DOI:</a:t>
            </a:r>
            <a:r>
              <a:rPr lang="en-IN" b="1" i="1" dirty="0" smtClean="0">
                <a:hlinkClick r:id="rId5"/>
              </a:rPr>
              <a:t>10.24963/ijcai.2018/448</a:t>
            </a:r>
            <a:endParaRPr lang="en-IN" b="1" i="1" dirty="0" smtClean="0"/>
          </a:p>
          <a:p>
            <a:endParaRPr lang="en-US" b="1" i="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p:nvPr/>
        </p:nvSpPr>
        <p:spPr>
          <a:xfrm>
            <a:off x="609600" y="990600"/>
            <a:ext cx="10515240" cy="547200"/>
          </a:xfrm>
          <a:prstGeom prst="rect">
            <a:avLst/>
          </a:prstGeom>
          <a:noFill/>
          <a:ln>
            <a:noFill/>
          </a:ln>
        </p:spPr>
        <p:txBody>
          <a:bodyPr lIns="0" tIns="0" rIns="0" bIns="0" anchor="ctr"/>
          <a:lstStyle/>
          <a:p>
            <a:pPr algn="ctr"/>
            <a:r>
              <a:rPr lang="en-US" sz="3200" strike="noStrike" spc="-1" dirty="0">
                <a:solidFill>
                  <a:srgbClr val="000000"/>
                </a:solidFill>
                <a:latin typeface="Calibri"/>
              </a:rPr>
              <a:t>Introduction</a:t>
            </a:r>
            <a:r>
              <a:rPr lang="en-US" sz="2400" b="1" strike="noStrike" spc="-1" dirty="0">
                <a:solidFill>
                  <a:srgbClr val="000000"/>
                </a:solidFill>
                <a:latin typeface="Calibri"/>
              </a:rPr>
              <a:t> </a:t>
            </a:r>
          </a:p>
        </p:txBody>
      </p:sp>
      <p:sp>
        <p:nvSpPr>
          <p:cNvPr id="5" name="TextBox 4"/>
          <p:cNvSpPr txBox="1"/>
          <p:nvPr/>
        </p:nvSpPr>
        <p:spPr>
          <a:xfrm>
            <a:off x="533400" y="1828800"/>
            <a:ext cx="11201400" cy="3785652"/>
          </a:xfrm>
          <a:prstGeom prst="rect">
            <a:avLst/>
          </a:prstGeom>
          <a:noFill/>
        </p:spPr>
        <p:txBody>
          <a:bodyPr wrap="square" rtlCol="0">
            <a:spAutoFit/>
          </a:bodyPr>
          <a:lstStyle/>
          <a:p>
            <a:pPr>
              <a:buFont typeface="Arial" pitchFamily="34" charset="0"/>
              <a:buChar char="•"/>
            </a:pPr>
            <a:r>
              <a:rPr lang="en-US" sz="2400" spc="-1" dirty="0"/>
              <a:t>In this paper, we introduce a new cost-aware cascading </a:t>
            </a:r>
            <a:r>
              <a:rPr lang="en-US" sz="2400" spc="-1" dirty="0" smtClean="0"/>
              <a:t>bandits </a:t>
            </a:r>
            <a:r>
              <a:rPr lang="en-US" sz="2400" spc="-1" dirty="0"/>
              <a:t>(CCB) model. We consider a set of K items (arms) </a:t>
            </a:r>
            <a:r>
              <a:rPr lang="en-US" sz="2400" spc="-1" dirty="0" smtClean="0"/>
              <a:t>denoted </a:t>
            </a:r>
            <a:r>
              <a:rPr lang="en-US" sz="2400" spc="-1" dirty="0"/>
              <a:t>as [K] = {1, 2, . . . , K}. </a:t>
            </a:r>
            <a:endParaRPr lang="en-US" sz="2400" spc="-1" dirty="0" smtClean="0"/>
          </a:p>
          <a:p>
            <a:pPr>
              <a:buFont typeface="Arial" pitchFamily="34" charset="0"/>
              <a:buChar char="•"/>
            </a:pPr>
            <a:r>
              <a:rPr lang="en-US" sz="2400" spc="-1" dirty="0" smtClean="0"/>
              <a:t>Each </a:t>
            </a:r>
            <a:r>
              <a:rPr lang="en-US" sz="2400" spc="-1" dirty="0"/>
              <a:t>item </a:t>
            </a:r>
            <a:r>
              <a:rPr lang="en-US" sz="2400" spc="-1" dirty="0" err="1"/>
              <a:t>i</a:t>
            </a:r>
            <a:r>
              <a:rPr lang="en-US" sz="2400" spc="-1" dirty="0"/>
              <a:t> ∈ [K] has </a:t>
            </a:r>
            <a:r>
              <a:rPr lang="en-US" sz="2400" spc="-1" dirty="0" smtClean="0"/>
              <a:t>two possible </a:t>
            </a:r>
            <a:r>
              <a:rPr lang="en-US" sz="2400" spc="-1" dirty="0"/>
              <a:t>states 0 and 1, which evolve according to an </a:t>
            </a:r>
            <a:r>
              <a:rPr lang="en-US" sz="2400" spc="-1" dirty="0" smtClean="0"/>
              <a:t>independent </a:t>
            </a:r>
            <a:r>
              <a:rPr lang="en-US" sz="2400" spc="-1" dirty="0"/>
              <a:t>and identically distributed (</a:t>
            </a:r>
            <a:r>
              <a:rPr lang="en-US" sz="2400" spc="-1" dirty="0" err="1"/>
              <a:t>i.i.d</a:t>
            </a:r>
            <a:r>
              <a:rPr lang="en-US" sz="2400" spc="-1" dirty="0"/>
              <a:t>.) Bernoulli random </a:t>
            </a:r>
            <a:r>
              <a:rPr lang="en-US" sz="2400" spc="-1" dirty="0" smtClean="0"/>
              <a:t>variable</a:t>
            </a:r>
            <a:r>
              <a:rPr lang="en-US" sz="2400" spc="-1" dirty="0"/>
              <a:t>. </a:t>
            </a:r>
          </a:p>
          <a:p>
            <a:pPr>
              <a:buFont typeface="Arial" pitchFamily="34" charset="0"/>
              <a:buChar char="•"/>
            </a:pPr>
            <a:r>
              <a:rPr lang="en-US" sz="2400" spc="-1" dirty="0"/>
              <a:t>The learning agent chooses an ordered list of items </a:t>
            </a:r>
            <a:r>
              <a:rPr lang="en-US" sz="2400" spc="-1" dirty="0" smtClean="0"/>
              <a:t>in each </a:t>
            </a:r>
            <a:r>
              <a:rPr lang="en-US" sz="2400" spc="-1" dirty="0"/>
              <a:t>step and examines them sequentially until certain </a:t>
            </a:r>
            <a:r>
              <a:rPr lang="en-US" sz="2400" spc="-1" dirty="0" smtClean="0"/>
              <a:t>stopping </a:t>
            </a:r>
            <a:r>
              <a:rPr lang="en-US" sz="2400" spc="-1" dirty="0"/>
              <a:t>condition is met. </a:t>
            </a:r>
            <a:endParaRPr lang="en-US" sz="2400" spc="-1" dirty="0" smtClean="0"/>
          </a:p>
          <a:p>
            <a:pPr>
              <a:buFont typeface="Arial" pitchFamily="34" charset="0"/>
              <a:buChar char="•"/>
            </a:pPr>
            <a:r>
              <a:rPr lang="en-US" sz="2400" spc="-1" dirty="0" smtClean="0"/>
              <a:t>The </a:t>
            </a:r>
            <a:r>
              <a:rPr lang="en-US" sz="2400" spc="-1" dirty="0"/>
              <a:t>reward that the learning </a:t>
            </a:r>
            <a:r>
              <a:rPr lang="en-US" sz="2400" spc="-1" dirty="0" smtClean="0"/>
              <a:t>agent receives </a:t>
            </a:r>
            <a:r>
              <a:rPr lang="en-US" sz="2400" spc="-1" dirty="0"/>
              <a:t>in a step equals one if one of the examined items </a:t>
            </a:r>
            <a:r>
              <a:rPr lang="en-US" sz="2400" spc="-1" dirty="0" smtClean="0"/>
              <a:t>in that </a:t>
            </a:r>
            <a:r>
              <a:rPr lang="en-US" sz="2400" spc="-1" dirty="0"/>
              <a:t>step has state 1; Otherwise, it equals zero. We </a:t>
            </a:r>
            <a:r>
              <a:rPr lang="en-US" sz="2400" spc="-1" dirty="0" smtClean="0"/>
              <a:t>associate a </a:t>
            </a:r>
            <a:r>
              <a:rPr lang="en-US" sz="2400" spc="-1" dirty="0"/>
              <a:t>random cost for examining each item.</a:t>
            </a:r>
          </a:p>
          <a:p>
            <a:endParaRPr lang="en-US" sz="24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lIns="0" tIns="0" rIns="0" bIns="0" anchor="ctr"/>
          <a:lstStyle/>
          <a:p>
            <a:pPr algn="ctr"/>
            <a:r>
              <a:rPr lang="en-US" sz="4000" b="1" strike="noStrike" spc="-1" dirty="0">
                <a:solidFill>
                  <a:srgbClr val="000000"/>
                </a:solidFill>
                <a:latin typeface="Calibri"/>
              </a:rPr>
              <a:t>Setting up the problem</a:t>
            </a:r>
          </a:p>
        </p:txBody>
      </p:sp>
      <p:sp>
        <p:nvSpPr>
          <p:cNvPr id="118" name="TextShape 2"/>
          <p:cNvSpPr txBox="1"/>
          <p:nvPr/>
        </p:nvSpPr>
        <p:spPr>
          <a:xfrm>
            <a:off x="838080" y="1645920"/>
            <a:ext cx="10317600" cy="4663440"/>
          </a:xfrm>
          <a:prstGeom prst="rect">
            <a:avLst/>
          </a:prstGeom>
          <a:noFill/>
          <a:ln>
            <a:noFill/>
          </a:ln>
        </p:spPr>
        <p:txBody>
          <a:bodyPr lIns="90000" tIns="45000" rIns="90000" bIns="45000"/>
          <a:lstStyle/>
          <a:p>
            <a:pPr>
              <a:buFont typeface="Arial" pitchFamily="34" charset="0"/>
              <a:buChar char="•"/>
            </a:pPr>
            <a:r>
              <a:rPr lang="en-US" sz="2400" b="0" strike="noStrike" spc="-1" dirty="0">
                <a:latin typeface="Arial"/>
              </a:rPr>
              <a:t>In step t, the learning agent chooses an ordered list of arms</a:t>
            </a:r>
          </a:p>
          <a:p>
            <a:r>
              <a:rPr lang="en-US" sz="2400" b="0" strike="noStrike" spc="-1" dirty="0">
                <a:latin typeface="Arial"/>
              </a:rPr>
              <a:t>from [K] and pull the arms sequentially. Once an arm is</a:t>
            </a:r>
          </a:p>
          <a:p>
            <a:r>
              <a:rPr lang="en-US" sz="2400" b="0" strike="noStrike" spc="-1" dirty="0">
                <a:latin typeface="Arial"/>
              </a:rPr>
              <a:t>pulled, its state and the pulling cost are revealed instantly.</a:t>
            </a:r>
          </a:p>
          <a:p>
            <a:pPr>
              <a:buFont typeface="Arial" pitchFamily="34" charset="0"/>
              <a:buChar char="•"/>
            </a:pPr>
            <a:r>
              <a:rPr lang="en-US" sz="2400" b="0" strike="noStrike" spc="-1" dirty="0">
                <a:latin typeface="Arial"/>
              </a:rPr>
              <a:t>Denote the ordered list as I t := {I t (1), I t (2), . . . , I t (|I t |)},</a:t>
            </a:r>
          </a:p>
          <a:p>
            <a:r>
              <a:rPr lang="en-US" sz="2400" b="0" strike="noStrike" spc="-1" dirty="0">
                <a:latin typeface="Arial"/>
              </a:rPr>
              <a:t>where I t (</a:t>
            </a:r>
            <a:r>
              <a:rPr lang="en-US" sz="2400" b="0" strike="noStrike" spc="-1" dirty="0" err="1">
                <a:latin typeface="Arial"/>
              </a:rPr>
              <a:t>i</a:t>
            </a:r>
            <a:r>
              <a:rPr lang="en-US" sz="2400" b="0" strike="noStrike" spc="-1" dirty="0">
                <a:latin typeface="Arial"/>
              </a:rPr>
              <a:t>) is the </a:t>
            </a:r>
            <a:r>
              <a:rPr lang="en-US" sz="2400" b="0" strike="noStrike" spc="-1" dirty="0" err="1">
                <a:latin typeface="Arial"/>
              </a:rPr>
              <a:t>ith</a:t>
            </a:r>
            <a:r>
              <a:rPr lang="en-US" sz="2400" b="0" strike="noStrike" spc="-1" dirty="0">
                <a:latin typeface="Arial"/>
              </a:rPr>
              <a:t> arm to be pulled, and |I t | is the cardinal-</a:t>
            </a:r>
          </a:p>
          <a:p>
            <a:r>
              <a:rPr lang="en-US" sz="2400" b="0" strike="noStrike" spc="-1" dirty="0" err="1">
                <a:latin typeface="Arial"/>
              </a:rPr>
              <a:t>ity</a:t>
            </a:r>
            <a:r>
              <a:rPr lang="en-US" sz="2400" b="0" strike="noStrike" spc="-1" dirty="0">
                <a:latin typeface="Arial"/>
              </a:rPr>
              <a:t> of I t </a:t>
            </a:r>
            <a:r>
              <a:rPr lang="en-US" sz="2400" b="0" strike="noStrike" spc="-1" dirty="0" smtClean="0">
                <a:latin typeface="Arial"/>
              </a:rPr>
              <a:t>.</a:t>
            </a:r>
            <a:endParaRPr lang="en-US" sz="2400" spc="-1" dirty="0">
              <a:latin typeface="Arial"/>
            </a:endParaRPr>
          </a:p>
          <a:p>
            <a:pPr>
              <a:buFont typeface="Arial" pitchFamily="34" charset="0"/>
              <a:buChar char="•"/>
            </a:pPr>
            <a:r>
              <a:rPr lang="en-US" sz="2400" b="0" strike="noStrike" spc="-1" dirty="0" smtClean="0">
                <a:latin typeface="Arial"/>
              </a:rPr>
              <a:t>Denote </a:t>
            </a:r>
            <a:r>
              <a:rPr lang="en-US" sz="2400" b="0" strike="noStrike" spc="-1" dirty="0">
                <a:latin typeface="Arial"/>
              </a:rPr>
              <a:t>I  ̃ t as the list of arms that have been actually</a:t>
            </a:r>
          </a:p>
          <a:p>
            <a:r>
              <a:rPr lang="en-US" sz="2400" b="0" strike="noStrike" spc="-1" dirty="0">
                <a:latin typeface="Arial"/>
              </a:rPr>
              <a:t>pulled in step t. The learning agent </a:t>
            </a:r>
            <a:r>
              <a:rPr lang="en-US" sz="2400" b="0" strike="noStrike" spc="-1" dirty="0" smtClean="0">
                <a:latin typeface="Arial"/>
              </a:rPr>
              <a:t>gets reward </a:t>
            </a:r>
            <a:r>
              <a:rPr lang="en-US" sz="2400" b="0" strike="noStrike" spc="-1" dirty="0">
                <a:latin typeface="Arial"/>
              </a:rPr>
              <a:t>one if one of the arms that have been examined in </a:t>
            </a:r>
            <a:r>
              <a:rPr lang="en-US" sz="2400" b="0" strike="noStrike" spc="-1" dirty="0" smtClean="0">
                <a:latin typeface="Arial"/>
              </a:rPr>
              <a:t>step t </a:t>
            </a:r>
            <a:r>
              <a:rPr lang="en-US" sz="2400" b="0" strike="noStrike" spc="-1" dirty="0">
                <a:latin typeface="Arial"/>
              </a:rPr>
              <a:t>has state 1; Otherwise, it equals zero.</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838200" y="152400"/>
            <a:ext cx="10515240" cy="854160"/>
          </a:xfrm>
          <a:prstGeom prst="rect">
            <a:avLst/>
          </a:prstGeom>
          <a:noFill/>
          <a:ln>
            <a:noFill/>
          </a:ln>
        </p:spPr>
        <p:txBody>
          <a:bodyPr lIns="0" tIns="0" rIns="0" bIns="0" anchor="ctr"/>
          <a:lstStyle/>
          <a:p>
            <a:pPr algn="ctr"/>
            <a:r>
              <a:rPr lang="en-US" sz="2800" b="1" strike="noStrike" spc="-1" dirty="0">
                <a:solidFill>
                  <a:srgbClr val="000000"/>
                </a:solidFill>
                <a:latin typeface="Calibri"/>
              </a:rPr>
              <a:t>Online Policy and Algorithm</a:t>
            </a:r>
          </a:p>
        </p:txBody>
      </p:sp>
      <p:sp>
        <p:nvSpPr>
          <p:cNvPr id="120" name="TextShape 2"/>
          <p:cNvSpPr txBox="1"/>
          <p:nvPr/>
        </p:nvSpPr>
        <p:spPr>
          <a:xfrm>
            <a:off x="685800" y="1143000"/>
            <a:ext cx="10668000" cy="4634400"/>
          </a:xfrm>
          <a:prstGeom prst="rect">
            <a:avLst/>
          </a:prstGeom>
          <a:noFill/>
          <a:ln>
            <a:noFill/>
          </a:ln>
        </p:spPr>
        <p:txBody>
          <a:bodyPr lIns="90000" tIns="45000" rIns="90000" bIns="45000"/>
          <a:lstStyle/>
          <a:p>
            <a:pPr>
              <a:buFont typeface="Arial" pitchFamily="34" charset="0"/>
              <a:buChar char="•"/>
            </a:pPr>
            <a:r>
              <a:rPr lang="en-US" sz="2400" b="0" strike="noStrike" spc="-1" dirty="0">
                <a:latin typeface="Arial"/>
              </a:rPr>
              <a:t>The net reward structure in our setting </a:t>
            </a:r>
            <a:r>
              <a:rPr lang="en-US" sz="2400" b="0" strike="noStrike" spc="-1" dirty="0" smtClean="0">
                <a:latin typeface="Arial"/>
              </a:rPr>
              <a:t>is </a:t>
            </a:r>
            <a:r>
              <a:rPr lang="en-US" sz="2400" b="0" strike="noStrike" spc="-1" dirty="0">
                <a:latin typeface="Arial"/>
              </a:rPr>
              <a:t>complex. One difficulty is that the</a:t>
            </a:r>
          </a:p>
          <a:p>
            <a:r>
              <a:rPr lang="en-US" sz="2400" b="0" strike="noStrike" spc="-1" dirty="0">
                <a:latin typeface="Arial"/>
              </a:rPr>
              <a:t>learner has to rank θ </a:t>
            </a:r>
            <a:r>
              <a:rPr lang="en-US" sz="2400" b="0" strike="noStrike" spc="-1" dirty="0" err="1">
                <a:latin typeface="Arial"/>
              </a:rPr>
              <a:t>i</a:t>
            </a:r>
            <a:r>
              <a:rPr lang="en-US" sz="2400" b="0" strike="noStrike" spc="-1" dirty="0">
                <a:latin typeface="Arial"/>
              </a:rPr>
              <a:t> /c </a:t>
            </a:r>
            <a:r>
              <a:rPr lang="en-US" sz="2400" b="0" strike="noStrike" spc="-1" dirty="0" err="1">
                <a:latin typeface="Arial"/>
              </a:rPr>
              <a:t>i</a:t>
            </a:r>
            <a:r>
              <a:rPr lang="en-US" sz="2400" b="0" strike="noStrike" spc="-1" dirty="0">
                <a:latin typeface="Arial"/>
              </a:rPr>
              <a:t> and compare it with threshold 1 </a:t>
            </a:r>
            <a:r>
              <a:rPr lang="en-US" sz="2400" b="0" strike="noStrike" spc="-1" dirty="0" smtClean="0">
                <a:latin typeface="Arial"/>
              </a:rPr>
              <a:t>for Exploitation.</a:t>
            </a:r>
          </a:p>
          <a:p>
            <a:pPr>
              <a:buFont typeface="Arial" pitchFamily="34" charset="0"/>
              <a:buChar char="•"/>
            </a:pPr>
            <a:r>
              <a:rPr lang="en-US" sz="2400" b="0" strike="noStrike" spc="-1" dirty="0" smtClean="0">
                <a:latin typeface="Arial"/>
              </a:rPr>
              <a:t> </a:t>
            </a:r>
            <a:r>
              <a:rPr lang="en-US" sz="2400" b="0" strike="noStrike" spc="-1" dirty="0">
                <a:latin typeface="Arial"/>
              </a:rPr>
              <a:t>We use an UCB-type indexing policy to rank the </a:t>
            </a:r>
            <a:r>
              <a:rPr lang="en-US" sz="2400" b="0" strike="noStrike" spc="-1" dirty="0" smtClean="0">
                <a:latin typeface="Arial"/>
              </a:rPr>
              <a:t>arms. The </a:t>
            </a:r>
            <a:r>
              <a:rPr lang="en-US" sz="2400" b="0" strike="noStrike" spc="-1" dirty="0">
                <a:latin typeface="Arial"/>
              </a:rPr>
              <a:t>costs are assumed to be </a:t>
            </a:r>
            <a:r>
              <a:rPr lang="en-US" sz="2400" b="0" strike="noStrike" spc="-1" dirty="0" smtClean="0">
                <a:latin typeface="Arial"/>
              </a:rPr>
              <a:t>random but </a:t>
            </a:r>
            <a:r>
              <a:rPr lang="en-US" sz="2400" b="0" strike="noStrike" spc="-1" dirty="0">
                <a:latin typeface="Arial"/>
              </a:rPr>
              <a:t>the learning agent has no knowledge of their distributions</a:t>
            </a:r>
            <a:r>
              <a:rPr lang="en-US" sz="2400" b="0" strike="noStrike" spc="-1" dirty="0" smtClean="0">
                <a:latin typeface="Arial"/>
              </a:rPr>
              <a:t>.</a:t>
            </a:r>
            <a:endParaRPr lang="en-US" sz="2400" b="0" strike="noStrike" spc="-1" dirty="0">
              <a:latin typeface="Arial"/>
            </a:endParaRPr>
          </a:p>
          <a:p>
            <a:pPr>
              <a:buFont typeface="Arial" pitchFamily="34" charset="0"/>
              <a:buChar char="•"/>
            </a:pPr>
            <a:r>
              <a:rPr lang="en-US" sz="2400" b="0" strike="noStrike" spc="-1" dirty="0">
                <a:latin typeface="Arial"/>
              </a:rPr>
              <a:t>We use N </a:t>
            </a:r>
            <a:r>
              <a:rPr lang="en-US" sz="2400" b="0" strike="noStrike" spc="-1" dirty="0" err="1">
                <a:latin typeface="Arial"/>
              </a:rPr>
              <a:t>i,t</a:t>
            </a:r>
            <a:r>
              <a:rPr lang="en-US" sz="2400" b="0" strike="noStrike" spc="-1" dirty="0">
                <a:latin typeface="Arial"/>
              </a:rPr>
              <a:t> to track the number of steps that arm </a:t>
            </a:r>
            <a:r>
              <a:rPr lang="en-US" sz="2400" b="0" strike="noStrike" spc="-1" dirty="0" err="1">
                <a:latin typeface="Arial"/>
              </a:rPr>
              <a:t>i</a:t>
            </a:r>
            <a:r>
              <a:rPr lang="en-US" sz="2400" b="0" strike="noStrike" spc="-1" dirty="0">
                <a:latin typeface="Arial"/>
              </a:rPr>
              <a:t> has </a:t>
            </a:r>
            <a:r>
              <a:rPr lang="en-US" sz="2400" b="0" strike="noStrike" spc="-1" dirty="0" smtClean="0">
                <a:latin typeface="Arial"/>
              </a:rPr>
              <a:t>been pulled </a:t>
            </a:r>
            <a:r>
              <a:rPr lang="en-US" sz="2400" b="0" strike="noStrike" spc="-1" dirty="0">
                <a:latin typeface="Arial"/>
              </a:rPr>
              <a:t>up to step </a:t>
            </a:r>
            <a:r>
              <a:rPr lang="en-US" sz="2400" b="0" strike="noStrike" spc="-1" dirty="0" err="1">
                <a:latin typeface="Arial"/>
              </a:rPr>
              <a:t>i</a:t>
            </a:r>
            <a:r>
              <a:rPr lang="en-US" sz="2400" b="0" strike="noStrike" spc="-1" dirty="0">
                <a:latin typeface="Arial"/>
              </a:rPr>
              <a:t>, and θ̂ </a:t>
            </a:r>
            <a:r>
              <a:rPr lang="en-US" sz="2400" b="0" strike="noStrike" spc="-1" dirty="0" err="1">
                <a:latin typeface="Arial"/>
              </a:rPr>
              <a:t>i,t</a:t>
            </a:r>
            <a:r>
              <a:rPr lang="en-US" sz="2400" b="0" strike="noStrike" spc="-1" dirty="0">
                <a:latin typeface="Arial"/>
              </a:rPr>
              <a:t> , ĉ </a:t>
            </a:r>
            <a:r>
              <a:rPr lang="en-US" sz="2400" b="0" strike="noStrike" spc="-1" dirty="0" err="1">
                <a:latin typeface="Arial"/>
              </a:rPr>
              <a:t>i,t</a:t>
            </a:r>
            <a:r>
              <a:rPr lang="en-US" sz="2400" b="0" strike="noStrike" spc="-1" dirty="0">
                <a:latin typeface="Arial"/>
              </a:rPr>
              <a:t> to denote the sample </a:t>
            </a:r>
            <a:r>
              <a:rPr lang="en-US" sz="2400" b="0" strike="noStrike" spc="-1" dirty="0" smtClean="0">
                <a:latin typeface="Arial"/>
              </a:rPr>
              <a:t>average of </a:t>
            </a:r>
            <a:r>
              <a:rPr lang="en-US" sz="2400" b="0" strike="noStrike" spc="-1" dirty="0">
                <a:latin typeface="Arial"/>
              </a:rPr>
              <a:t>θ </a:t>
            </a:r>
            <a:r>
              <a:rPr lang="en-US" sz="2400" b="0" strike="noStrike" spc="-1" dirty="0" err="1">
                <a:latin typeface="Arial"/>
              </a:rPr>
              <a:t>i</a:t>
            </a:r>
            <a:r>
              <a:rPr lang="en-US" sz="2400" b="0" strike="noStrike" spc="-1" dirty="0">
                <a:latin typeface="Arial"/>
              </a:rPr>
              <a:t> and c </a:t>
            </a:r>
            <a:r>
              <a:rPr lang="en-US" sz="2400" b="0" strike="noStrike" spc="-1" dirty="0" err="1">
                <a:latin typeface="Arial"/>
              </a:rPr>
              <a:t>i</a:t>
            </a:r>
            <a:r>
              <a:rPr lang="en-US" sz="2400" b="0" strike="noStrike" spc="-1" dirty="0">
                <a:latin typeface="Arial"/>
              </a:rPr>
              <a:t> at step t, respectively. </a:t>
            </a:r>
            <a:endParaRPr lang="en-US" sz="2400" b="0" strike="noStrike" spc="-1" dirty="0" smtClean="0">
              <a:latin typeface="Arial"/>
            </a:endParaRPr>
          </a:p>
          <a:p>
            <a:pPr>
              <a:buFont typeface="Arial" pitchFamily="34" charset="0"/>
              <a:buChar char="•"/>
            </a:pPr>
            <a:r>
              <a:rPr lang="en-US" sz="2400" b="0" strike="noStrike" spc="-1" dirty="0" smtClean="0">
                <a:latin typeface="Arial"/>
              </a:rPr>
              <a:t>The </a:t>
            </a:r>
            <a:r>
              <a:rPr lang="en-US" sz="2400" b="0" strike="noStrike" spc="-1" dirty="0">
                <a:latin typeface="Arial"/>
              </a:rPr>
              <a:t>UCB </a:t>
            </a:r>
            <a:r>
              <a:rPr lang="en-US" sz="2400" b="0" strike="noStrike" spc="-1" dirty="0" smtClean="0">
                <a:latin typeface="Arial"/>
              </a:rPr>
              <a:t>padding term </a:t>
            </a:r>
            <a:r>
              <a:rPr lang="en-US" sz="2400" b="0" strike="noStrike" spc="-1" dirty="0">
                <a:latin typeface="Arial"/>
              </a:rPr>
              <a:t>on the state and cost of arm </a:t>
            </a:r>
            <a:r>
              <a:rPr lang="en-US" sz="2400" b="0" strike="noStrike" spc="-1" dirty="0" err="1">
                <a:latin typeface="Arial"/>
              </a:rPr>
              <a:t>i</a:t>
            </a:r>
            <a:r>
              <a:rPr lang="en-US" sz="2400" b="0" strike="noStrike" spc="-1" dirty="0">
                <a:latin typeface="Arial"/>
              </a:rPr>
              <a:t> at step t </a:t>
            </a:r>
            <a:r>
              <a:rPr lang="en-US" sz="2400" b="0" strike="noStrike" spc="-1" dirty="0" smtClean="0">
                <a:latin typeface="Arial"/>
              </a:rPr>
              <a:t>is</a:t>
            </a:r>
          </a:p>
          <a:p>
            <a:r>
              <a:rPr lang="en-US" sz="2400" b="0" strike="noStrike" spc="-1" dirty="0" smtClean="0">
                <a:latin typeface="Arial"/>
              </a:rPr>
              <a:t> where α is a positive constant no less than 1.5.</a:t>
            </a:r>
          </a:p>
          <a:p>
            <a:pPr>
              <a:buFont typeface="Arial" pitchFamily="34" charset="0"/>
              <a:buChar char="•"/>
            </a:pPr>
            <a:r>
              <a:rPr lang="en-US" sz="2400" b="0" strike="noStrike" spc="-1" dirty="0" smtClean="0">
                <a:latin typeface="Arial"/>
              </a:rPr>
              <a:t>CC-UCB </a:t>
            </a:r>
            <a:r>
              <a:rPr lang="en-US" sz="2400" b="0" strike="noStrike" spc="-1" dirty="0">
                <a:latin typeface="Arial"/>
              </a:rPr>
              <a:t>adopts the OFU principle to construct an </a:t>
            </a:r>
            <a:r>
              <a:rPr lang="en-US" sz="2400" b="0" strike="noStrike" spc="-1" dirty="0" smtClean="0">
                <a:latin typeface="Arial"/>
              </a:rPr>
              <a:t>upper </a:t>
            </a:r>
            <a:r>
              <a:rPr lang="en-US" sz="2400" b="0" strike="noStrike" spc="-1" dirty="0">
                <a:latin typeface="Arial"/>
              </a:rPr>
              <a:t>bound of the ratio </a:t>
            </a:r>
            <a:r>
              <a:rPr lang="en-US" sz="2400" b="0" strike="noStrike" spc="-1" dirty="0" err="1">
                <a:latin typeface="Arial"/>
              </a:rPr>
              <a:t>θi</a:t>
            </a:r>
            <a:r>
              <a:rPr lang="en-US" sz="2400" b="0" strike="noStrike" spc="-1" dirty="0">
                <a:latin typeface="Arial"/>
              </a:rPr>
              <a:t>/</a:t>
            </a:r>
            <a:r>
              <a:rPr lang="en-US" sz="2400" b="0" strike="noStrike" spc="-1" dirty="0" err="1">
                <a:latin typeface="Arial"/>
              </a:rPr>
              <a:t>ci</a:t>
            </a:r>
            <a:r>
              <a:rPr lang="en-US" sz="2400" b="0" strike="noStrike" spc="-1" dirty="0">
                <a:latin typeface="Arial"/>
              </a:rPr>
              <a:t> .</a:t>
            </a:r>
          </a:p>
          <a:p>
            <a:r>
              <a:rPr lang="en-US" sz="2400" b="0" strike="noStrike" spc="-1" dirty="0">
                <a:latin typeface="Arial"/>
              </a:rPr>
              <a:t>we have to deal </a:t>
            </a:r>
            <a:r>
              <a:rPr lang="en-US" sz="2400" b="0" strike="noStrike" spc="-1" dirty="0" smtClean="0">
                <a:latin typeface="Arial"/>
              </a:rPr>
              <a:t>with two </a:t>
            </a:r>
            <a:r>
              <a:rPr lang="en-US" sz="2400" b="0" strike="noStrike" spc="-1" dirty="0">
                <a:latin typeface="Arial"/>
              </a:rPr>
              <a:t>types of regret: the regret caused by pulling “bad” arms</a:t>
            </a:r>
          </a:p>
          <a:p>
            <a:r>
              <a:rPr lang="en-US" sz="2400" b="0" strike="noStrike" spc="-1" dirty="0">
                <a:latin typeface="Arial"/>
              </a:rPr>
              <a:t>(θ </a:t>
            </a:r>
            <a:r>
              <a:rPr lang="en-US" sz="2400" b="0" strike="noStrike" spc="-1" dirty="0" err="1">
                <a:latin typeface="Arial"/>
              </a:rPr>
              <a:t>i</a:t>
            </a:r>
            <a:r>
              <a:rPr lang="en-US" sz="2400" b="0" strike="noStrike" spc="-1" dirty="0">
                <a:latin typeface="Arial"/>
              </a:rPr>
              <a:t> &lt; c </a:t>
            </a:r>
            <a:r>
              <a:rPr lang="en-US" sz="2400" b="0" strike="noStrike" spc="-1" dirty="0" err="1">
                <a:latin typeface="Arial"/>
              </a:rPr>
              <a:t>i</a:t>
            </a:r>
            <a:r>
              <a:rPr lang="en-US" sz="2400" b="0" strike="noStrike" spc="-1" dirty="0">
                <a:latin typeface="Arial"/>
              </a:rPr>
              <a:t> ); and that caused by pulling “good” arms in a </a:t>
            </a:r>
            <a:r>
              <a:rPr lang="en-US" sz="2400" b="0" strike="noStrike" spc="-1" dirty="0" smtClean="0">
                <a:latin typeface="Arial"/>
              </a:rPr>
              <a:t>wrong order</a:t>
            </a:r>
            <a:r>
              <a:rPr lang="en-US" sz="2400" b="0" strike="noStrike" spc="-1" dirty="0">
                <a:latin typeface="Arial"/>
              </a:rPr>
              <a:t>.</a:t>
            </a:r>
          </a:p>
        </p:txBody>
      </p:sp>
      <p:pic>
        <p:nvPicPr>
          <p:cNvPr id="1026" name="Picture 2" descr="W:\Sem 4\IE613\Project\cost_aw.PNG"/>
          <p:cNvPicPr>
            <a:picLocks noChangeAspect="1" noChangeArrowheads="1"/>
          </p:cNvPicPr>
          <p:nvPr/>
        </p:nvPicPr>
        <p:blipFill>
          <a:blip r:embed="rId2" cstate="print"/>
          <a:srcRect/>
          <a:stretch>
            <a:fillRect/>
          </a:stretch>
        </p:blipFill>
        <p:spPr bwMode="auto">
          <a:xfrm>
            <a:off x="9601200" y="4038600"/>
            <a:ext cx="1628775" cy="457200"/>
          </a:xfrm>
          <a:prstGeom prst="rect">
            <a:avLst/>
          </a:prstGeom>
          <a:noFill/>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762000" y="0"/>
            <a:ext cx="10515240" cy="775800"/>
          </a:xfrm>
          <a:prstGeom prst="rect">
            <a:avLst/>
          </a:prstGeom>
          <a:noFill/>
          <a:ln>
            <a:noFill/>
          </a:ln>
        </p:spPr>
        <p:txBody>
          <a:bodyPr anchor="ctr"/>
          <a:lstStyle/>
          <a:p>
            <a:pPr>
              <a:lnSpc>
                <a:spcPct val="90000"/>
              </a:lnSpc>
            </a:pPr>
            <a:r>
              <a:rPr lang="en-US" sz="3600" b="0" strike="noStrike" spc="-1" dirty="0">
                <a:solidFill>
                  <a:srgbClr val="000000"/>
                </a:solidFill>
                <a:latin typeface="Calibri Light"/>
              </a:rPr>
              <a:t>              </a:t>
            </a:r>
            <a:r>
              <a:rPr lang="en-US" sz="3600" b="0" strike="noStrike" spc="-1" dirty="0" err="1">
                <a:solidFill>
                  <a:srgbClr val="000000"/>
                </a:solidFill>
                <a:latin typeface="Calibri Light"/>
              </a:rPr>
              <a:t>Psuedo</a:t>
            </a:r>
            <a:r>
              <a:rPr lang="en-US" sz="3600" b="0" strike="noStrike" spc="-1" dirty="0">
                <a:solidFill>
                  <a:srgbClr val="000000"/>
                </a:solidFill>
                <a:latin typeface="Calibri Light"/>
              </a:rPr>
              <a:t> Code for </a:t>
            </a:r>
            <a:r>
              <a:rPr lang="en-US" sz="3600" b="0" strike="noStrike" spc="-1" dirty="0" smtClean="0">
                <a:solidFill>
                  <a:srgbClr val="000000"/>
                </a:solidFill>
                <a:latin typeface="Calibri Light"/>
              </a:rPr>
              <a:t>Cost-Aware Cascading Bandit</a:t>
            </a:r>
            <a:endParaRPr lang="en-US" sz="3600" b="0" strike="noStrike" spc="-1" dirty="0">
              <a:solidFill>
                <a:srgbClr val="000000"/>
              </a:solidFill>
              <a:latin typeface="Calibri"/>
            </a:endParaRPr>
          </a:p>
        </p:txBody>
      </p:sp>
      <p:pic>
        <p:nvPicPr>
          <p:cNvPr id="2051" name="Picture 3" descr="W:\Sem 4\IE613\Project\algo2.PNG"/>
          <p:cNvPicPr>
            <a:picLocks noChangeAspect="1" noChangeArrowheads="1"/>
          </p:cNvPicPr>
          <p:nvPr/>
        </p:nvPicPr>
        <p:blipFill>
          <a:blip r:embed="rId2" cstate="print"/>
          <a:srcRect/>
          <a:stretch>
            <a:fillRect/>
          </a:stretch>
        </p:blipFill>
        <p:spPr bwMode="auto">
          <a:xfrm>
            <a:off x="2057400" y="762000"/>
            <a:ext cx="8229600" cy="5620165"/>
          </a:xfrm>
          <a:prstGeom prst="rect">
            <a:avLst/>
          </a:prstGeom>
          <a:noFill/>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838080" y="365040"/>
            <a:ext cx="10515240" cy="1325160"/>
          </a:xfrm>
          <a:prstGeom prst="rect">
            <a:avLst/>
          </a:prstGeom>
          <a:noFill/>
          <a:ln>
            <a:noFill/>
          </a:ln>
        </p:spPr>
        <p:txBody>
          <a:bodyPr lIns="0" tIns="0" rIns="0" bIns="0" anchor="ctr"/>
          <a:lstStyle/>
          <a:p>
            <a:pPr algn="ctr"/>
            <a:r>
              <a:rPr lang="en-US" sz="3600" b="0" strike="noStrike" spc="-1" dirty="0" smtClean="0">
                <a:solidFill>
                  <a:srgbClr val="000000"/>
                </a:solidFill>
                <a:latin typeface="Calibri"/>
              </a:rPr>
              <a:t>Simulation Results</a:t>
            </a:r>
            <a:endParaRPr lang="en-US" sz="3600" b="0" strike="noStrike" spc="-1" dirty="0">
              <a:solidFill>
                <a:srgbClr val="000000"/>
              </a:solidFill>
              <a:latin typeface="Calibri"/>
            </a:endParaRPr>
          </a:p>
        </p:txBody>
      </p:sp>
      <p:sp>
        <p:nvSpPr>
          <p:cNvPr id="3" name="TextBox 2"/>
          <p:cNvSpPr txBox="1"/>
          <p:nvPr/>
        </p:nvSpPr>
        <p:spPr>
          <a:xfrm>
            <a:off x="457200" y="1600200"/>
            <a:ext cx="11125200" cy="707886"/>
          </a:xfrm>
          <a:prstGeom prst="rect">
            <a:avLst/>
          </a:prstGeom>
          <a:noFill/>
        </p:spPr>
        <p:txBody>
          <a:bodyPr wrap="square" rtlCol="0">
            <a:spAutoFit/>
          </a:bodyPr>
          <a:lstStyle/>
          <a:p>
            <a:r>
              <a:rPr lang="en-IN" sz="2000" dirty="0" smtClean="0"/>
              <a:t>The following results are obtained for </a:t>
            </a:r>
            <a:r>
              <a:rPr lang="en-IN" sz="2000" dirty="0" smtClean="0"/>
              <a:t>a 6-arm bandit setting with </a:t>
            </a:r>
            <a:r>
              <a:rPr lang="el-GR" sz="2000" dirty="0" smtClean="0"/>
              <a:t>θ</a:t>
            </a:r>
            <a:r>
              <a:rPr lang="en-US" sz="2000" dirty="0" smtClean="0"/>
              <a:t> = [0.8, 0.7, 0.6, 0.5, 0.4, 0.3] and </a:t>
            </a:r>
            <a:r>
              <a:rPr lang="en-IN" sz="2000" dirty="0" smtClean="0"/>
              <a:t>the </a:t>
            </a:r>
            <a:r>
              <a:rPr lang="en-IN" sz="2000" dirty="0" smtClean="0"/>
              <a:t>mean of the </a:t>
            </a:r>
            <a:r>
              <a:rPr lang="en-IN" sz="2000" dirty="0" smtClean="0"/>
              <a:t>cost, c is varied .</a:t>
            </a:r>
            <a:endParaRPr lang="en-US" sz="2000" dirty="0"/>
          </a:p>
        </p:txBody>
      </p:sp>
      <p:pic>
        <p:nvPicPr>
          <p:cNvPr id="1026" name="Picture 2" descr="W:\Sem 4\IE613\Project\myPlots-20190508T111343Z-001\myPlots\c01k6.png"/>
          <p:cNvPicPr>
            <a:picLocks noChangeAspect="1" noChangeArrowheads="1"/>
          </p:cNvPicPr>
          <p:nvPr/>
        </p:nvPicPr>
        <p:blipFill>
          <a:blip r:embed="rId2" cstate="print"/>
          <a:srcRect/>
          <a:stretch>
            <a:fillRect/>
          </a:stretch>
        </p:blipFill>
        <p:spPr bwMode="auto">
          <a:xfrm>
            <a:off x="152400" y="2667000"/>
            <a:ext cx="4164847" cy="3124200"/>
          </a:xfrm>
          <a:prstGeom prst="rect">
            <a:avLst/>
          </a:prstGeom>
          <a:noFill/>
        </p:spPr>
      </p:pic>
      <p:pic>
        <p:nvPicPr>
          <p:cNvPr id="1027" name="Picture 3" descr="W:\Sem 4\IE613\Project\myPlots-20190508T111343Z-001\myPlots\c03k6.png"/>
          <p:cNvPicPr>
            <a:picLocks noChangeAspect="1" noChangeArrowheads="1"/>
          </p:cNvPicPr>
          <p:nvPr/>
        </p:nvPicPr>
        <p:blipFill>
          <a:blip r:embed="rId3" cstate="print"/>
          <a:srcRect/>
          <a:stretch>
            <a:fillRect/>
          </a:stretch>
        </p:blipFill>
        <p:spPr bwMode="auto">
          <a:xfrm>
            <a:off x="4267200" y="2819400"/>
            <a:ext cx="3941964" cy="2957007"/>
          </a:xfrm>
          <a:prstGeom prst="rect">
            <a:avLst/>
          </a:prstGeom>
          <a:noFill/>
        </p:spPr>
      </p:pic>
      <p:pic>
        <p:nvPicPr>
          <p:cNvPr id="1028" name="Picture 4" descr="W:\Sem 4\IE613\Project\myPlots-20190508T111343Z-001\myPlots\c05k6.png"/>
          <p:cNvPicPr>
            <a:picLocks noChangeAspect="1" noChangeArrowheads="1"/>
          </p:cNvPicPr>
          <p:nvPr/>
        </p:nvPicPr>
        <p:blipFill>
          <a:blip r:embed="rId4" cstate="print"/>
          <a:srcRect/>
          <a:stretch>
            <a:fillRect/>
          </a:stretch>
        </p:blipFill>
        <p:spPr bwMode="auto">
          <a:xfrm>
            <a:off x="8149897" y="2819400"/>
            <a:ext cx="4042103" cy="3032125"/>
          </a:xfrm>
          <a:prstGeom prst="rect">
            <a:avLst/>
          </a:prstGeom>
          <a:noFill/>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762000" y="0"/>
            <a:ext cx="10515240" cy="852000"/>
          </a:xfrm>
          <a:prstGeom prst="rect">
            <a:avLst/>
          </a:prstGeom>
          <a:noFill/>
          <a:ln>
            <a:noFill/>
          </a:ln>
        </p:spPr>
        <p:txBody>
          <a:bodyPr lIns="0" tIns="0" rIns="0" bIns="0" anchor="ctr"/>
          <a:lstStyle/>
          <a:p>
            <a:pPr algn="ctr"/>
            <a:r>
              <a:rPr lang="en-US" sz="3600" spc="-1" dirty="0" smtClean="0">
                <a:solidFill>
                  <a:srgbClr val="000000"/>
                </a:solidFill>
                <a:latin typeface="Calibri"/>
              </a:rPr>
              <a:t>Simulation Results</a:t>
            </a:r>
            <a:endParaRPr lang="en-US" sz="3600" spc="-1" dirty="0">
              <a:solidFill>
                <a:srgbClr val="000000"/>
              </a:solidFill>
              <a:latin typeface="Calibri"/>
            </a:endParaRPr>
          </a:p>
        </p:txBody>
      </p:sp>
      <p:sp>
        <p:nvSpPr>
          <p:cNvPr id="5" name="TextBox 4"/>
          <p:cNvSpPr txBox="1"/>
          <p:nvPr/>
        </p:nvSpPr>
        <p:spPr>
          <a:xfrm>
            <a:off x="457200" y="914400"/>
            <a:ext cx="11125200" cy="707886"/>
          </a:xfrm>
          <a:prstGeom prst="rect">
            <a:avLst/>
          </a:prstGeom>
          <a:noFill/>
        </p:spPr>
        <p:txBody>
          <a:bodyPr wrap="square" rtlCol="0">
            <a:spAutoFit/>
          </a:bodyPr>
          <a:lstStyle/>
          <a:p>
            <a:r>
              <a:rPr lang="en-IN" sz="2000" dirty="0" smtClean="0"/>
              <a:t>The following results are obtained for </a:t>
            </a:r>
            <a:r>
              <a:rPr lang="en-IN" sz="2000" dirty="0" smtClean="0"/>
              <a:t>a 12-arm bandit setting with </a:t>
            </a:r>
            <a:r>
              <a:rPr lang="el-GR" sz="2000" dirty="0" smtClean="0"/>
              <a:t>θ</a:t>
            </a:r>
            <a:r>
              <a:rPr lang="en-US" sz="2000" dirty="0" smtClean="0"/>
              <a:t> = [0.5, 0.5, 0.5, </a:t>
            </a:r>
            <a:r>
              <a:rPr lang="en-US" sz="2000" dirty="0" smtClean="0"/>
              <a:t>0.5, 0.5, 0.5, </a:t>
            </a:r>
            <a:r>
              <a:rPr lang="en-US" sz="2000" dirty="0" smtClean="0"/>
              <a:t>0.3, 0.3, 0.3, </a:t>
            </a:r>
            <a:r>
              <a:rPr lang="en-US" sz="2000" dirty="0" smtClean="0"/>
              <a:t>0.3, 0.3, 0.3</a:t>
            </a:r>
            <a:r>
              <a:rPr lang="en-US" sz="2000" dirty="0" smtClean="0"/>
              <a:t>] and </a:t>
            </a:r>
            <a:r>
              <a:rPr lang="en-IN" sz="2000" dirty="0" smtClean="0"/>
              <a:t>the </a:t>
            </a:r>
            <a:r>
              <a:rPr lang="en-IN" sz="2000" dirty="0" smtClean="0"/>
              <a:t>mean of the </a:t>
            </a:r>
            <a:r>
              <a:rPr lang="en-IN" sz="2000" dirty="0" smtClean="0"/>
              <a:t>cost, c is varied .</a:t>
            </a:r>
            <a:endParaRPr lang="en-US" sz="2000" dirty="0"/>
          </a:p>
        </p:txBody>
      </p:sp>
      <p:pic>
        <p:nvPicPr>
          <p:cNvPr id="2050" name="Picture 2" descr="W:\Sem 4\IE613\Project\myPlots-20190508T111343Z-001\myPlots\c01k12.png"/>
          <p:cNvPicPr>
            <a:picLocks noChangeAspect="1" noChangeArrowheads="1"/>
          </p:cNvPicPr>
          <p:nvPr/>
        </p:nvPicPr>
        <p:blipFill>
          <a:blip r:embed="rId3" cstate="print"/>
          <a:srcRect/>
          <a:stretch>
            <a:fillRect/>
          </a:stretch>
        </p:blipFill>
        <p:spPr bwMode="auto">
          <a:xfrm>
            <a:off x="127018" y="2438400"/>
            <a:ext cx="3840107" cy="2880601"/>
          </a:xfrm>
          <a:prstGeom prst="rect">
            <a:avLst/>
          </a:prstGeom>
          <a:noFill/>
        </p:spPr>
      </p:pic>
      <p:pic>
        <p:nvPicPr>
          <p:cNvPr id="2051" name="Picture 3" descr="W:\Sem 4\IE613\Project\myPlots-20190508T111343Z-001\myPlots\c03k12.png"/>
          <p:cNvPicPr>
            <a:picLocks noChangeAspect="1" noChangeArrowheads="1"/>
          </p:cNvPicPr>
          <p:nvPr/>
        </p:nvPicPr>
        <p:blipFill>
          <a:blip r:embed="rId4" cstate="print"/>
          <a:srcRect/>
          <a:stretch>
            <a:fillRect/>
          </a:stretch>
        </p:blipFill>
        <p:spPr bwMode="auto">
          <a:xfrm>
            <a:off x="4038600" y="2438400"/>
            <a:ext cx="3962400" cy="2972337"/>
          </a:xfrm>
          <a:prstGeom prst="rect">
            <a:avLst/>
          </a:prstGeom>
          <a:noFill/>
        </p:spPr>
      </p:pic>
      <p:pic>
        <p:nvPicPr>
          <p:cNvPr id="2052" name="Picture 4" descr="W:\Sem 4\IE613\Project\myPlots-20190508T111343Z-001\myPlots\c05k12.png"/>
          <p:cNvPicPr>
            <a:picLocks noChangeAspect="1" noChangeArrowheads="1"/>
          </p:cNvPicPr>
          <p:nvPr/>
        </p:nvPicPr>
        <p:blipFill>
          <a:blip r:embed="rId5" cstate="print"/>
          <a:srcRect/>
          <a:stretch>
            <a:fillRect/>
          </a:stretch>
        </p:blipFill>
        <p:spPr bwMode="auto">
          <a:xfrm>
            <a:off x="8229600" y="2438400"/>
            <a:ext cx="3962400" cy="297233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ctrTitle"/>
          </p:nvPr>
        </p:nvSpPr>
        <p:spPr>
          <a:xfrm>
            <a:off x="1524000" y="1122380"/>
            <a:ext cx="9144000" cy="3448200"/>
          </a:xfrm>
          <a:prstGeom prst="rect">
            <a:avLst/>
          </a:prstGeom>
        </p:spPr>
        <p:txBody>
          <a:bodyPr spcFirstLastPara="1" wrap="square" lIns="91425" tIns="45700" rIns="91425" bIns="45700" anchor="b" anchorCtr="0">
            <a:noAutofit/>
          </a:bodyPr>
          <a:lstStyle/>
          <a:p>
            <a:pPr marL="0" lvl="0" indent="0" algn="ctr" rtl="0">
              <a:lnSpc>
                <a:spcPct val="115000"/>
              </a:lnSpc>
              <a:spcBef>
                <a:spcPts val="0"/>
              </a:spcBef>
              <a:spcAft>
                <a:spcPts val="400"/>
              </a:spcAft>
              <a:buClr>
                <a:schemeClr val="dk1"/>
              </a:buClr>
              <a:buSzPts val="1100"/>
              <a:buFont typeface="Arial"/>
              <a:buNone/>
            </a:pPr>
            <a:r>
              <a:rPr lang="en-IN" sz="4800">
                <a:solidFill>
                  <a:srgbClr val="111111"/>
                </a:solidFill>
                <a:latin typeface="Arial"/>
                <a:ea typeface="Arial"/>
                <a:cs typeface="Arial"/>
                <a:sym typeface="Arial"/>
              </a:rPr>
              <a:t>Contextual Combinatorial Cascading Bandits</a:t>
            </a:r>
            <a:endParaRPr sz="4800"/>
          </a:p>
        </p:txBody>
      </p:sp>
      <p:sp>
        <p:nvSpPr>
          <p:cNvPr id="97" name="Google Shape;97;p15"/>
          <p:cNvSpPr txBox="1">
            <a:spLocks noGrp="1"/>
          </p:cNvSpPr>
          <p:nvPr>
            <p:ph type="subTitle" idx="1"/>
          </p:nvPr>
        </p:nvSpPr>
        <p:spPr>
          <a:xfrm>
            <a:off x="1444825" y="6858007"/>
            <a:ext cx="9144000" cy="16785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1006200" y="182880"/>
            <a:ext cx="10515240" cy="1325160"/>
          </a:xfrm>
          <a:prstGeom prst="rect">
            <a:avLst/>
          </a:prstGeom>
          <a:noFill/>
          <a:ln>
            <a:noFill/>
          </a:ln>
        </p:spPr>
        <p:txBody>
          <a:bodyPr lIns="0" tIns="0" rIns="0" bIns="0" anchor="ctr"/>
          <a:lstStyle/>
          <a:p>
            <a:pPr algn="ctr"/>
            <a:r>
              <a:rPr lang="en-US" sz="4800" b="0" strike="noStrike" spc="-1" dirty="0">
                <a:solidFill>
                  <a:srgbClr val="000000"/>
                </a:solidFill>
                <a:latin typeface="Calibri"/>
              </a:rPr>
              <a:t>Conclusions</a:t>
            </a:r>
          </a:p>
        </p:txBody>
      </p:sp>
      <p:sp>
        <p:nvSpPr>
          <p:cNvPr id="123" name="TextShape 2"/>
          <p:cNvSpPr txBox="1"/>
          <p:nvPr/>
        </p:nvSpPr>
        <p:spPr>
          <a:xfrm>
            <a:off x="1005840" y="1554480"/>
            <a:ext cx="10500360" cy="3161880"/>
          </a:xfrm>
          <a:prstGeom prst="rect">
            <a:avLst/>
          </a:prstGeom>
          <a:noFill/>
          <a:ln>
            <a:noFill/>
          </a:ln>
        </p:spPr>
        <p:txBody>
          <a:bodyPr lIns="90000" tIns="45000" rIns="90000" bIns="45000"/>
          <a:lstStyle/>
          <a:p>
            <a:pPr>
              <a:buFont typeface="Arial" pitchFamily="34" charset="0"/>
              <a:buChar char="•"/>
            </a:pPr>
            <a:r>
              <a:rPr lang="en-US" sz="2400" b="0" strike="noStrike" spc="-1" dirty="0">
                <a:latin typeface="Arial"/>
              </a:rPr>
              <a:t>We observe that the cumulative regret grows sub-linearly</a:t>
            </a:r>
          </a:p>
          <a:p>
            <a:r>
              <a:rPr lang="en-US" sz="2400" b="0" strike="noStrike" spc="-1" dirty="0">
                <a:latin typeface="Arial"/>
              </a:rPr>
              <a:t>in time, and monotonically increases as c increases, which</a:t>
            </a:r>
          </a:p>
          <a:p>
            <a:r>
              <a:rPr lang="en-US" sz="2400" b="0" strike="noStrike" spc="-1" dirty="0">
                <a:latin typeface="Arial"/>
              </a:rPr>
              <a:t>are consistent with </a:t>
            </a:r>
            <a:r>
              <a:rPr lang="en-US" sz="2400" b="0" strike="noStrike" spc="-1" dirty="0" smtClean="0">
                <a:latin typeface="Arial"/>
              </a:rPr>
              <a:t>our algorithm. </a:t>
            </a:r>
          </a:p>
          <a:p>
            <a:endParaRPr lang="en-US" sz="2400" b="0" strike="noStrike" spc="-1" dirty="0" smtClean="0">
              <a:latin typeface="Arial"/>
            </a:endParaRPr>
          </a:p>
          <a:p>
            <a:pPr>
              <a:buFont typeface="Arial" pitchFamily="34" charset="0"/>
              <a:buChar char="•"/>
            </a:pPr>
            <a:r>
              <a:rPr lang="en-US" sz="2400" b="0" strike="noStrike" spc="-1" dirty="0" smtClean="0">
                <a:latin typeface="Arial"/>
              </a:rPr>
              <a:t>This </a:t>
            </a:r>
            <a:r>
              <a:rPr lang="en-US" sz="2400" b="0" strike="noStrike" spc="-1" dirty="0">
                <a:latin typeface="Arial"/>
              </a:rPr>
              <a:t>indicates that the </a:t>
            </a:r>
            <a:r>
              <a:rPr lang="en-US" sz="2400" b="0" strike="noStrike" spc="-1" dirty="0" smtClean="0">
                <a:latin typeface="Arial"/>
              </a:rPr>
              <a:t>CC-UCB </a:t>
            </a:r>
            <a:r>
              <a:rPr lang="en-US" sz="2400" b="0" strike="noStrike" spc="-1" dirty="0">
                <a:latin typeface="Arial"/>
              </a:rPr>
              <a:t>algorithm performs very well even when some of </a:t>
            </a:r>
            <a:r>
              <a:rPr lang="en-US" sz="2400" b="0" strike="noStrike" spc="-1" dirty="0" smtClean="0">
                <a:latin typeface="Arial"/>
              </a:rPr>
              <a:t>the assumptions </a:t>
            </a:r>
            <a:r>
              <a:rPr lang="en-US" sz="2400" b="0" strike="noStrike" spc="-1" dirty="0">
                <a:latin typeface="Arial"/>
              </a:rPr>
              <a:t>(such as the </a:t>
            </a:r>
            <a:r>
              <a:rPr lang="en-US" sz="2400" b="0" strike="noStrike" spc="-1" dirty="0" err="1">
                <a:latin typeface="Arial"/>
              </a:rPr>
              <a:t>i.i.d</a:t>
            </a:r>
            <a:r>
              <a:rPr lang="en-US" sz="2400" b="0" strike="noStrike" spc="-1" dirty="0">
                <a:latin typeface="Arial"/>
              </a:rPr>
              <a:t>. evolution of arm states) we</a:t>
            </a:r>
          </a:p>
          <a:p>
            <a:r>
              <a:rPr lang="en-US" sz="2400" b="0" strike="noStrike" spc="-1" dirty="0">
                <a:latin typeface="Arial"/>
              </a:rPr>
              <a:t>used to derive the performance bounds do not hold.</a:t>
            </a:r>
          </a:p>
          <a:p>
            <a:endParaRPr lang="en-US" sz="2400" b="0" strike="noStrike" spc="-1" dirty="0">
              <a:latin typeface="Arial"/>
            </a:endParaRPr>
          </a:p>
          <a:p>
            <a:pPr>
              <a:buFont typeface="Arial" pitchFamily="34" charset="0"/>
              <a:buChar char="•"/>
            </a:pPr>
            <a:r>
              <a:rPr lang="en-US" sz="2400" spc="-1" dirty="0">
                <a:latin typeface="Arial"/>
              </a:rPr>
              <a:t>T</a:t>
            </a:r>
            <a:r>
              <a:rPr lang="en-US" sz="2400" b="0" strike="noStrike" spc="-1" dirty="0" smtClean="0">
                <a:latin typeface="Arial"/>
              </a:rPr>
              <a:t>he regret </a:t>
            </a:r>
            <a:r>
              <a:rPr lang="en-US" sz="2400" spc="-1" dirty="0" smtClean="0">
                <a:latin typeface="Arial"/>
              </a:rPr>
              <a:t>i</a:t>
            </a:r>
            <a:r>
              <a:rPr lang="en-US" sz="2400" b="0" strike="noStrike" spc="-1" dirty="0" smtClean="0">
                <a:latin typeface="Arial"/>
              </a:rPr>
              <a:t>ncreases </a:t>
            </a:r>
            <a:r>
              <a:rPr lang="en-US" sz="2400" b="0" strike="noStrike" spc="-1" dirty="0">
                <a:latin typeface="Arial"/>
              </a:rPr>
              <a:t>when the number of arms K doubles. Second, the</a:t>
            </a:r>
          </a:p>
          <a:p>
            <a:r>
              <a:rPr lang="en-US" sz="2400" b="0" strike="noStrike" spc="-1" dirty="0">
                <a:latin typeface="Arial"/>
              </a:rPr>
              <a:t>regret decreases when the number of arms in I ∗ (i.e., L) </a:t>
            </a:r>
            <a:r>
              <a:rPr lang="en-US" sz="2400" b="0" strike="noStrike" spc="-1" dirty="0" smtClean="0">
                <a:latin typeface="Arial"/>
              </a:rPr>
              <a:t>increases</a:t>
            </a:r>
            <a:r>
              <a:rPr lang="en-US" sz="2400" b="0" strike="noStrike" spc="-1" dirty="0">
                <a:latin typeface="Arial"/>
              </a:rPr>
              <a:t>. Third, a </a:t>
            </a:r>
            <a:r>
              <a:rPr lang="en-US" sz="2400" b="0" strike="noStrike" spc="-1" dirty="0" err="1">
                <a:latin typeface="Arial"/>
              </a:rPr>
              <a:t>prori</a:t>
            </a:r>
            <a:r>
              <a:rPr lang="en-US" sz="2400" b="0" strike="noStrike" spc="-1" dirty="0">
                <a:latin typeface="Arial"/>
              </a:rPr>
              <a:t> knowledge of cost statistics </a:t>
            </a:r>
            <a:r>
              <a:rPr lang="en-US" sz="2400" b="0" strike="noStrike" spc="-1" dirty="0" smtClean="0">
                <a:latin typeface="Arial"/>
              </a:rPr>
              <a:t>always improve </a:t>
            </a:r>
            <a:r>
              <a:rPr lang="en-US" sz="2400" b="0" strike="noStrike" spc="-1" dirty="0">
                <a:latin typeface="Arial"/>
              </a:rPr>
              <a:t>the regret.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10515240" cy="854160"/>
          </a:xfrm>
        </p:spPr>
        <p:txBody>
          <a:bodyPr/>
          <a:lstStyle/>
          <a:p>
            <a:pPr algn="ctr"/>
            <a:r>
              <a:rPr lang="en-US" sz="3200" dirty="0" smtClean="0"/>
              <a:t>Abstract</a:t>
            </a:r>
            <a:endParaRPr lang="en-US" sz="3200" dirty="0"/>
          </a:p>
        </p:txBody>
      </p:sp>
      <p:sp>
        <p:nvSpPr>
          <p:cNvPr id="3" name="Subtitle 2"/>
          <p:cNvSpPr>
            <a:spLocks noGrp="1"/>
          </p:cNvSpPr>
          <p:nvPr>
            <p:ph type="subTitle"/>
          </p:nvPr>
        </p:nvSpPr>
        <p:spPr>
          <a:xfrm>
            <a:off x="762000" y="1295400"/>
            <a:ext cx="10515240" cy="4267200"/>
          </a:xfrm>
        </p:spPr>
        <p:txBody>
          <a:bodyPr/>
          <a:lstStyle/>
          <a:p>
            <a:pPr>
              <a:buFont typeface="Arial" pitchFamily="34" charset="0"/>
              <a:buChar char="•"/>
            </a:pPr>
            <a:r>
              <a:rPr lang="en-IN" sz="2400" dirty="0"/>
              <a:t>We propose combinatorial cascading bandits, a class of partial monitoring </a:t>
            </a:r>
            <a:r>
              <a:rPr lang="en-IN" sz="2400" dirty="0" smtClean="0"/>
              <a:t>problems where </a:t>
            </a:r>
            <a:r>
              <a:rPr lang="en-IN" sz="2400" dirty="0"/>
              <a:t>at each step a learning agent chooses a </a:t>
            </a:r>
            <a:r>
              <a:rPr lang="en-IN" sz="2400" dirty="0" err="1"/>
              <a:t>tuple</a:t>
            </a:r>
            <a:r>
              <a:rPr lang="en-IN" sz="2400" dirty="0"/>
              <a:t> of ground items </a:t>
            </a:r>
            <a:r>
              <a:rPr lang="en-IN" sz="2400" dirty="0" smtClean="0"/>
              <a:t>subject to </a:t>
            </a:r>
            <a:r>
              <a:rPr lang="en-IN" sz="2400" dirty="0"/>
              <a:t>constraints and receives a reward if and only if the weights of all chosen </a:t>
            </a:r>
            <a:r>
              <a:rPr lang="en-IN" sz="2400" dirty="0" smtClean="0"/>
              <a:t>items are </a:t>
            </a:r>
            <a:r>
              <a:rPr lang="en-IN" sz="2400" dirty="0"/>
              <a:t>one</a:t>
            </a:r>
            <a:r>
              <a:rPr lang="en-IN" sz="2400" dirty="0" smtClean="0"/>
              <a:t>.</a:t>
            </a:r>
          </a:p>
          <a:p>
            <a:pPr>
              <a:buFont typeface="Arial" pitchFamily="34" charset="0"/>
              <a:buChar char="•"/>
            </a:pPr>
            <a:endParaRPr lang="en-IN" sz="2400" dirty="0" smtClean="0"/>
          </a:p>
          <a:p>
            <a:pPr>
              <a:buFont typeface="Arial" pitchFamily="34" charset="0"/>
              <a:buChar char="•"/>
            </a:pPr>
            <a:r>
              <a:rPr lang="en-IN" sz="2400" dirty="0" smtClean="0"/>
              <a:t>The </a:t>
            </a:r>
            <a:r>
              <a:rPr lang="en-IN" sz="2400" dirty="0"/>
              <a:t>weights of the items are binary, stochastic, and drawn independently</a:t>
            </a:r>
          </a:p>
          <a:p>
            <a:r>
              <a:rPr lang="en-IN" sz="2400" dirty="0"/>
              <a:t>of each other. The agent observes the index of the first chosen item whose </a:t>
            </a:r>
            <a:r>
              <a:rPr lang="en-IN" sz="2400" dirty="0" smtClean="0"/>
              <a:t>weight is </a:t>
            </a:r>
            <a:r>
              <a:rPr lang="en-IN" sz="2400" dirty="0"/>
              <a:t>zero. </a:t>
            </a:r>
            <a:endParaRPr lang="en-IN" sz="2400" dirty="0" smtClean="0"/>
          </a:p>
          <a:p>
            <a:endParaRPr lang="en-IN" sz="2400" dirty="0" smtClean="0"/>
          </a:p>
          <a:p>
            <a:pPr>
              <a:buFont typeface="Arial" pitchFamily="34" charset="0"/>
              <a:buChar char="•"/>
            </a:pPr>
            <a:r>
              <a:rPr lang="en-IN" sz="2400" dirty="0" smtClean="0"/>
              <a:t>This </a:t>
            </a:r>
            <a:r>
              <a:rPr lang="en-IN" sz="2400" dirty="0"/>
              <a:t>observation model arises in network routing, for instance, where the</a:t>
            </a:r>
          </a:p>
          <a:p>
            <a:r>
              <a:rPr lang="en-IN" sz="2400" dirty="0"/>
              <a:t>learning agent may only observe the first link in the routing path which is </a:t>
            </a:r>
            <a:r>
              <a:rPr lang="en-IN" sz="2400" dirty="0" smtClean="0"/>
              <a:t>down, </a:t>
            </a:r>
            <a:r>
              <a:rPr lang="en-US" sz="2400" dirty="0" smtClean="0"/>
              <a:t>and </a:t>
            </a:r>
            <a:r>
              <a:rPr lang="en-US" sz="2400" dirty="0"/>
              <a:t>blocks the path.</a:t>
            </a:r>
          </a:p>
        </p:txBody>
      </p:sp>
      <p:sp>
        <p:nvSpPr>
          <p:cNvPr id="4" name="TextShape 1"/>
          <p:cNvSpPr txBox="1"/>
          <p:nvPr/>
        </p:nvSpPr>
        <p:spPr>
          <a:xfrm>
            <a:off x="762000" y="228600"/>
            <a:ext cx="10515240" cy="625560"/>
          </a:xfrm>
          <a:prstGeom prst="rect">
            <a:avLst/>
          </a:prstGeom>
          <a:noFill/>
          <a:ln>
            <a:noFill/>
          </a:ln>
        </p:spPr>
        <p:txBody>
          <a:bodyPr lIns="0" tIns="0" rIns="0" bIns="0" anchor="ctr"/>
          <a:lstStyle/>
          <a:p>
            <a:pPr algn="ctr"/>
            <a:r>
              <a:rPr lang="en-US" sz="2800" b="1" strike="noStrike" spc="-1" dirty="0" smtClean="0">
                <a:solidFill>
                  <a:srgbClr val="000000"/>
                </a:solidFill>
                <a:latin typeface="Calibri"/>
              </a:rPr>
              <a:t> </a:t>
            </a:r>
            <a:r>
              <a:rPr lang="en-US" sz="2800" b="1" strike="noStrike" spc="-1" dirty="0">
                <a:solidFill>
                  <a:srgbClr val="000000"/>
                </a:solidFill>
                <a:latin typeface="Calibri"/>
              </a:rPr>
              <a:t>Combinatorial Cascading Bandits</a:t>
            </a:r>
          </a:p>
        </p:txBody>
      </p:sp>
      <p:sp>
        <p:nvSpPr>
          <p:cNvPr id="6" name="TextBox 5"/>
          <p:cNvSpPr txBox="1"/>
          <p:nvPr/>
        </p:nvSpPr>
        <p:spPr>
          <a:xfrm>
            <a:off x="762000" y="5943600"/>
            <a:ext cx="11430000" cy="954107"/>
          </a:xfrm>
          <a:prstGeom prst="rect">
            <a:avLst/>
          </a:prstGeom>
          <a:noFill/>
        </p:spPr>
        <p:txBody>
          <a:bodyPr wrap="square" rtlCol="0">
            <a:spAutoFit/>
          </a:bodyPr>
          <a:lstStyle/>
          <a:p>
            <a:r>
              <a:rPr lang="en-US" i="1" dirty="0" smtClean="0"/>
              <a:t>Reference - </a:t>
            </a:r>
            <a:r>
              <a:rPr lang="en-US" b="1" i="1" dirty="0" smtClean="0"/>
              <a:t>Combinatorial Cascading </a:t>
            </a:r>
            <a:r>
              <a:rPr lang="en-US" b="1" i="1" dirty="0" smtClean="0"/>
              <a:t>Bandits in proceedings of NIPS 2015 by </a:t>
            </a:r>
            <a:r>
              <a:rPr lang="en-US" i="1" dirty="0" err="1" smtClean="0">
                <a:hlinkClick r:id="rId2"/>
              </a:rPr>
              <a:t>Branislav</a:t>
            </a:r>
            <a:r>
              <a:rPr lang="en-US" i="1" dirty="0" smtClean="0">
                <a:hlinkClick r:id="rId2"/>
              </a:rPr>
              <a:t> </a:t>
            </a:r>
            <a:r>
              <a:rPr lang="en-US" i="1" dirty="0" err="1" smtClean="0">
                <a:hlinkClick r:id="rId2"/>
              </a:rPr>
              <a:t>Kveton</a:t>
            </a:r>
            <a:r>
              <a:rPr lang="en-US" i="1" dirty="0" smtClean="0"/>
              <a:t> </a:t>
            </a:r>
            <a:r>
              <a:rPr lang="en-US" i="1" dirty="0" err="1" smtClean="0">
                <a:hlinkClick r:id="rId3"/>
              </a:rPr>
              <a:t>Zheng</a:t>
            </a:r>
            <a:r>
              <a:rPr lang="en-US" i="1" dirty="0" smtClean="0">
                <a:hlinkClick r:id="rId3"/>
              </a:rPr>
              <a:t> </a:t>
            </a:r>
            <a:r>
              <a:rPr lang="en-US" i="1" dirty="0" err="1" smtClean="0">
                <a:hlinkClick r:id="rId3"/>
              </a:rPr>
              <a:t>Wen</a:t>
            </a:r>
            <a:r>
              <a:rPr lang="en-US" i="1" dirty="0" smtClean="0"/>
              <a:t> </a:t>
            </a:r>
            <a:r>
              <a:rPr lang="en-US" i="1" dirty="0" err="1" smtClean="0">
                <a:hlinkClick r:id="rId4"/>
              </a:rPr>
              <a:t>Azin</a:t>
            </a:r>
            <a:r>
              <a:rPr lang="en-US" i="1" dirty="0" smtClean="0">
                <a:hlinkClick r:id="rId4"/>
              </a:rPr>
              <a:t> </a:t>
            </a:r>
            <a:r>
              <a:rPr lang="en-US" i="1" dirty="0" err="1" smtClean="0">
                <a:hlinkClick r:id="rId4"/>
              </a:rPr>
              <a:t>Ashkan</a:t>
            </a:r>
            <a:r>
              <a:rPr lang="en-US" i="1" dirty="0" smtClean="0"/>
              <a:t> </a:t>
            </a:r>
            <a:r>
              <a:rPr lang="en-US" i="1" dirty="0" err="1" smtClean="0">
                <a:hlinkClick r:id="rId5"/>
              </a:rPr>
              <a:t>Csaba</a:t>
            </a:r>
            <a:r>
              <a:rPr lang="en-US" i="1" dirty="0" smtClean="0">
                <a:hlinkClick r:id="rId5"/>
              </a:rPr>
              <a:t> </a:t>
            </a:r>
            <a:r>
              <a:rPr lang="en-US" i="1" dirty="0" err="1" smtClean="0">
                <a:hlinkClick r:id="rId5"/>
              </a:rPr>
              <a:t>Szepesvari</a:t>
            </a:r>
            <a:endParaRPr lang="en-US" i="1" dirty="0" smtClean="0"/>
          </a:p>
          <a:p>
            <a:endParaRPr lang="en-US" b="1" i="1" dirty="0" smtClean="0"/>
          </a:p>
          <a:p>
            <a:endParaRPr lang="en-US" i="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p:nvPr/>
        </p:nvSpPr>
        <p:spPr>
          <a:xfrm>
            <a:off x="533400" y="609600"/>
            <a:ext cx="10515240" cy="549360"/>
          </a:xfrm>
          <a:prstGeom prst="rect">
            <a:avLst/>
          </a:prstGeom>
          <a:noFill/>
          <a:ln>
            <a:noFill/>
          </a:ln>
        </p:spPr>
        <p:txBody>
          <a:bodyPr lIns="0" tIns="0" rIns="0" bIns="0" anchor="ctr"/>
          <a:lstStyle/>
          <a:p>
            <a:pPr algn="ctr"/>
            <a:r>
              <a:rPr lang="en-US" sz="2800" b="0" strike="noStrike" spc="-1" dirty="0">
                <a:solidFill>
                  <a:srgbClr val="000000"/>
                </a:solidFill>
                <a:latin typeface="Calibri"/>
              </a:rPr>
              <a:t>Introduction</a:t>
            </a:r>
          </a:p>
        </p:txBody>
      </p:sp>
      <p:sp>
        <p:nvSpPr>
          <p:cNvPr id="4" name="TextShape 2"/>
          <p:cNvSpPr txBox="1"/>
          <p:nvPr/>
        </p:nvSpPr>
        <p:spPr>
          <a:xfrm>
            <a:off x="533400" y="1524000"/>
            <a:ext cx="11049000" cy="4953000"/>
          </a:xfrm>
          <a:prstGeom prst="rect">
            <a:avLst/>
          </a:prstGeom>
          <a:noFill/>
          <a:ln>
            <a:noFill/>
          </a:ln>
        </p:spPr>
        <p:txBody>
          <a:bodyPr lIns="90000" tIns="45000" rIns="90000" bIns="45000"/>
          <a:lstStyle/>
          <a:p>
            <a:pPr>
              <a:buFont typeface="Arial" pitchFamily="34" charset="0"/>
              <a:buChar char="•"/>
            </a:pPr>
            <a:r>
              <a:rPr lang="en-US" sz="2000" b="0" strike="noStrike" spc="-1" dirty="0">
                <a:latin typeface="Arial"/>
              </a:rPr>
              <a:t>In this work, we study a class </a:t>
            </a:r>
            <a:r>
              <a:rPr lang="en-US" sz="2000" b="0" strike="noStrike" spc="-1" dirty="0" smtClean="0">
                <a:latin typeface="Arial"/>
              </a:rPr>
              <a:t>of combinatorial </a:t>
            </a:r>
            <a:r>
              <a:rPr lang="en-US" sz="2000" b="0" strike="noStrike" spc="-1" dirty="0">
                <a:latin typeface="Arial"/>
              </a:rPr>
              <a:t>optimization problems with a binary objective function that returns one if and only </a:t>
            </a:r>
            <a:r>
              <a:rPr lang="en-US" sz="2000" b="0" strike="noStrike" spc="-1" dirty="0" smtClean="0">
                <a:latin typeface="Arial"/>
              </a:rPr>
              <a:t>if the </a:t>
            </a:r>
            <a:r>
              <a:rPr lang="en-US" sz="2000" b="0" strike="noStrike" spc="-1" dirty="0">
                <a:latin typeface="Arial"/>
              </a:rPr>
              <a:t>weights of all chosen items are one. The weights of the items are binary, stochastic, and </a:t>
            </a:r>
            <a:r>
              <a:rPr lang="en-US" sz="2000" b="0" strike="noStrike" spc="-1" dirty="0" smtClean="0">
                <a:latin typeface="Arial"/>
              </a:rPr>
              <a:t>drawn independently </a:t>
            </a:r>
            <a:r>
              <a:rPr lang="en-US" sz="2000" b="0" strike="noStrike" spc="-1" dirty="0">
                <a:latin typeface="Arial"/>
              </a:rPr>
              <a:t>of each other. </a:t>
            </a:r>
            <a:endParaRPr lang="en-US" sz="2000" b="0" strike="noStrike" spc="-1" dirty="0" smtClean="0">
              <a:latin typeface="Arial"/>
            </a:endParaRPr>
          </a:p>
          <a:p>
            <a:pPr>
              <a:buFont typeface="Arial" pitchFamily="34" charset="0"/>
              <a:buChar char="•"/>
            </a:pPr>
            <a:endParaRPr lang="en-US" sz="2000" b="0" strike="noStrike" spc="-1" dirty="0">
              <a:latin typeface="Arial"/>
            </a:endParaRPr>
          </a:p>
          <a:p>
            <a:pPr>
              <a:buFont typeface="Arial" pitchFamily="34" charset="0"/>
              <a:buChar char="•"/>
            </a:pPr>
            <a:r>
              <a:rPr lang="en-US" sz="2000" b="0" strike="noStrike" spc="-1" dirty="0">
                <a:latin typeface="Arial"/>
              </a:rPr>
              <a:t>Combinatorial cascading bandits are a novel framework for online learning of the </a:t>
            </a:r>
            <a:r>
              <a:rPr lang="en-US" sz="2000" b="0" strike="noStrike" spc="-1" dirty="0" smtClean="0">
                <a:latin typeface="Arial"/>
              </a:rPr>
              <a:t>aforementioned problems </a:t>
            </a:r>
            <a:r>
              <a:rPr lang="en-US" sz="2000" b="0" strike="noStrike" spc="-1" dirty="0">
                <a:latin typeface="Arial"/>
              </a:rPr>
              <a:t>where the distribution over the weights of items is unknown. </a:t>
            </a:r>
            <a:endParaRPr lang="en-US" sz="2000" b="0" strike="noStrike" spc="-1" dirty="0" smtClean="0">
              <a:latin typeface="Arial"/>
            </a:endParaRPr>
          </a:p>
          <a:p>
            <a:pPr>
              <a:buFont typeface="Arial" pitchFamily="34" charset="0"/>
              <a:buChar char="•"/>
            </a:pPr>
            <a:endParaRPr lang="en-US" sz="2000" b="0" strike="noStrike" spc="-1" dirty="0" smtClean="0">
              <a:latin typeface="Arial"/>
            </a:endParaRPr>
          </a:p>
          <a:p>
            <a:pPr>
              <a:buFont typeface="Arial" pitchFamily="34" charset="0"/>
              <a:buChar char="•"/>
            </a:pPr>
            <a:r>
              <a:rPr lang="en-US" sz="2000" b="0" strike="noStrike" spc="-1" dirty="0" smtClean="0">
                <a:latin typeface="Arial"/>
              </a:rPr>
              <a:t>Our </a:t>
            </a:r>
            <a:r>
              <a:rPr lang="en-US" sz="2000" b="0" strike="noStrike" spc="-1" dirty="0">
                <a:latin typeface="Arial"/>
              </a:rPr>
              <a:t>goal is to maximize </a:t>
            </a:r>
            <a:r>
              <a:rPr lang="en-US" sz="2000" b="0" strike="noStrike" spc="-1" dirty="0" smtClean="0">
                <a:latin typeface="Arial"/>
              </a:rPr>
              <a:t>the expected </a:t>
            </a:r>
            <a:r>
              <a:rPr lang="en-US" sz="2000" b="0" strike="noStrike" spc="-1" dirty="0">
                <a:latin typeface="Arial"/>
              </a:rPr>
              <a:t>cumulative reward of a learning agent in n steps. Our learning problem is challenging </a:t>
            </a:r>
            <a:r>
              <a:rPr lang="en-US" sz="2000" b="0" strike="noStrike" spc="-1" dirty="0" smtClean="0">
                <a:latin typeface="Arial"/>
              </a:rPr>
              <a:t>for two </a:t>
            </a:r>
            <a:r>
              <a:rPr lang="en-US" sz="2000" b="0" strike="noStrike" spc="-1" dirty="0">
                <a:latin typeface="Arial"/>
              </a:rPr>
              <a:t>main reasons. </a:t>
            </a:r>
            <a:endParaRPr lang="en-US" sz="2000" b="0" strike="noStrike" spc="-1" dirty="0" smtClean="0">
              <a:latin typeface="Arial"/>
            </a:endParaRPr>
          </a:p>
          <a:p>
            <a:pPr>
              <a:buFont typeface="Arial" pitchFamily="34" charset="0"/>
              <a:buChar char="•"/>
            </a:pPr>
            <a:endParaRPr lang="en-US" sz="2000" b="0" strike="noStrike" spc="-1" dirty="0" smtClean="0">
              <a:latin typeface="Arial"/>
            </a:endParaRPr>
          </a:p>
          <a:p>
            <a:pPr>
              <a:buFont typeface="Arial" pitchFamily="34" charset="0"/>
              <a:buChar char="•"/>
            </a:pPr>
            <a:r>
              <a:rPr lang="en-US" sz="2000" b="0" strike="noStrike" spc="-1" dirty="0" smtClean="0">
                <a:latin typeface="Arial"/>
              </a:rPr>
              <a:t>First</a:t>
            </a:r>
            <a:r>
              <a:rPr lang="en-US" sz="2000" b="0" strike="noStrike" spc="-1" dirty="0">
                <a:latin typeface="Arial"/>
              </a:rPr>
              <a:t>, the reward function is non-linear in the weights of chosen items. </a:t>
            </a:r>
            <a:endParaRPr lang="en-US" sz="2000" b="0" strike="noStrike" spc="-1" dirty="0" smtClean="0">
              <a:latin typeface="Arial"/>
            </a:endParaRPr>
          </a:p>
          <a:p>
            <a:pPr>
              <a:buFont typeface="Arial" pitchFamily="34" charset="0"/>
              <a:buChar char="•"/>
            </a:pPr>
            <a:r>
              <a:rPr lang="en-US" sz="2000" b="0" strike="noStrike" spc="-1" dirty="0" smtClean="0">
                <a:latin typeface="Arial"/>
              </a:rPr>
              <a:t>Second, we </a:t>
            </a:r>
            <a:r>
              <a:rPr lang="en-US" sz="2000" b="0" strike="noStrike" spc="-1" dirty="0">
                <a:latin typeface="Arial"/>
              </a:rPr>
              <a:t>only observe the index of the first chosen item with a zero weight. This kind of feedback </a:t>
            </a:r>
            <a:r>
              <a:rPr lang="en-US" sz="2000" b="0" strike="noStrike" spc="-1" dirty="0" smtClean="0">
                <a:latin typeface="Arial"/>
              </a:rPr>
              <a:t>arises frequently </a:t>
            </a:r>
            <a:r>
              <a:rPr lang="en-US" sz="2000" b="0" strike="noStrike" spc="-1" dirty="0">
                <a:latin typeface="Arial"/>
              </a:rPr>
              <a:t>in network routing, for instance, where the learning agent may only observe the first </a:t>
            </a:r>
            <a:r>
              <a:rPr lang="en-US" sz="2000" b="0" strike="noStrike" spc="-1" dirty="0" smtClean="0">
                <a:latin typeface="Arial"/>
              </a:rPr>
              <a:t>link in </a:t>
            </a:r>
            <a:r>
              <a:rPr lang="en-US" sz="2000" b="0" strike="noStrike" spc="-1" dirty="0">
                <a:latin typeface="Arial"/>
              </a:rPr>
              <a:t>the routing path which is down, and blocks the path.</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685800" y="228600"/>
            <a:ext cx="10515240" cy="473160"/>
          </a:xfrm>
          <a:prstGeom prst="rect">
            <a:avLst/>
          </a:prstGeom>
          <a:noFill/>
          <a:ln>
            <a:noFill/>
          </a:ln>
        </p:spPr>
        <p:txBody>
          <a:bodyPr lIns="0" tIns="0" rIns="0" bIns="0" anchor="ctr"/>
          <a:lstStyle/>
          <a:p>
            <a:pPr algn="ctr"/>
            <a:r>
              <a:rPr lang="en-US" sz="3200" b="0" strike="noStrike" spc="-1" dirty="0">
                <a:solidFill>
                  <a:srgbClr val="000000"/>
                </a:solidFill>
                <a:latin typeface="Calibri"/>
              </a:rPr>
              <a:t>Setting up the problem </a:t>
            </a:r>
          </a:p>
        </p:txBody>
      </p:sp>
      <p:sp>
        <p:nvSpPr>
          <p:cNvPr id="4" name="TextBox 3"/>
          <p:cNvSpPr txBox="1"/>
          <p:nvPr/>
        </p:nvSpPr>
        <p:spPr>
          <a:xfrm>
            <a:off x="838200" y="1219200"/>
            <a:ext cx="9982200" cy="923330"/>
          </a:xfrm>
          <a:prstGeom prst="rect">
            <a:avLst/>
          </a:prstGeom>
          <a:noFill/>
        </p:spPr>
        <p:txBody>
          <a:bodyPr wrap="square" rtlCol="0">
            <a:spAutoFit/>
          </a:bodyPr>
          <a:lstStyle/>
          <a:p>
            <a:pPr>
              <a:buFont typeface="Arial" pitchFamily="34" charset="0"/>
              <a:buChar char="•"/>
            </a:pPr>
            <a:r>
              <a:rPr lang="en-US" b="0" strike="noStrike" spc="-1" dirty="0" smtClean="0">
                <a:solidFill>
                  <a:srgbClr val="000000"/>
                </a:solidFill>
                <a:latin typeface="Calibri"/>
              </a:rPr>
              <a:t>The problem is represented by a </a:t>
            </a:r>
            <a:r>
              <a:rPr lang="en-US" b="0" strike="noStrike" spc="-1" dirty="0" err="1" smtClean="0">
                <a:solidFill>
                  <a:srgbClr val="000000"/>
                </a:solidFill>
                <a:latin typeface="Calibri"/>
              </a:rPr>
              <a:t>tuple</a:t>
            </a:r>
            <a:r>
              <a:rPr lang="en-US" b="0" strike="noStrike" spc="-1" dirty="0" smtClean="0">
                <a:solidFill>
                  <a:srgbClr val="000000"/>
                </a:solidFill>
                <a:latin typeface="Calibri"/>
              </a:rPr>
              <a:t> B = (E,P,</a:t>
            </a:r>
            <a:r>
              <a:rPr lang="el-GR" dirty="0"/>
              <a:t> Θ</a:t>
            </a:r>
            <a:r>
              <a:rPr lang="en-US" b="0" strike="noStrike" spc="-1" dirty="0" smtClean="0">
                <a:solidFill>
                  <a:srgbClr val="000000"/>
                </a:solidFill>
                <a:latin typeface="Calibri"/>
              </a:rPr>
              <a:t>), where E = {1,……,L} is a ground set of L items, P is a probability distribution over a unit hypercube {0,1}^E, </a:t>
            </a:r>
            <a:r>
              <a:rPr lang="en-US" dirty="0" smtClean="0"/>
              <a:t> </a:t>
            </a:r>
            <a:endParaRPr lang="en-US" b="0" strike="noStrike" spc="-1" dirty="0" smtClean="0">
              <a:solidFill>
                <a:srgbClr val="000000"/>
              </a:solidFill>
              <a:latin typeface="Calibri"/>
            </a:endParaRPr>
          </a:p>
          <a:p>
            <a:endParaRPr lang="en-US" dirty="0"/>
          </a:p>
        </p:txBody>
      </p:sp>
      <p:pic>
        <p:nvPicPr>
          <p:cNvPr id="3074" name="Picture 2" descr="W:\Sem 4\IE613\Project\nips1.PNG"/>
          <p:cNvPicPr>
            <a:picLocks noChangeAspect="1" noChangeArrowheads="1"/>
          </p:cNvPicPr>
          <p:nvPr/>
        </p:nvPicPr>
        <p:blipFill>
          <a:blip r:embed="rId2" cstate="print"/>
          <a:srcRect/>
          <a:stretch>
            <a:fillRect/>
          </a:stretch>
        </p:blipFill>
        <p:spPr bwMode="auto">
          <a:xfrm>
            <a:off x="6019800" y="1524000"/>
            <a:ext cx="1085850" cy="304800"/>
          </a:xfrm>
          <a:prstGeom prst="rect">
            <a:avLst/>
          </a:prstGeom>
          <a:noFill/>
        </p:spPr>
      </p:pic>
      <p:pic>
        <p:nvPicPr>
          <p:cNvPr id="3075" name="Picture 3" descr="W:\Sem 4\IE613\Project\nips2.PNG"/>
          <p:cNvPicPr>
            <a:picLocks noChangeAspect="1" noChangeArrowheads="1"/>
          </p:cNvPicPr>
          <p:nvPr/>
        </p:nvPicPr>
        <p:blipFill>
          <a:blip r:embed="rId3" cstate="print"/>
          <a:srcRect/>
          <a:stretch>
            <a:fillRect/>
          </a:stretch>
        </p:blipFill>
        <p:spPr bwMode="auto">
          <a:xfrm>
            <a:off x="1447800" y="1904999"/>
            <a:ext cx="8915400" cy="428184"/>
          </a:xfrm>
          <a:prstGeom prst="rect">
            <a:avLst/>
          </a:prstGeom>
          <a:noFill/>
        </p:spPr>
      </p:pic>
      <p:sp>
        <p:nvSpPr>
          <p:cNvPr id="8" name="TextBox 7"/>
          <p:cNvSpPr txBox="1"/>
          <p:nvPr/>
        </p:nvSpPr>
        <p:spPr>
          <a:xfrm>
            <a:off x="7162800" y="1524000"/>
            <a:ext cx="4419600" cy="338554"/>
          </a:xfrm>
          <a:prstGeom prst="rect">
            <a:avLst/>
          </a:prstGeom>
          <a:noFill/>
        </p:spPr>
        <p:txBody>
          <a:bodyPr wrap="square" rtlCol="0">
            <a:spAutoFit/>
          </a:bodyPr>
          <a:lstStyle/>
          <a:p>
            <a:r>
              <a:rPr lang="en-IN" sz="1600" dirty="0"/>
              <a:t>S</a:t>
            </a:r>
            <a:r>
              <a:rPr lang="en-IN" sz="1600" dirty="0" smtClean="0"/>
              <a:t>et of all </a:t>
            </a:r>
            <a:r>
              <a:rPr lang="en-IN" sz="1600" dirty="0" err="1" smtClean="0"/>
              <a:t>tuples</a:t>
            </a:r>
            <a:r>
              <a:rPr lang="en-IN" sz="1600" dirty="0" smtClean="0"/>
              <a:t> of distinct items from E</a:t>
            </a:r>
            <a:endParaRPr lang="en-US" sz="1600" dirty="0"/>
          </a:p>
        </p:txBody>
      </p:sp>
      <p:sp>
        <p:nvSpPr>
          <p:cNvPr id="10" name="TextBox 9"/>
          <p:cNvSpPr txBox="1"/>
          <p:nvPr/>
        </p:nvSpPr>
        <p:spPr>
          <a:xfrm>
            <a:off x="838200" y="2590800"/>
            <a:ext cx="10668000" cy="1292662"/>
          </a:xfrm>
          <a:prstGeom prst="rect">
            <a:avLst/>
          </a:prstGeom>
          <a:noFill/>
        </p:spPr>
        <p:txBody>
          <a:bodyPr wrap="square" rtlCol="0">
            <a:spAutoFit/>
          </a:bodyPr>
          <a:lstStyle/>
          <a:p>
            <a:pPr>
              <a:buFont typeface="Arial" pitchFamily="34" charset="0"/>
              <a:buChar char="•"/>
            </a:pPr>
            <a:r>
              <a:rPr lang="en-US" sz="2000" b="0" strike="noStrike" spc="-1" dirty="0" smtClean="0">
                <a:solidFill>
                  <a:srgbClr val="000000"/>
                </a:solidFill>
                <a:latin typeface="Calibri"/>
              </a:rPr>
              <a:t>Let (wt)^n at t =1 be an </a:t>
            </a:r>
            <a:r>
              <a:rPr lang="en-US" sz="2000" b="0" strike="noStrike" spc="-1" dirty="0" err="1" smtClean="0">
                <a:solidFill>
                  <a:srgbClr val="000000"/>
                </a:solidFill>
                <a:latin typeface="Calibri"/>
              </a:rPr>
              <a:t>i.i.d</a:t>
            </a:r>
            <a:r>
              <a:rPr lang="en-US" sz="2000" b="0" strike="noStrike" spc="-1" dirty="0" smtClean="0">
                <a:solidFill>
                  <a:srgbClr val="000000"/>
                </a:solidFill>
                <a:latin typeface="Calibri"/>
              </a:rPr>
              <a:t>. sequence of n weights drawn from P, where (wt) belongs to {0,1}^E.  Solution is chosen based on </a:t>
            </a:r>
            <a:r>
              <a:rPr lang="en-US" sz="2000" spc="-1" dirty="0" smtClean="0">
                <a:solidFill>
                  <a:srgbClr val="000000"/>
                </a:solidFill>
                <a:latin typeface="Calibri"/>
              </a:rPr>
              <a:t>past observations and binary reward is received</a:t>
            </a:r>
            <a:r>
              <a:rPr lang="en-IN" dirty="0" smtClean="0"/>
              <a:t>The </a:t>
            </a:r>
            <a:r>
              <a:rPr lang="en-IN" dirty="0"/>
              <a:t>reward is one if and only if the weights of all items in At are one</a:t>
            </a:r>
            <a:r>
              <a:rPr lang="en-IN" dirty="0" smtClean="0"/>
              <a:t>. So the reward function is defined as </a:t>
            </a:r>
            <a:endParaRPr lang="en-US" b="0" strike="noStrike" spc="-1" dirty="0" smtClean="0">
              <a:solidFill>
                <a:srgbClr val="000000"/>
              </a:solidFill>
              <a:latin typeface="Calibri"/>
            </a:endParaRPr>
          </a:p>
          <a:p>
            <a:endParaRPr lang="en-US" dirty="0"/>
          </a:p>
        </p:txBody>
      </p:sp>
      <p:pic>
        <p:nvPicPr>
          <p:cNvPr id="3076" name="Picture 4" descr="W:\Sem 4\IE613\Project\nips3.PNG"/>
          <p:cNvPicPr>
            <a:picLocks noChangeAspect="1" noChangeArrowheads="1"/>
          </p:cNvPicPr>
          <p:nvPr/>
        </p:nvPicPr>
        <p:blipFill>
          <a:blip r:embed="rId4" cstate="print"/>
          <a:srcRect/>
          <a:stretch>
            <a:fillRect/>
          </a:stretch>
        </p:blipFill>
        <p:spPr bwMode="auto">
          <a:xfrm>
            <a:off x="2438400" y="3581400"/>
            <a:ext cx="6477000" cy="533400"/>
          </a:xfrm>
          <a:prstGeom prst="rect">
            <a:avLst/>
          </a:prstGeom>
          <a:noFill/>
        </p:spPr>
      </p:pic>
      <p:sp>
        <p:nvSpPr>
          <p:cNvPr id="12" name="TextBox 11"/>
          <p:cNvSpPr txBox="1"/>
          <p:nvPr/>
        </p:nvSpPr>
        <p:spPr>
          <a:xfrm>
            <a:off x="838200" y="4267200"/>
            <a:ext cx="10744200" cy="646331"/>
          </a:xfrm>
          <a:prstGeom prst="rect">
            <a:avLst/>
          </a:prstGeom>
          <a:noFill/>
        </p:spPr>
        <p:txBody>
          <a:bodyPr wrap="square" rtlCol="0">
            <a:spAutoFit/>
          </a:bodyPr>
          <a:lstStyle/>
          <a:p>
            <a:pPr>
              <a:buFont typeface="Arial" pitchFamily="34" charset="0"/>
              <a:buChar char="•"/>
            </a:pPr>
            <a:r>
              <a:rPr lang="en-US" dirty="0" smtClean="0"/>
              <a:t>The </a:t>
            </a:r>
            <a:r>
              <a:rPr lang="en-US" dirty="0"/>
              <a:t>feedback by </a:t>
            </a:r>
            <a:r>
              <a:rPr lang="en-US" dirty="0" err="1" smtClean="0"/>
              <a:t>Ot</a:t>
            </a:r>
            <a:r>
              <a:rPr lang="en-US" dirty="0" smtClean="0"/>
              <a:t> is </a:t>
            </a:r>
            <a:r>
              <a:rPr lang="en-IN" dirty="0"/>
              <a:t>the index of the first item in At whose weight is zero, </a:t>
            </a:r>
            <a:r>
              <a:rPr lang="en-IN" dirty="0" smtClean="0"/>
              <a:t>and </a:t>
            </a:r>
            <a:r>
              <a:rPr lang="en-IN" dirty="0" err="1" smtClean="0"/>
              <a:t>infinte</a:t>
            </a:r>
            <a:r>
              <a:rPr lang="en-IN" dirty="0" smtClean="0"/>
              <a:t> if </a:t>
            </a:r>
            <a:r>
              <a:rPr lang="en-IN" dirty="0"/>
              <a:t>such an item does not </a:t>
            </a:r>
            <a:r>
              <a:rPr lang="en-IN" dirty="0" smtClean="0"/>
              <a:t>exist. </a:t>
            </a:r>
            <a:endParaRPr lang="en-US" dirty="0"/>
          </a:p>
        </p:txBody>
      </p:sp>
      <p:pic>
        <p:nvPicPr>
          <p:cNvPr id="3077" name="Picture 5" descr="W:\Sem 4\IE613\Project\nips4.PNG"/>
          <p:cNvPicPr>
            <a:picLocks noChangeAspect="1" noChangeArrowheads="1"/>
          </p:cNvPicPr>
          <p:nvPr/>
        </p:nvPicPr>
        <p:blipFill>
          <a:blip r:embed="rId5" cstate="print"/>
          <a:srcRect/>
          <a:stretch>
            <a:fillRect/>
          </a:stretch>
        </p:blipFill>
        <p:spPr bwMode="auto">
          <a:xfrm>
            <a:off x="2514600" y="4572000"/>
            <a:ext cx="2847975" cy="257175"/>
          </a:xfrm>
          <a:prstGeom prst="rect">
            <a:avLst/>
          </a:prstGeom>
          <a:noFill/>
        </p:spPr>
      </p:pic>
      <p:sp>
        <p:nvSpPr>
          <p:cNvPr id="14" name="TextBox 13"/>
          <p:cNvSpPr txBox="1"/>
          <p:nvPr/>
        </p:nvSpPr>
        <p:spPr>
          <a:xfrm>
            <a:off x="5334000" y="4495800"/>
            <a:ext cx="6248400" cy="369332"/>
          </a:xfrm>
          <a:prstGeom prst="rect">
            <a:avLst/>
          </a:prstGeom>
          <a:noFill/>
        </p:spPr>
        <p:txBody>
          <a:bodyPr wrap="square" rtlCol="0">
            <a:spAutoFit/>
          </a:bodyPr>
          <a:lstStyle/>
          <a:p>
            <a:r>
              <a:rPr lang="en-IN" dirty="0" smtClean="0"/>
              <a:t>is </a:t>
            </a:r>
            <a:r>
              <a:rPr lang="en-IN" dirty="0"/>
              <a:t>the instantaneous stochastic regret of the agent </a:t>
            </a:r>
            <a:r>
              <a:rPr lang="en-IN" dirty="0" smtClean="0"/>
              <a:t>at </a:t>
            </a:r>
            <a:r>
              <a:rPr lang="en-US" dirty="0" smtClean="0"/>
              <a:t>time t</a:t>
            </a:r>
            <a:endParaRPr lang="en-US" dirty="0"/>
          </a:p>
        </p:txBody>
      </p:sp>
      <p:sp>
        <p:nvSpPr>
          <p:cNvPr id="15" name="TextBox 14"/>
          <p:cNvSpPr txBox="1"/>
          <p:nvPr/>
        </p:nvSpPr>
        <p:spPr>
          <a:xfrm>
            <a:off x="914400" y="5029200"/>
            <a:ext cx="6477000" cy="369332"/>
          </a:xfrm>
          <a:prstGeom prst="rect">
            <a:avLst/>
          </a:prstGeom>
          <a:noFill/>
        </p:spPr>
        <p:txBody>
          <a:bodyPr wrap="square" rtlCol="0">
            <a:spAutoFit/>
          </a:bodyPr>
          <a:lstStyle/>
          <a:p>
            <a:pPr>
              <a:buFont typeface="Arial" pitchFamily="34" charset="0"/>
              <a:buChar char="•"/>
            </a:pPr>
            <a:r>
              <a:rPr lang="en-IN" dirty="0" smtClean="0"/>
              <a:t>The </a:t>
            </a:r>
            <a:r>
              <a:rPr lang="en-IN" dirty="0"/>
              <a:t>optimal solution in hindsight of knowing </a:t>
            </a:r>
            <a:r>
              <a:rPr lang="en-IN" dirty="0" smtClean="0"/>
              <a:t>P  is	</a:t>
            </a:r>
            <a:endParaRPr lang="en-US" dirty="0"/>
          </a:p>
        </p:txBody>
      </p:sp>
      <p:pic>
        <p:nvPicPr>
          <p:cNvPr id="3078" name="Picture 6" descr="W:\Sem 4\IE613\Project\nips5.PNG"/>
          <p:cNvPicPr>
            <a:picLocks noChangeAspect="1" noChangeArrowheads="1"/>
          </p:cNvPicPr>
          <p:nvPr/>
        </p:nvPicPr>
        <p:blipFill>
          <a:blip r:embed="rId6" cstate="print"/>
          <a:srcRect/>
          <a:stretch>
            <a:fillRect/>
          </a:stretch>
        </p:blipFill>
        <p:spPr bwMode="auto">
          <a:xfrm>
            <a:off x="6172200" y="5105400"/>
            <a:ext cx="2143125" cy="247650"/>
          </a:xfrm>
          <a:prstGeom prst="rect">
            <a:avLst/>
          </a:prstGeom>
          <a:noFill/>
        </p:spPr>
      </p:pic>
      <p:sp>
        <p:nvSpPr>
          <p:cNvPr id="17" name="TextBox 16"/>
          <p:cNvSpPr txBox="1"/>
          <p:nvPr/>
        </p:nvSpPr>
        <p:spPr>
          <a:xfrm>
            <a:off x="8382000" y="5029200"/>
            <a:ext cx="5257800" cy="369332"/>
          </a:xfrm>
          <a:prstGeom prst="rect">
            <a:avLst/>
          </a:prstGeom>
          <a:noFill/>
        </p:spPr>
        <p:txBody>
          <a:bodyPr wrap="square" rtlCol="0">
            <a:spAutoFit/>
          </a:bodyPr>
          <a:lstStyle/>
          <a:p>
            <a:r>
              <a:rPr lang="en-US" dirty="0"/>
              <a:t>w</a:t>
            </a:r>
            <a:r>
              <a:rPr lang="en-US" dirty="0" smtClean="0"/>
              <a:t>hich is found by factorizing</a:t>
            </a:r>
            <a:endParaRPr lang="en-US" dirty="0"/>
          </a:p>
        </p:txBody>
      </p:sp>
      <p:sp>
        <p:nvSpPr>
          <p:cNvPr id="18" name="TextBox 17"/>
          <p:cNvSpPr txBox="1"/>
          <p:nvPr/>
        </p:nvSpPr>
        <p:spPr>
          <a:xfrm>
            <a:off x="990600" y="5334000"/>
            <a:ext cx="9677400" cy="646331"/>
          </a:xfrm>
          <a:prstGeom prst="rect">
            <a:avLst/>
          </a:prstGeom>
          <a:noFill/>
        </p:spPr>
        <p:txBody>
          <a:bodyPr wrap="square" rtlCol="0">
            <a:spAutoFit/>
          </a:bodyPr>
          <a:lstStyle/>
          <a:p>
            <a:r>
              <a:rPr lang="en-US" dirty="0" smtClean="0"/>
              <a:t>the distribution P as  product of </a:t>
            </a:r>
            <a:r>
              <a:rPr lang="en-US" dirty="0" err="1" smtClean="0"/>
              <a:t>Pe</a:t>
            </a:r>
            <a:r>
              <a:rPr lang="en-US" dirty="0" smtClean="0"/>
              <a:t>(w(e)) </a:t>
            </a:r>
            <a:r>
              <a:rPr lang="en-IN" dirty="0"/>
              <a:t>where </a:t>
            </a:r>
            <a:r>
              <a:rPr lang="en-IN" dirty="0" err="1"/>
              <a:t>Pe</a:t>
            </a:r>
            <a:r>
              <a:rPr lang="en-IN" dirty="0"/>
              <a:t> is a Bernoulli distribution with mean </a:t>
            </a:r>
            <a:r>
              <a:rPr lang="en-IN" dirty="0" smtClean="0"/>
              <a:t> w~(e</a:t>
            </a:r>
            <a:r>
              <a:rPr lang="en-IN" dirty="0"/>
              <a:t>)</a:t>
            </a:r>
            <a:endParaRPr lang="en-US" dirty="0" smtClean="0"/>
          </a:p>
          <a:p>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838080" y="365040"/>
            <a:ext cx="10515240" cy="1325160"/>
          </a:xfrm>
          <a:prstGeom prst="rect">
            <a:avLst/>
          </a:prstGeom>
          <a:noFill/>
          <a:ln>
            <a:noFill/>
          </a:ln>
        </p:spPr>
        <p:txBody>
          <a:bodyPr lIns="0" tIns="0" rIns="0" bIns="0" anchor="ctr"/>
          <a:lstStyle/>
          <a:p>
            <a:endParaRPr lang="en-US" sz="1800" b="0" strike="noStrike" spc="-1">
              <a:solidFill>
                <a:srgbClr val="000000"/>
              </a:solidFill>
              <a:latin typeface="Calibri"/>
            </a:endParaRPr>
          </a:p>
        </p:txBody>
      </p:sp>
      <p:sp>
        <p:nvSpPr>
          <p:cNvPr id="3" name="TextBox 2"/>
          <p:cNvSpPr txBox="1"/>
          <p:nvPr/>
        </p:nvSpPr>
        <p:spPr>
          <a:xfrm>
            <a:off x="1295400" y="304800"/>
            <a:ext cx="9982200" cy="461665"/>
          </a:xfrm>
          <a:prstGeom prst="rect">
            <a:avLst/>
          </a:prstGeom>
          <a:noFill/>
        </p:spPr>
        <p:txBody>
          <a:bodyPr wrap="square" rtlCol="0">
            <a:spAutoFit/>
          </a:bodyPr>
          <a:lstStyle/>
          <a:p>
            <a:pPr algn="ctr"/>
            <a:r>
              <a:rPr lang="en-US" sz="2400" dirty="0" err="1" smtClean="0"/>
              <a:t>Combcascade</a:t>
            </a:r>
            <a:r>
              <a:rPr lang="en-US" sz="2400" dirty="0" smtClean="0"/>
              <a:t> algorithm </a:t>
            </a:r>
            <a:endParaRPr lang="en-US" sz="2400" dirty="0"/>
          </a:p>
        </p:txBody>
      </p:sp>
      <p:sp>
        <p:nvSpPr>
          <p:cNvPr id="4" name="TextBox 3"/>
          <p:cNvSpPr txBox="1"/>
          <p:nvPr/>
        </p:nvSpPr>
        <p:spPr>
          <a:xfrm>
            <a:off x="533400" y="838200"/>
            <a:ext cx="11658600" cy="646331"/>
          </a:xfrm>
          <a:prstGeom prst="rect">
            <a:avLst/>
          </a:prstGeom>
          <a:noFill/>
        </p:spPr>
        <p:txBody>
          <a:bodyPr wrap="square" rtlCol="0">
            <a:spAutoFit/>
          </a:bodyPr>
          <a:lstStyle/>
          <a:p>
            <a:pPr>
              <a:buFont typeface="Arial" pitchFamily="34" charset="0"/>
              <a:buChar char="•"/>
            </a:pPr>
            <a:r>
              <a:rPr lang="en-IN" dirty="0"/>
              <a:t>At time t, </a:t>
            </a:r>
            <a:r>
              <a:rPr lang="en-IN" dirty="0" err="1"/>
              <a:t>CombCascade</a:t>
            </a:r>
            <a:r>
              <a:rPr lang="en-IN" dirty="0"/>
              <a:t> operates in three stages</a:t>
            </a:r>
            <a:r>
              <a:rPr lang="en-IN" dirty="0" smtClean="0"/>
              <a:t>.</a:t>
            </a:r>
          </a:p>
          <a:p>
            <a:pPr>
              <a:buFont typeface="Arial" pitchFamily="34" charset="0"/>
              <a:buChar char="•"/>
            </a:pPr>
            <a:r>
              <a:rPr lang="en-IN" dirty="0" smtClean="0"/>
              <a:t> </a:t>
            </a:r>
            <a:r>
              <a:rPr lang="en-IN" dirty="0"/>
              <a:t>First, it computes </a:t>
            </a:r>
            <a:r>
              <a:rPr lang="en-IN" dirty="0" smtClean="0"/>
              <a:t>the upper </a:t>
            </a:r>
            <a:r>
              <a:rPr lang="en-IN" dirty="0"/>
              <a:t>confidence bounds (UCBs) </a:t>
            </a:r>
            <a:r>
              <a:rPr lang="en-IN" dirty="0" err="1"/>
              <a:t>Ut</a:t>
            </a:r>
            <a:r>
              <a:rPr lang="en-IN" dirty="0"/>
              <a:t> </a:t>
            </a:r>
            <a:r>
              <a:rPr lang="en-US" dirty="0"/>
              <a:t>∈</a:t>
            </a:r>
            <a:r>
              <a:rPr lang="en-IN" dirty="0" smtClean="0"/>
              <a:t> </a:t>
            </a:r>
            <a:r>
              <a:rPr lang="en-IN" dirty="0"/>
              <a:t>[0, </a:t>
            </a:r>
            <a:r>
              <a:rPr lang="en-IN" dirty="0" smtClean="0"/>
              <a:t>1]^E </a:t>
            </a:r>
            <a:r>
              <a:rPr lang="en-IN" dirty="0"/>
              <a:t>on the expected weights of all items </a:t>
            </a:r>
            <a:r>
              <a:rPr lang="en-IN" dirty="0" smtClean="0"/>
              <a:t>in E. </a:t>
            </a:r>
            <a:endParaRPr lang="en-US" dirty="0"/>
          </a:p>
        </p:txBody>
      </p:sp>
      <p:pic>
        <p:nvPicPr>
          <p:cNvPr id="4098" name="Picture 2" descr="W:\Sem 4\IE613\Project\nips6.PNG"/>
          <p:cNvPicPr>
            <a:picLocks noChangeAspect="1" noChangeArrowheads="1"/>
          </p:cNvPicPr>
          <p:nvPr/>
        </p:nvPicPr>
        <p:blipFill>
          <a:blip r:embed="rId2" cstate="print"/>
          <a:srcRect/>
          <a:stretch>
            <a:fillRect/>
          </a:stretch>
        </p:blipFill>
        <p:spPr bwMode="auto">
          <a:xfrm>
            <a:off x="2362200" y="1524001"/>
            <a:ext cx="7543800" cy="381000"/>
          </a:xfrm>
          <a:prstGeom prst="rect">
            <a:avLst/>
          </a:prstGeom>
          <a:noFill/>
        </p:spPr>
      </p:pic>
      <p:sp>
        <p:nvSpPr>
          <p:cNvPr id="6" name="TextBox 5"/>
          <p:cNvSpPr txBox="1"/>
          <p:nvPr/>
        </p:nvSpPr>
        <p:spPr>
          <a:xfrm>
            <a:off x="609600" y="1981200"/>
            <a:ext cx="10210800" cy="646331"/>
          </a:xfrm>
          <a:prstGeom prst="rect">
            <a:avLst/>
          </a:prstGeom>
          <a:noFill/>
        </p:spPr>
        <p:txBody>
          <a:bodyPr wrap="square" rtlCol="0">
            <a:spAutoFit/>
          </a:bodyPr>
          <a:lstStyle/>
          <a:p>
            <a:r>
              <a:rPr lang="en-IN" dirty="0"/>
              <a:t>where ˆ</a:t>
            </a:r>
            <a:r>
              <a:rPr lang="en-IN" dirty="0" err="1"/>
              <a:t>ws</a:t>
            </a:r>
            <a:r>
              <a:rPr lang="en-IN" dirty="0"/>
              <a:t>(e) is the average of s observed weights of item e, </a:t>
            </a:r>
            <a:r>
              <a:rPr lang="en-IN" dirty="0" err="1"/>
              <a:t>Tt</a:t>
            </a:r>
            <a:r>
              <a:rPr lang="en-IN" dirty="0"/>
              <a:t>(e) is the number of times that </a:t>
            </a:r>
            <a:r>
              <a:rPr lang="en-IN" dirty="0" smtClean="0"/>
              <a:t>item e is </a:t>
            </a:r>
            <a:r>
              <a:rPr lang="en-IN" dirty="0"/>
              <a:t>observed in t steps, and </a:t>
            </a:r>
            <a:r>
              <a:rPr lang="en-IN" dirty="0" smtClean="0"/>
              <a:t>c </a:t>
            </a:r>
            <a:r>
              <a:rPr lang="en-IN" dirty="0" err="1" smtClean="0"/>
              <a:t>t,s</a:t>
            </a:r>
            <a:r>
              <a:rPr lang="en-IN" dirty="0" smtClean="0"/>
              <a:t> = </a:t>
            </a:r>
            <a:r>
              <a:rPr lang="en-IN" dirty="0" err="1" smtClean="0"/>
              <a:t>sqrt</a:t>
            </a:r>
            <a:r>
              <a:rPr lang="en-IN" dirty="0" smtClean="0"/>
              <a:t>((1.5 </a:t>
            </a:r>
            <a:r>
              <a:rPr lang="en-IN" dirty="0"/>
              <a:t>log t)/</a:t>
            </a:r>
            <a:r>
              <a:rPr lang="en-IN" dirty="0" smtClean="0"/>
              <a:t>s) </a:t>
            </a:r>
            <a:r>
              <a:rPr lang="en-IN" dirty="0"/>
              <a:t>is the radius of a confidence interval</a:t>
            </a:r>
            <a:endParaRPr lang="en-US" dirty="0"/>
          </a:p>
        </p:txBody>
      </p:sp>
      <p:sp>
        <p:nvSpPr>
          <p:cNvPr id="7" name="TextBox 6"/>
          <p:cNvSpPr txBox="1"/>
          <p:nvPr/>
        </p:nvSpPr>
        <p:spPr>
          <a:xfrm>
            <a:off x="609600" y="2743200"/>
            <a:ext cx="10744200" cy="369332"/>
          </a:xfrm>
          <a:prstGeom prst="rect">
            <a:avLst/>
          </a:prstGeom>
          <a:noFill/>
        </p:spPr>
        <p:txBody>
          <a:bodyPr wrap="square" rtlCol="0">
            <a:spAutoFit/>
          </a:bodyPr>
          <a:lstStyle/>
          <a:p>
            <a:pPr>
              <a:buFont typeface="Arial" pitchFamily="34" charset="0"/>
              <a:buChar char="•"/>
            </a:pPr>
            <a:r>
              <a:rPr lang="en-US" dirty="0"/>
              <a:t>After </a:t>
            </a:r>
            <a:r>
              <a:rPr lang="en-US" dirty="0" smtClean="0"/>
              <a:t>the </a:t>
            </a:r>
            <a:r>
              <a:rPr lang="en-IN" dirty="0" smtClean="0"/>
              <a:t>UCBs </a:t>
            </a:r>
            <a:r>
              <a:rPr lang="en-IN" dirty="0"/>
              <a:t>are computed, </a:t>
            </a:r>
            <a:r>
              <a:rPr lang="en-IN" dirty="0" err="1"/>
              <a:t>CombCascade</a:t>
            </a:r>
            <a:r>
              <a:rPr lang="en-IN" dirty="0"/>
              <a:t> chooses the optimal solution with respect to these UCBs:</a:t>
            </a:r>
            <a:endParaRPr lang="en-US" dirty="0"/>
          </a:p>
        </p:txBody>
      </p:sp>
      <p:pic>
        <p:nvPicPr>
          <p:cNvPr id="4099" name="Picture 3" descr="W:\Sem 4\IE613\Project\nips7.PNG"/>
          <p:cNvPicPr>
            <a:picLocks noChangeAspect="1" noChangeArrowheads="1"/>
          </p:cNvPicPr>
          <p:nvPr/>
        </p:nvPicPr>
        <p:blipFill>
          <a:blip r:embed="rId3" cstate="print"/>
          <a:srcRect/>
          <a:stretch>
            <a:fillRect/>
          </a:stretch>
        </p:blipFill>
        <p:spPr bwMode="auto">
          <a:xfrm>
            <a:off x="3200400" y="3200400"/>
            <a:ext cx="4038600" cy="411142"/>
          </a:xfrm>
          <a:prstGeom prst="rect">
            <a:avLst/>
          </a:prstGeom>
          <a:noFill/>
        </p:spPr>
      </p:pic>
      <p:sp>
        <p:nvSpPr>
          <p:cNvPr id="9" name="TextBox 8"/>
          <p:cNvSpPr txBox="1"/>
          <p:nvPr/>
        </p:nvSpPr>
        <p:spPr>
          <a:xfrm>
            <a:off x="457200" y="3581400"/>
            <a:ext cx="11506200" cy="646331"/>
          </a:xfrm>
          <a:prstGeom prst="rect">
            <a:avLst/>
          </a:prstGeom>
          <a:noFill/>
        </p:spPr>
        <p:txBody>
          <a:bodyPr wrap="square" rtlCol="0">
            <a:spAutoFit/>
          </a:bodyPr>
          <a:lstStyle/>
          <a:p>
            <a:pPr>
              <a:buFont typeface="Arial" pitchFamily="34" charset="0"/>
              <a:buChar char="•"/>
            </a:pPr>
            <a:r>
              <a:rPr lang="en-IN" dirty="0"/>
              <a:t>Finally, </a:t>
            </a:r>
            <a:r>
              <a:rPr lang="en-IN" dirty="0" err="1"/>
              <a:t>CombCascade</a:t>
            </a:r>
            <a:r>
              <a:rPr lang="en-IN" dirty="0"/>
              <a:t> observes </a:t>
            </a:r>
            <a:r>
              <a:rPr lang="en-IN" dirty="0" err="1"/>
              <a:t>Ot</a:t>
            </a:r>
            <a:r>
              <a:rPr lang="en-IN" dirty="0"/>
              <a:t> and updates its estimates of the expected weights based on the</a:t>
            </a:r>
          </a:p>
          <a:p>
            <a:r>
              <a:rPr lang="en-IN" dirty="0" smtClean="0"/>
              <a:t>  weights </a:t>
            </a:r>
            <a:r>
              <a:rPr lang="en-IN" dirty="0"/>
              <a:t>of the observed items </a:t>
            </a:r>
            <a:r>
              <a:rPr lang="en-IN" dirty="0" smtClean="0"/>
              <a:t> </a:t>
            </a:r>
            <a:r>
              <a:rPr lang="en-IN" dirty="0"/>
              <a:t>for all items </a:t>
            </a:r>
            <a:r>
              <a:rPr lang="en-IN" dirty="0" smtClean="0"/>
              <a:t>at k </a:t>
            </a:r>
            <a:r>
              <a:rPr lang="en-IN" dirty="0"/>
              <a:t>such that k </a:t>
            </a:r>
            <a:r>
              <a:rPr lang="en-US" dirty="0"/>
              <a:t>≤</a:t>
            </a:r>
            <a:r>
              <a:rPr lang="en-IN" dirty="0" err="1" smtClean="0"/>
              <a:t>Ot</a:t>
            </a:r>
            <a:endParaRPr lang="en-US" dirty="0"/>
          </a:p>
        </p:txBody>
      </p:sp>
      <p:sp>
        <p:nvSpPr>
          <p:cNvPr id="10" name="TextBox 9"/>
          <p:cNvSpPr txBox="1"/>
          <p:nvPr/>
        </p:nvSpPr>
        <p:spPr>
          <a:xfrm>
            <a:off x="457200" y="4343400"/>
            <a:ext cx="11125200" cy="2031325"/>
          </a:xfrm>
          <a:prstGeom prst="rect">
            <a:avLst/>
          </a:prstGeom>
          <a:noFill/>
        </p:spPr>
        <p:txBody>
          <a:bodyPr wrap="square" rtlCol="0">
            <a:spAutoFit/>
          </a:bodyPr>
          <a:lstStyle/>
          <a:p>
            <a:pPr>
              <a:buFont typeface="Arial" pitchFamily="34" charset="0"/>
              <a:buChar char="•"/>
            </a:pPr>
            <a:r>
              <a:rPr lang="en-IN" dirty="0" err="1"/>
              <a:t>CombCascade</a:t>
            </a:r>
            <a:r>
              <a:rPr lang="en-IN" dirty="0"/>
              <a:t> has two attractive </a:t>
            </a:r>
            <a:r>
              <a:rPr lang="en-IN" dirty="0" smtClean="0"/>
              <a:t>properties</a:t>
            </a:r>
            <a:r>
              <a:rPr lang="en-IN" dirty="0"/>
              <a:t> </a:t>
            </a:r>
            <a:r>
              <a:rPr lang="en-IN" dirty="0" smtClean="0"/>
              <a:t>-</a:t>
            </a:r>
          </a:p>
          <a:p>
            <a:pPr>
              <a:buFont typeface="Arial" pitchFamily="34" charset="0"/>
              <a:buChar char="•"/>
            </a:pPr>
            <a:r>
              <a:rPr lang="en-IN" dirty="0" smtClean="0"/>
              <a:t>First</a:t>
            </a:r>
            <a:r>
              <a:rPr lang="en-IN" dirty="0"/>
              <a:t>, the algorithm is computationally efficient, </a:t>
            </a:r>
            <a:r>
              <a:rPr lang="en-IN" dirty="0" smtClean="0"/>
              <a:t>in the sense that</a:t>
            </a:r>
          </a:p>
          <a:p>
            <a:r>
              <a:rPr lang="en-IN" dirty="0" smtClean="0"/>
              <a:t>is the problem of maximizing a linear function on </a:t>
            </a:r>
            <a:r>
              <a:rPr lang="el-GR" dirty="0" smtClean="0"/>
              <a:t>Θ</a:t>
            </a:r>
            <a:r>
              <a:rPr lang="en-IN" dirty="0" smtClean="0"/>
              <a:t>. This problem can be solved efficiently for various feasible sets </a:t>
            </a:r>
            <a:r>
              <a:rPr lang="el-GR" dirty="0" smtClean="0"/>
              <a:t>Θ</a:t>
            </a:r>
            <a:r>
              <a:rPr lang="en-IN" dirty="0" smtClean="0"/>
              <a:t>, such as </a:t>
            </a:r>
            <a:r>
              <a:rPr lang="en-IN" dirty="0" err="1" smtClean="0"/>
              <a:t>matroids</a:t>
            </a:r>
            <a:r>
              <a:rPr lang="en-IN" dirty="0" smtClean="0"/>
              <a:t>, </a:t>
            </a:r>
            <a:r>
              <a:rPr lang="en-IN" dirty="0" err="1" smtClean="0"/>
              <a:t>matchings</a:t>
            </a:r>
            <a:r>
              <a:rPr lang="en-IN" dirty="0" smtClean="0"/>
              <a:t> and </a:t>
            </a:r>
            <a:r>
              <a:rPr lang="en-IN" dirty="0"/>
              <a:t>paths. </a:t>
            </a:r>
            <a:endParaRPr lang="en-IN" dirty="0" smtClean="0"/>
          </a:p>
          <a:p>
            <a:pPr>
              <a:buFont typeface="Arial" pitchFamily="34" charset="0"/>
              <a:buChar char="•"/>
            </a:pPr>
            <a:r>
              <a:rPr lang="en-IN" dirty="0" smtClean="0"/>
              <a:t>Second</a:t>
            </a:r>
            <a:r>
              <a:rPr lang="en-IN" dirty="0"/>
              <a:t>, </a:t>
            </a:r>
            <a:r>
              <a:rPr lang="en-IN" dirty="0" err="1"/>
              <a:t>CombCascade</a:t>
            </a:r>
            <a:r>
              <a:rPr lang="en-IN" dirty="0"/>
              <a:t> is sample efficient because the UCB of solution A, f(</a:t>
            </a:r>
            <a:r>
              <a:rPr lang="en-IN" dirty="0" err="1"/>
              <a:t>A,Ut</a:t>
            </a:r>
            <a:r>
              <a:rPr lang="en-IN" dirty="0"/>
              <a:t>), is a</a:t>
            </a:r>
          </a:p>
          <a:p>
            <a:r>
              <a:rPr lang="en-IN" dirty="0"/>
              <a:t>product of the UCBs of all items in A, which are estimated separately. The regret of </a:t>
            </a:r>
            <a:r>
              <a:rPr lang="en-IN" dirty="0" err="1"/>
              <a:t>CombCascade</a:t>
            </a:r>
            <a:endParaRPr lang="en-IN" dirty="0"/>
          </a:p>
          <a:p>
            <a:r>
              <a:rPr lang="en-IN" dirty="0"/>
              <a:t>does not depend on </a:t>
            </a:r>
            <a:r>
              <a:rPr lang="en-IN" dirty="0" smtClean="0"/>
              <a:t>|</a:t>
            </a:r>
            <a:r>
              <a:rPr lang="el-GR" dirty="0" smtClean="0"/>
              <a:t> Θ </a:t>
            </a:r>
            <a:r>
              <a:rPr lang="en-IN" dirty="0" smtClean="0"/>
              <a:t>| </a:t>
            </a:r>
            <a:r>
              <a:rPr lang="en-IN" dirty="0"/>
              <a:t>and is polynomial in all other quantities of interest.</a:t>
            </a:r>
            <a:endParaRPr lang="en-US" dirty="0"/>
          </a:p>
        </p:txBody>
      </p:sp>
      <p:pic>
        <p:nvPicPr>
          <p:cNvPr id="4100" name="Picture 4" descr="W:\Sem 4\IE613\Project\nips8.PNG"/>
          <p:cNvPicPr>
            <a:picLocks noChangeAspect="1" noChangeArrowheads="1"/>
          </p:cNvPicPr>
          <p:nvPr/>
        </p:nvPicPr>
        <p:blipFill>
          <a:blip r:embed="rId4" cstate="print"/>
          <a:srcRect/>
          <a:stretch>
            <a:fillRect/>
          </a:stretch>
        </p:blipFill>
        <p:spPr bwMode="auto">
          <a:xfrm>
            <a:off x="7315200" y="4648200"/>
            <a:ext cx="2857500" cy="276225"/>
          </a:xfrm>
          <a:prstGeom prst="rect">
            <a:avLst/>
          </a:prstGeom>
          <a:noFill/>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38080" y="365040"/>
            <a:ext cx="10515240" cy="1325160"/>
          </a:xfrm>
          <a:prstGeom prst="rect">
            <a:avLst/>
          </a:prstGeom>
          <a:noFill/>
          <a:ln>
            <a:noFill/>
          </a:ln>
        </p:spPr>
        <p:txBody>
          <a:bodyPr lIns="0" tIns="0" rIns="0" bIns="0" anchor="ctr"/>
          <a:lstStyle/>
          <a:p>
            <a:endParaRPr lang="en-US" sz="1800" b="0" strike="noStrike" spc="-1">
              <a:solidFill>
                <a:srgbClr val="000000"/>
              </a:solidFill>
              <a:latin typeface="Calibri"/>
            </a:endParaRPr>
          </a:p>
        </p:txBody>
      </p:sp>
      <p:pic>
        <p:nvPicPr>
          <p:cNvPr id="5122" name="Picture 2" descr="W:\Sem 4\IE613\Project\algo_nips.PNG"/>
          <p:cNvPicPr>
            <a:picLocks noChangeAspect="1" noChangeArrowheads="1"/>
          </p:cNvPicPr>
          <p:nvPr/>
        </p:nvPicPr>
        <p:blipFill>
          <a:blip r:embed="rId2" cstate="print"/>
          <a:srcRect/>
          <a:stretch>
            <a:fillRect/>
          </a:stretch>
        </p:blipFill>
        <p:spPr bwMode="auto">
          <a:xfrm>
            <a:off x="609600" y="1504950"/>
            <a:ext cx="10363200" cy="4972050"/>
          </a:xfrm>
          <a:prstGeom prst="rect">
            <a:avLst/>
          </a:prstGeom>
          <a:noFill/>
        </p:spPr>
      </p:pic>
      <p:sp>
        <p:nvSpPr>
          <p:cNvPr id="4" name="TextShape 1"/>
          <p:cNvSpPr txBox="1"/>
          <p:nvPr/>
        </p:nvSpPr>
        <p:spPr>
          <a:xfrm>
            <a:off x="685800" y="381000"/>
            <a:ext cx="10515240" cy="775800"/>
          </a:xfrm>
          <a:prstGeom prst="rect">
            <a:avLst/>
          </a:prstGeom>
          <a:noFill/>
          <a:ln>
            <a:noFill/>
          </a:ln>
        </p:spPr>
        <p:txBody>
          <a:bodyPr anchor="ctr"/>
          <a:lstStyle/>
          <a:p>
            <a:pPr>
              <a:lnSpc>
                <a:spcPct val="90000"/>
              </a:lnSpc>
            </a:pPr>
            <a:r>
              <a:rPr lang="en-US" sz="3600" b="0" strike="noStrike" spc="-1" dirty="0">
                <a:solidFill>
                  <a:srgbClr val="000000"/>
                </a:solidFill>
                <a:latin typeface="Calibri Light"/>
              </a:rPr>
              <a:t>             </a:t>
            </a:r>
            <a:r>
              <a:rPr lang="en-US" sz="3600" b="0" strike="noStrike" spc="-1" dirty="0" err="1" smtClean="0">
                <a:solidFill>
                  <a:srgbClr val="000000"/>
                </a:solidFill>
                <a:latin typeface="Calibri Light"/>
              </a:rPr>
              <a:t>Psuedo</a:t>
            </a:r>
            <a:r>
              <a:rPr lang="en-US" sz="3600" b="0" strike="noStrike" spc="-1" dirty="0" smtClean="0">
                <a:solidFill>
                  <a:srgbClr val="000000"/>
                </a:solidFill>
                <a:latin typeface="Calibri Light"/>
              </a:rPr>
              <a:t> </a:t>
            </a:r>
            <a:r>
              <a:rPr lang="en-US" sz="3600" b="0" strike="noStrike" spc="-1" dirty="0">
                <a:solidFill>
                  <a:srgbClr val="000000"/>
                </a:solidFill>
                <a:latin typeface="Calibri Light"/>
              </a:rPr>
              <a:t>Code for </a:t>
            </a:r>
            <a:r>
              <a:rPr lang="en-US" sz="3600" b="0" strike="noStrike" spc="-1" dirty="0" smtClean="0">
                <a:solidFill>
                  <a:srgbClr val="000000"/>
                </a:solidFill>
                <a:latin typeface="Calibri Light"/>
              </a:rPr>
              <a:t>Combinatorial Cascading Bandit</a:t>
            </a:r>
            <a:endParaRPr lang="en-US" sz="3600" b="0" strike="noStrike" spc="-1" dirty="0">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10515240" cy="625560"/>
          </a:xfrm>
        </p:spPr>
        <p:txBody>
          <a:bodyPr/>
          <a:lstStyle/>
          <a:p>
            <a:pPr algn="ctr"/>
            <a:r>
              <a:rPr lang="en-US" sz="3600" b="0" strike="noStrike" spc="-1" dirty="0" smtClean="0">
                <a:solidFill>
                  <a:srgbClr val="000000"/>
                </a:solidFill>
                <a:latin typeface="Calibri"/>
              </a:rPr>
              <a:t>Simulation Results</a:t>
            </a:r>
            <a:endParaRPr lang="en-US" sz="3600" b="0" strike="noStrike" spc="-1" dirty="0">
              <a:solidFill>
                <a:srgbClr val="000000"/>
              </a:solidFill>
              <a:latin typeface="Calibri"/>
            </a:endParaRPr>
          </a:p>
        </p:txBody>
      </p:sp>
      <p:sp>
        <p:nvSpPr>
          <p:cNvPr id="3" name="Subtitle 2"/>
          <p:cNvSpPr>
            <a:spLocks noGrp="1"/>
          </p:cNvSpPr>
          <p:nvPr>
            <p:ph type="subTitle"/>
          </p:nvPr>
        </p:nvSpPr>
        <p:spPr>
          <a:xfrm>
            <a:off x="381000" y="762000"/>
            <a:ext cx="11582400" cy="990600"/>
          </a:xfrm>
        </p:spPr>
        <p:txBody>
          <a:bodyPr/>
          <a:lstStyle/>
          <a:p>
            <a:r>
              <a:rPr lang="en-IN" sz="2000" dirty="0" smtClean="0"/>
              <a:t>The experiment was conducted with </a:t>
            </a:r>
            <a:r>
              <a:rPr lang="en-IN" sz="2000" dirty="0"/>
              <a:t>three different settings of </a:t>
            </a:r>
            <a:r>
              <a:rPr lang="en-IN" sz="2000" dirty="0" smtClean="0"/>
              <a:t> w</a:t>
            </a:r>
            <a:r>
              <a:rPr lang="en-US" sz="2000" dirty="0" smtClean="0"/>
              <a:t>~</a:t>
            </a:r>
            <a:r>
              <a:rPr lang="en-IN" sz="2000" dirty="0" smtClean="0"/>
              <a:t>. </a:t>
            </a:r>
            <a:r>
              <a:rPr lang="en-IN" sz="2000" dirty="0"/>
              <a:t>The settings of</a:t>
            </a:r>
          </a:p>
          <a:p>
            <a:r>
              <a:rPr lang="en-IN" sz="2000" dirty="0" smtClean="0"/>
              <a:t> w</a:t>
            </a:r>
            <a:r>
              <a:rPr lang="en-US" sz="2000" dirty="0" smtClean="0"/>
              <a:t>~</a:t>
            </a:r>
            <a:r>
              <a:rPr lang="en-IN" sz="2000" dirty="0" smtClean="0"/>
              <a:t> </a:t>
            </a:r>
            <a:r>
              <a:rPr lang="en-IN" sz="2000" dirty="0"/>
              <a:t>are reported in our plots. We assume that wt(e) are distributed independently, except for the last</a:t>
            </a:r>
          </a:p>
          <a:p>
            <a:r>
              <a:rPr lang="en-US" sz="2000" dirty="0"/>
              <a:t>plot where wt(3) = wt(4</a:t>
            </a:r>
            <a:r>
              <a:rPr lang="en-US" sz="2000" dirty="0" smtClean="0"/>
              <a:t>). So, in the third plot the modeling assumptions are violated.</a:t>
            </a:r>
            <a:endParaRPr lang="en-US" sz="2000" dirty="0"/>
          </a:p>
        </p:txBody>
      </p:sp>
      <p:pic>
        <p:nvPicPr>
          <p:cNvPr id="3074" name="Picture 2" descr="W:\Sem 4\IE613\Project\myPlots-20190508T111343Z-001\myPlots\nipsc02.png"/>
          <p:cNvPicPr>
            <a:picLocks noChangeAspect="1" noChangeArrowheads="1"/>
          </p:cNvPicPr>
          <p:nvPr/>
        </p:nvPicPr>
        <p:blipFill>
          <a:blip r:embed="rId2" cstate="print"/>
          <a:srcRect/>
          <a:stretch>
            <a:fillRect/>
          </a:stretch>
        </p:blipFill>
        <p:spPr bwMode="auto">
          <a:xfrm>
            <a:off x="228600" y="3124200"/>
            <a:ext cx="4272035" cy="3204606"/>
          </a:xfrm>
          <a:prstGeom prst="rect">
            <a:avLst/>
          </a:prstGeom>
          <a:noFill/>
        </p:spPr>
      </p:pic>
      <p:pic>
        <p:nvPicPr>
          <p:cNvPr id="3075" name="Picture 3" descr="W:\Sem 4\IE613\Project\myPlots-20190508T111343Z-001\myPlots\nipsc03.png"/>
          <p:cNvPicPr>
            <a:picLocks noChangeAspect="1" noChangeArrowheads="1"/>
          </p:cNvPicPr>
          <p:nvPr/>
        </p:nvPicPr>
        <p:blipFill>
          <a:blip r:embed="rId3" cstate="print"/>
          <a:srcRect/>
          <a:stretch>
            <a:fillRect/>
          </a:stretch>
        </p:blipFill>
        <p:spPr bwMode="auto">
          <a:xfrm>
            <a:off x="4191000" y="3124200"/>
            <a:ext cx="4139410" cy="3105119"/>
          </a:xfrm>
          <a:prstGeom prst="rect">
            <a:avLst/>
          </a:prstGeom>
          <a:noFill/>
        </p:spPr>
      </p:pic>
      <p:pic>
        <p:nvPicPr>
          <p:cNvPr id="3076" name="Picture 4" descr="W:\Sem 4\IE613\Project\myPlots-20190508T111343Z-001\myPlots\nipsc09.png"/>
          <p:cNvPicPr>
            <a:picLocks noChangeAspect="1" noChangeArrowheads="1"/>
          </p:cNvPicPr>
          <p:nvPr/>
        </p:nvPicPr>
        <p:blipFill>
          <a:blip r:embed="rId4" cstate="print"/>
          <a:srcRect/>
          <a:stretch>
            <a:fillRect/>
          </a:stretch>
        </p:blipFill>
        <p:spPr bwMode="auto">
          <a:xfrm>
            <a:off x="8230317" y="3124200"/>
            <a:ext cx="3961683" cy="3200400"/>
          </a:xfrm>
          <a:prstGeom prst="rect">
            <a:avLst/>
          </a:prstGeom>
          <a:noFill/>
        </p:spPr>
      </p:pic>
      <p:pic>
        <p:nvPicPr>
          <p:cNvPr id="3077" name="Picture 5" descr="W:\Sem 4\IE613\Project\nips_result.PNG"/>
          <p:cNvPicPr>
            <a:picLocks noChangeAspect="1" noChangeArrowheads="1"/>
          </p:cNvPicPr>
          <p:nvPr/>
        </p:nvPicPr>
        <p:blipFill>
          <a:blip r:embed="rId5" cstate="print"/>
          <a:srcRect/>
          <a:stretch>
            <a:fillRect/>
          </a:stretch>
        </p:blipFill>
        <p:spPr bwMode="auto">
          <a:xfrm>
            <a:off x="3810000" y="1905000"/>
            <a:ext cx="5334000" cy="266700"/>
          </a:xfrm>
          <a:prstGeom prst="rect">
            <a:avLst/>
          </a:prstGeom>
          <a:noFill/>
        </p:spPr>
      </p:pic>
      <p:sp>
        <p:nvSpPr>
          <p:cNvPr id="8" name="TextBox 7"/>
          <p:cNvSpPr txBox="1"/>
          <p:nvPr/>
        </p:nvSpPr>
        <p:spPr>
          <a:xfrm>
            <a:off x="381000" y="1828800"/>
            <a:ext cx="5410200" cy="369332"/>
          </a:xfrm>
          <a:prstGeom prst="rect">
            <a:avLst/>
          </a:prstGeom>
          <a:noFill/>
        </p:spPr>
        <p:txBody>
          <a:bodyPr wrap="square" rtlCol="0">
            <a:spAutoFit/>
          </a:bodyPr>
          <a:lstStyle/>
          <a:p>
            <a:r>
              <a:rPr lang="en-US" dirty="0" smtClean="0"/>
              <a:t>The approximation is used that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a:noFill/>
          <a:ln>
            <a:noFill/>
          </a:ln>
        </p:spPr>
        <p:txBody>
          <a:bodyPr lIns="0" tIns="0" rIns="0" bIns="0" anchor="ctr"/>
          <a:lstStyle/>
          <a:p>
            <a:endParaRPr lang="en-US" sz="1800" b="0" strike="noStrike" spc="-1">
              <a:solidFill>
                <a:srgbClr val="000000"/>
              </a:solidFill>
              <a:latin typeface="Calibri"/>
            </a:endParaRPr>
          </a:p>
        </p:txBody>
      </p:sp>
      <p:sp>
        <p:nvSpPr>
          <p:cNvPr id="4" name="TextBox 3"/>
          <p:cNvSpPr txBox="1"/>
          <p:nvPr/>
        </p:nvSpPr>
        <p:spPr>
          <a:xfrm>
            <a:off x="990600" y="228600"/>
            <a:ext cx="9982200" cy="584775"/>
          </a:xfrm>
          <a:prstGeom prst="rect">
            <a:avLst/>
          </a:prstGeom>
          <a:noFill/>
        </p:spPr>
        <p:txBody>
          <a:bodyPr wrap="square" rtlCol="0">
            <a:spAutoFit/>
          </a:bodyPr>
          <a:lstStyle/>
          <a:p>
            <a:pPr algn="ctr"/>
            <a:r>
              <a:rPr lang="en-US" sz="3200" dirty="0" smtClean="0"/>
              <a:t>CONCLUSIONS</a:t>
            </a:r>
            <a:endParaRPr lang="en-US" sz="3200" dirty="0"/>
          </a:p>
        </p:txBody>
      </p:sp>
      <p:sp>
        <p:nvSpPr>
          <p:cNvPr id="5" name="TextBox 4"/>
          <p:cNvSpPr txBox="1"/>
          <p:nvPr/>
        </p:nvSpPr>
        <p:spPr>
          <a:xfrm>
            <a:off x="762000" y="2286000"/>
            <a:ext cx="10210800" cy="3785652"/>
          </a:xfrm>
          <a:prstGeom prst="rect">
            <a:avLst/>
          </a:prstGeom>
          <a:noFill/>
        </p:spPr>
        <p:txBody>
          <a:bodyPr wrap="square" rtlCol="0">
            <a:spAutoFit/>
          </a:bodyPr>
          <a:lstStyle/>
          <a:p>
            <a:pPr>
              <a:buFont typeface="Arial" pitchFamily="34" charset="0"/>
              <a:buChar char="•"/>
            </a:pPr>
            <a:r>
              <a:rPr lang="en-IN" sz="2400" dirty="0" err="1"/>
              <a:t>CombCascade</a:t>
            </a:r>
            <a:r>
              <a:rPr lang="en-IN" sz="2400" dirty="0"/>
              <a:t> is a novel learning algorithm</a:t>
            </a:r>
            <a:r>
              <a:rPr lang="en-IN" sz="2400" dirty="0" smtClean="0"/>
              <a:t>. </a:t>
            </a:r>
            <a:r>
              <a:rPr lang="en-IN" sz="2400" dirty="0"/>
              <a:t>CombUCB1 </a:t>
            </a:r>
            <a:r>
              <a:rPr lang="en-IN" sz="2400" dirty="0" smtClean="0"/>
              <a:t> </a:t>
            </a:r>
            <a:r>
              <a:rPr lang="en-IN" sz="2400" dirty="0"/>
              <a:t>chooses solutions with the largest sum of the UCBs. CascadeUCB1 </a:t>
            </a:r>
            <a:r>
              <a:rPr lang="en-IN" sz="2400" dirty="0" smtClean="0"/>
              <a:t> </a:t>
            </a:r>
            <a:r>
              <a:rPr lang="en-IN" sz="2400" dirty="0"/>
              <a:t>chooses </a:t>
            </a:r>
            <a:r>
              <a:rPr lang="en-IN" sz="2400" dirty="0" smtClean="0"/>
              <a:t>K items </a:t>
            </a:r>
            <a:r>
              <a:rPr lang="en-IN" sz="2400" dirty="0"/>
              <a:t>out of L with the largest UCBs. </a:t>
            </a:r>
            <a:r>
              <a:rPr lang="en-IN" sz="2400" dirty="0" err="1"/>
              <a:t>CombCascade</a:t>
            </a:r>
            <a:r>
              <a:rPr lang="en-IN" sz="2400" dirty="0"/>
              <a:t> chooses solutions with the largest product </a:t>
            </a:r>
            <a:r>
              <a:rPr lang="en-IN" sz="2400" dirty="0" smtClean="0"/>
              <a:t>of </a:t>
            </a:r>
            <a:r>
              <a:rPr lang="en-US" sz="2400" dirty="0" smtClean="0"/>
              <a:t>the </a:t>
            </a:r>
            <a:r>
              <a:rPr lang="en-US" sz="2400" dirty="0"/>
              <a:t>UCBs</a:t>
            </a:r>
            <a:r>
              <a:rPr lang="en-US" sz="2400" dirty="0" smtClean="0"/>
              <a:t>.</a:t>
            </a:r>
          </a:p>
          <a:p>
            <a:pPr>
              <a:buFont typeface="Arial" pitchFamily="34" charset="0"/>
              <a:buChar char="•"/>
            </a:pPr>
            <a:endParaRPr lang="en-US" sz="2400" dirty="0" smtClean="0"/>
          </a:p>
          <a:p>
            <a:pPr>
              <a:buFont typeface="Arial" pitchFamily="34" charset="0"/>
              <a:buChar char="•"/>
            </a:pPr>
            <a:r>
              <a:rPr lang="en-IN" sz="2400" dirty="0" smtClean="0"/>
              <a:t>The </a:t>
            </a:r>
            <a:r>
              <a:rPr lang="en-IN" sz="2400" dirty="0"/>
              <a:t>feedback is a non-linear function of the </a:t>
            </a:r>
            <a:r>
              <a:rPr lang="en-IN" sz="2400" dirty="0" smtClean="0"/>
              <a:t>weights</a:t>
            </a:r>
            <a:r>
              <a:rPr lang="en-IN" sz="2400" dirty="0"/>
              <a:t> </a:t>
            </a:r>
            <a:r>
              <a:rPr lang="en-IN" sz="2400" dirty="0" smtClean="0"/>
              <a:t>and the </a:t>
            </a:r>
            <a:r>
              <a:rPr lang="en-IN" sz="2400" dirty="0"/>
              <a:t>reward function is non-linear in unknown </a:t>
            </a:r>
            <a:r>
              <a:rPr lang="en-IN" sz="2400" dirty="0" smtClean="0"/>
              <a:t>parameters.</a:t>
            </a:r>
          </a:p>
          <a:p>
            <a:pPr>
              <a:buFont typeface="Arial" pitchFamily="34" charset="0"/>
              <a:buChar char="•"/>
            </a:pPr>
            <a:endParaRPr lang="en-IN" sz="2400" dirty="0" smtClean="0"/>
          </a:p>
          <a:p>
            <a:pPr>
              <a:buFont typeface="Arial" pitchFamily="34" charset="0"/>
              <a:buChar char="•"/>
            </a:pPr>
            <a:r>
              <a:rPr lang="en-IN" sz="2400" dirty="0" smtClean="0"/>
              <a:t>The </a:t>
            </a:r>
            <a:r>
              <a:rPr lang="en-IN" sz="2400" dirty="0"/>
              <a:t>n-step regret of </a:t>
            </a:r>
            <a:r>
              <a:rPr lang="en-IN" sz="2400" dirty="0" err="1"/>
              <a:t>CombCascade</a:t>
            </a:r>
            <a:r>
              <a:rPr lang="en-IN" sz="2400" dirty="0"/>
              <a:t> </a:t>
            </a:r>
            <a:r>
              <a:rPr lang="en-IN" sz="2400" dirty="0" smtClean="0"/>
              <a:t>is a </a:t>
            </a:r>
            <a:r>
              <a:rPr lang="en-IN" sz="2400" dirty="0"/>
              <a:t>concave function of time n for all studied K. This indicates that </a:t>
            </a:r>
            <a:r>
              <a:rPr lang="en-IN" sz="2400" dirty="0" err="1"/>
              <a:t>CombCascade</a:t>
            </a:r>
            <a:r>
              <a:rPr lang="en-IN" sz="2400" dirty="0"/>
              <a:t> solutions </a:t>
            </a:r>
            <a:r>
              <a:rPr lang="en-IN" sz="2400" dirty="0" smtClean="0"/>
              <a:t>improve </a:t>
            </a:r>
            <a:r>
              <a:rPr lang="en-US" sz="2400" dirty="0" smtClean="0"/>
              <a:t>over </a:t>
            </a:r>
            <a:r>
              <a:rPr lang="en-US" sz="2400" dirty="0"/>
              <a:t>time.</a:t>
            </a:r>
          </a:p>
        </p:txBody>
      </p:sp>
      <p:sp>
        <p:nvSpPr>
          <p:cNvPr id="6" name="TextBox 5"/>
          <p:cNvSpPr txBox="1"/>
          <p:nvPr/>
        </p:nvSpPr>
        <p:spPr>
          <a:xfrm>
            <a:off x="762000" y="1524000"/>
            <a:ext cx="11430000" cy="830997"/>
          </a:xfrm>
          <a:prstGeom prst="rect">
            <a:avLst/>
          </a:prstGeom>
          <a:noFill/>
        </p:spPr>
        <p:txBody>
          <a:bodyPr wrap="square" rtlCol="0">
            <a:spAutoFit/>
          </a:bodyPr>
          <a:lstStyle/>
          <a:p>
            <a:pPr>
              <a:buFont typeface="Arial" pitchFamily="34" charset="0"/>
              <a:buChar char="•"/>
            </a:pPr>
            <a:r>
              <a:rPr lang="en-US" sz="2400" dirty="0" smtClean="0"/>
              <a:t>The regret of </a:t>
            </a:r>
            <a:r>
              <a:rPr lang="en-US" sz="2400" dirty="0" err="1" smtClean="0"/>
              <a:t>CombCascade</a:t>
            </a:r>
            <a:r>
              <a:rPr lang="en-US" sz="2400" dirty="0" smtClean="0"/>
              <a:t> is bounded as R(n) ≦ 131*</a:t>
            </a:r>
            <a:r>
              <a:rPr lang="en-US" sz="2400" dirty="0" err="1" smtClean="0"/>
              <a:t>sqrt</a:t>
            </a:r>
            <a:r>
              <a:rPr lang="en-US" sz="2400" dirty="0" smtClean="0"/>
              <a:t>( </a:t>
            </a:r>
            <a:r>
              <a:rPr lang="en-US" sz="2400" dirty="0" err="1" smtClean="0"/>
              <a:t>KLnlogn</a:t>
            </a:r>
            <a:r>
              <a:rPr lang="en-US" sz="2400" dirty="0" smtClean="0"/>
              <a:t>/ f*) + </a:t>
            </a:r>
            <a:r>
              <a:rPr lang="el-GR" sz="2400" dirty="0" smtClean="0"/>
              <a:t>π</a:t>
            </a:r>
            <a:r>
              <a:rPr lang="en-US" sz="2400" dirty="0" smtClean="0"/>
              <a:t>^2 L/3</a:t>
            </a:r>
            <a:endParaRPr lang="en-US" sz="24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838200" y="365125"/>
            <a:ext cx="10515600" cy="5583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Cascade UCB1 And Cascade KL-UCB</a:t>
            </a:r>
            <a:endParaRPr/>
          </a:p>
        </p:txBody>
      </p:sp>
      <p:sp>
        <p:nvSpPr>
          <p:cNvPr id="235" name="Google Shape;235;p36"/>
          <p:cNvSpPr txBox="1">
            <a:spLocks noGrp="1"/>
          </p:cNvSpPr>
          <p:nvPr>
            <p:ph type="body" idx="1"/>
          </p:nvPr>
        </p:nvSpPr>
        <p:spPr>
          <a:xfrm>
            <a:off x="838200" y="6858000"/>
            <a:ext cx="10515600" cy="205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                                 Abstract </a:t>
            </a:r>
            <a:endParaRPr/>
          </a:p>
        </p:txBody>
      </p:sp>
      <p:sp>
        <p:nvSpPr>
          <p:cNvPr id="241" name="Google Shape;241;p37"/>
          <p:cNvSpPr txBox="1">
            <a:spLocks noGrp="1"/>
          </p:cNvSpPr>
          <p:nvPr>
            <p:ph type="body" idx="1"/>
          </p:nvPr>
        </p:nvSpPr>
        <p:spPr>
          <a:xfrm>
            <a:off x="838200" y="1873150"/>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a:t>A search engine usually outputs a list of K web pages. The user examines this list, from the first web page to the last, and chooses the first attractive page. This model of user behavior is known as the cascade model. Here they propose cascading bandits, a learning variant of the cascade model where the objective is to identify K most attractive items.</a:t>
            </a:r>
            <a:endParaRPr/>
          </a:p>
          <a:p>
            <a:pPr marL="228600" lvl="0" indent="-228600" algn="l" rtl="0">
              <a:lnSpc>
                <a:spcPct val="90000"/>
              </a:lnSpc>
              <a:spcBef>
                <a:spcPts val="1000"/>
              </a:spcBef>
              <a:spcAft>
                <a:spcPts val="0"/>
              </a:spcAft>
              <a:buClr>
                <a:schemeClr val="dk1"/>
              </a:buClr>
              <a:buSzPts val="2800"/>
              <a:buChar char="•"/>
            </a:pPr>
            <a:r>
              <a:rPr lang="en-IN"/>
              <a:t>They formulate our problem as a stochastic combinatorial partial monitoring problem. They propose two algorithms for solving it, CascadeUCB1 and CascadeKL-UCB. The algorithms perform surprisingly well even when our modeling assumptions are violated.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Autofit/>
          </a:bodyPr>
          <a:lstStyle/>
          <a:p>
            <a:pPr marL="0" lvl="0" indent="0" algn="ctr" rtl="0">
              <a:lnSpc>
                <a:spcPct val="115000"/>
              </a:lnSpc>
              <a:spcBef>
                <a:spcPts val="0"/>
              </a:spcBef>
              <a:spcAft>
                <a:spcPts val="0"/>
              </a:spcAft>
              <a:buClr>
                <a:schemeClr val="dk1"/>
              </a:buClr>
              <a:buSzPts val="1100"/>
              <a:buFont typeface="Arial"/>
              <a:buNone/>
            </a:pPr>
            <a:r>
              <a:rPr lang="en-IN" sz="3600">
                <a:solidFill>
                  <a:srgbClr val="111111"/>
                </a:solidFill>
                <a:latin typeface="Arial"/>
                <a:ea typeface="Arial"/>
                <a:cs typeface="Arial"/>
                <a:sym typeface="Arial"/>
              </a:rPr>
              <a:t>Contextual Combinatorial Cascading Bandits</a:t>
            </a:r>
            <a:endParaRPr sz="3600">
              <a:solidFill>
                <a:srgbClr val="111111"/>
              </a:solidFill>
              <a:latin typeface="Arial"/>
              <a:ea typeface="Arial"/>
              <a:cs typeface="Arial"/>
              <a:sym typeface="Arial"/>
            </a:endParaRPr>
          </a:p>
          <a:p>
            <a:pPr marL="0" lvl="0" indent="0" algn="l" rtl="0">
              <a:lnSpc>
                <a:spcPct val="115000"/>
              </a:lnSpc>
              <a:spcBef>
                <a:spcPts val="400"/>
              </a:spcBef>
              <a:spcAft>
                <a:spcPts val="0"/>
              </a:spcAft>
              <a:buClr>
                <a:schemeClr val="dk1"/>
              </a:buClr>
              <a:buSzPts val="1100"/>
              <a:buFont typeface="Arial"/>
              <a:buNone/>
            </a:pPr>
            <a:endParaRPr sz="1100">
              <a:latin typeface="Arial"/>
              <a:ea typeface="Arial"/>
              <a:cs typeface="Arial"/>
              <a:sym typeface="Arial"/>
            </a:endParaRPr>
          </a:p>
          <a:p>
            <a:pPr marL="0" lvl="0" indent="0" algn="ctr" rtl="0">
              <a:spcBef>
                <a:spcPts val="0"/>
              </a:spcBef>
              <a:spcAft>
                <a:spcPts val="0"/>
              </a:spcAft>
              <a:buNone/>
            </a:pPr>
            <a:endParaRPr/>
          </a:p>
        </p:txBody>
      </p:sp>
      <p:sp>
        <p:nvSpPr>
          <p:cNvPr id="103" name="Google Shape;103;p16"/>
          <p:cNvSpPr txBox="1">
            <a:spLocks noGrp="1"/>
          </p:cNvSpPr>
          <p:nvPr>
            <p:ph type="subTitle" idx="1"/>
          </p:nvPr>
        </p:nvSpPr>
        <p:spPr>
          <a:xfrm>
            <a:off x="1524000" y="2314150"/>
            <a:ext cx="9144000" cy="3899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sz="2200" dirty="0">
                <a:solidFill>
                  <a:srgbClr val="111111"/>
                </a:solidFill>
                <a:highlight>
                  <a:srgbClr val="FDFDFD"/>
                </a:highlight>
                <a:latin typeface="Arial"/>
                <a:ea typeface="Arial"/>
                <a:cs typeface="Arial"/>
                <a:sym typeface="Arial"/>
              </a:rPr>
              <a:t>The paper proposed the contextual combinatorial cascading bandits, a combinatorial online learning game, where at each time step a learning agent is given a set of contextual information, then selects a list of items, and observes stochastic outcomes of a prefix in the selected items by some stopping criterion. </a:t>
            </a:r>
            <a:endParaRPr sz="2200" dirty="0">
              <a:solidFill>
                <a:srgbClr val="111111"/>
              </a:solidFill>
              <a:highlight>
                <a:srgbClr val="FDFDFD"/>
              </a:highlight>
              <a:latin typeface="Arial"/>
              <a:ea typeface="Arial"/>
              <a:cs typeface="Arial"/>
              <a:sym typeface="Arial"/>
            </a:endParaRPr>
          </a:p>
          <a:p>
            <a:pPr marL="0" lvl="0" indent="0" algn="l" rtl="0">
              <a:spcBef>
                <a:spcPts val="1000"/>
              </a:spcBef>
              <a:spcAft>
                <a:spcPts val="0"/>
              </a:spcAft>
              <a:buNone/>
            </a:pPr>
            <a:r>
              <a:rPr lang="en-IN" sz="2200" dirty="0">
                <a:solidFill>
                  <a:srgbClr val="111111"/>
                </a:solidFill>
                <a:highlight>
                  <a:srgbClr val="FDFDFD"/>
                </a:highlight>
                <a:latin typeface="Arial"/>
                <a:ea typeface="Arial"/>
                <a:cs typeface="Arial"/>
                <a:sym typeface="Arial"/>
              </a:rPr>
              <a:t>We design a UCB-type algorithm, C^3-UCB, for this problem. This work generalizes existing studies in several directions, including contextual information, position discounts, and a more general cascading bandit model. Experiments on synthetic demonstrate the advantage of involving contextual information and position discounts.</a:t>
            </a:r>
            <a:endParaRPr sz="2200" dirty="0">
              <a:solidFill>
                <a:srgbClr val="111111"/>
              </a:solidFill>
              <a:highlight>
                <a:srgbClr val="FDFDFD"/>
              </a:highlight>
              <a:latin typeface="Arial"/>
              <a:ea typeface="Arial"/>
              <a:cs typeface="Arial"/>
              <a:sym typeface="Arial"/>
            </a:endParaRPr>
          </a:p>
          <a:p>
            <a:pPr marL="0" lvl="0" indent="0" algn="l" rtl="0">
              <a:spcBef>
                <a:spcPts val="1000"/>
              </a:spcBef>
              <a:spcAft>
                <a:spcPts val="0"/>
              </a:spcAft>
              <a:buNone/>
            </a:pPr>
            <a:r>
              <a:rPr lang="en-IN" sz="1050" dirty="0">
                <a:solidFill>
                  <a:srgbClr val="111111"/>
                </a:solidFill>
                <a:highlight>
                  <a:srgbClr val="FDFDFD"/>
                </a:highlight>
                <a:latin typeface="Arial"/>
                <a:ea typeface="Arial"/>
                <a:cs typeface="Arial"/>
                <a:sym typeface="Arial"/>
              </a:rPr>
              <a:t>Reference:-</a:t>
            </a:r>
            <a:r>
              <a:rPr lang="en-IN" sz="2200" dirty="0">
                <a:solidFill>
                  <a:srgbClr val="111111"/>
                </a:solidFill>
                <a:highlight>
                  <a:srgbClr val="FDFDFD"/>
                </a:highlight>
                <a:latin typeface="Arial"/>
                <a:ea typeface="Arial"/>
                <a:cs typeface="Arial"/>
                <a:sym typeface="Arial"/>
              </a:rPr>
              <a:t> </a:t>
            </a:r>
            <a:r>
              <a:rPr lang="en-IN" sz="1050" b="1" i="1" dirty="0" err="1">
                <a:solidFill>
                  <a:srgbClr val="111111"/>
                </a:solidFill>
                <a:latin typeface="Arial"/>
                <a:ea typeface="Arial"/>
                <a:cs typeface="Arial"/>
                <a:sym typeface="Arial"/>
              </a:rPr>
              <a:t>Shuai</a:t>
            </a:r>
            <a:r>
              <a:rPr lang="en-IN" sz="1050" b="1" i="1" dirty="0">
                <a:solidFill>
                  <a:srgbClr val="111111"/>
                </a:solidFill>
                <a:latin typeface="Arial"/>
                <a:ea typeface="Arial"/>
                <a:cs typeface="Arial"/>
                <a:sym typeface="Arial"/>
              </a:rPr>
              <a:t> Li, </a:t>
            </a:r>
            <a:r>
              <a:rPr lang="en-IN" sz="1050" b="1" i="1" dirty="0" err="1">
                <a:solidFill>
                  <a:srgbClr val="111111"/>
                </a:solidFill>
                <a:latin typeface="Arial"/>
                <a:ea typeface="Arial"/>
                <a:cs typeface="Arial"/>
                <a:sym typeface="Arial"/>
              </a:rPr>
              <a:t>Baoxiang</a:t>
            </a:r>
            <a:r>
              <a:rPr lang="en-IN" sz="1050" b="1" i="1" dirty="0">
                <a:solidFill>
                  <a:srgbClr val="111111"/>
                </a:solidFill>
                <a:latin typeface="Arial"/>
                <a:ea typeface="Arial"/>
                <a:cs typeface="Arial"/>
                <a:sym typeface="Arial"/>
              </a:rPr>
              <a:t> Wang, </a:t>
            </a:r>
            <a:r>
              <a:rPr lang="en-IN" sz="1050" b="1" i="1" dirty="0" err="1">
                <a:solidFill>
                  <a:srgbClr val="111111"/>
                </a:solidFill>
                <a:latin typeface="Arial"/>
                <a:ea typeface="Arial"/>
                <a:cs typeface="Arial"/>
                <a:sym typeface="Arial"/>
              </a:rPr>
              <a:t>Shengyu</a:t>
            </a:r>
            <a:r>
              <a:rPr lang="en-IN" sz="1050" b="1" i="1" dirty="0">
                <a:solidFill>
                  <a:srgbClr val="111111"/>
                </a:solidFill>
                <a:latin typeface="Arial"/>
                <a:ea typeface="Arial"/>
                <a:cs typeface="Arial"/>
                <a:sym typeface="Arial"/>
              </a:rPr>
              <a:t> Zhang, Wei Chen ; Proceedings of The 33rd International Conference on Machine Learning, PMLR 48:1245-1253, 2016</a:t>
            </a:r>
            <a:endParaRPr sz="2200" dirty="0">
              <a:solidFill>
                <a:srgbClr val="111111"/>
              </a:solidFill>
              <a:highlight>
                <a:srgbClr val="FDFDFD"/>
              </a:highlight>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                              Introduction</a:t>
            </a:r>
            <a:endParaRPr/>
          </a:p>
        </p:txBody>
      </p:sp>
      <p:sp>
        <p:nvSpPr>
          <p:cNvPr id="247" name="Google Shape;247;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2590"/>
              <a:buChar char="•"/>
            </a:pPr>
            <a:r>
              <a:rPr lang="en-IN" sz="2590"/>
              <a:t>In this paper, an online learning variant of the cascade model is proposed, which is referred to as cascading bandits. In this model, the learning agent does not know the attraction probabilities of items. </a:t>
            </a:r>
            <a:endParaRPr/>
          </a:p>
          <a:p>
            <a:pPr marL="228600" lvl="0" indent="-228600" algn="l" rtl="0">
              <a:lnSpc>
                <a:spcPct val="80000"/>
              </a:lnSpc>
              <a:spcBef>
                <a:spcPts val="1000"/>
              </a:spcBef>
              <a:spcAft>
                <a:spcPts val="0"/>
              </a:spcAft>
              <a:buClr>
                <a:schemeClr val="dk1"/>
              </a:buClr>
              <a:buSzPts val="2590"/>
              <a:buChar char="•"/>
            </a:pPr>
            <a:r>
              <a:rPr lang="en-IN" sz="2590"/>
              <a:t>At time t, the agent recommends to the user a list of K items out of L items and then observes the index of the item that the user clicks. If the user clicks on an item, the agent receives a reward of one. The goal of the agent is to maximize its total reward, or equivalently to minimize its cumulative regret with respect to the list of K most attractive items. </a:t>
            </a:r>
            <a:endParaRPr/>
          </a:p>
          <a:p>
            <a:pPr marL="228600" lvl="0" indent="-228600" algn="l" rtl="0">
              <a:lnSpc>
                <a:spcPct val="80000"/>
              </a:lnSpc>
              <a:spcBef>
                <a:spcPts val="1000"/>
              </a:spcBef>
              <a:spcAft>
                <a:spcPts val="0"/>
              </a:spcAft>
              <a:buClr>
                <a:schemeClr val="dk1"/>
              </a:buClr>
              <a:buSzPts val="2590"/>
              <a:buChar char="•"/>
            </a:pPr>
            <a:r>
              <a:rPr lang="en-IN" sz="2590"/>
              <a:t>Our learning problem can be viewed as a bandit problem where the reward of the agent is a part of its feedback. </a:t>
            </a:r>
            <a:endParaRPr/>
          </a:p>
          <a:p>
            <a:pPr marL="228600" lvl="0" indent="-228600" algn="l" rtl="0">
              <a:lnSpc>
                <a:spcPct val="80000"/>
              </a:lnSpc>
              <a:spcBef>
                <a:spcPts val="1000"/>
              </a:spcBef>
              <a:spcAft>
                <a:spcPts val="0"/>
              </a:spcAft>
              <a:buClr>
                <a:schemeClr val="dk1"/>
              </a:buClr>
              <a:buSzPts val="2590"/>
              <a:buChar char="•"/>
            </a:pPr>
            <a:r>
              <a:rPr lang="en-IN" sz="2590"/>
              <a:t>The feedback is richer than the reward. Specifically, the agent knows that the items before the first attractive item are not attractive.</a:t>
            </a:r>
            <a:endParaRPr sz="259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                 Setting up the Problem</a:t>
            </a:r>
            <a:endParaRPr/>
          </a:p>
        </p:txBody>
      </p:sp>
      <p:sp>
        <p:nvSpPr>
          <p:cNvPr id="253" name="Google Shape;253;p39"/>
          <p:cNvSpPr txBox="1">
            <a:spLocks noGrp="1"/>
          </p:cNvSpPr>
          <p:nvPr>
            <p:ph type="body" idx="1"/>
          </p:nvPr>
        </p:nvSpPr>
        <p:spPr>
          <a:xfrm>
            <a:off x="838200" y="1690688"/>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2590"/>
              <a:buChar char="•"/>
            </a:pPr>
            <a:r>
              <a:rPr lang="en-IN" sz="2590"/>
              <a:t>The problem is represented by a tuple B = (E,P,K), where E = {1,……,L} is a ground set of L items, P is a probability distribution over a unit hypercube {0,1}^E, and K &lt;= L is the number of recommended items.</a:t>
            </a:r>
            <a:endParaRPr/>
          </a:p>
          <a:p>
            <a:pPr marL="228600" lvl="0" indent="-228600" algn="l" rtl="0">
              <a:lnSpc>
                <a:spcPct val="80000"/>
              </a:lnSpc>
              <a:spcBef>
                <a:spcPts val="1000"/>
              </a:spcBef>
              <a:spcAft>
                <a:spcPts val="0"/>
              </a:spcAft>
              <a:buClr>
                <a:schemeClr val="dk1"/>
              </a:buClr>
              <a:buSzPts val="2590"/>
              <a:buChar char="•"/>
            </a:pPr>
            <a:r>
              <a:rPr lang="en-IN" sz="2590"/>
              <a:t>Let (wt)^n at t =1 be an i.i.d. sequence of n weights drawn from P, where (wt) belongs to {0,1}^E and wt(e) is the preference of the user for item e at time t. That is, wt(e) = 1 if and only if item e attracts the user at time t. The learning agent interacts with our problem as follows. At time t, the agent recommends a list of K items At = (at1,……,atK) which belongs to </a:t>
            </a:r>
            <a:r>
              <a:rPr lang="en-IN" sz="2590">
                <a:latin typeface="Arial"/>
                <a:ea typeface="Arial"/>
                <a:cs typeface="Arial"/>
                <a:sym typeface="Arial"/>
              </a:rPr>
              <a:t>П</a:t>
            </a:r>
            <a:r>
              <a:rPr lang="en-IN" sz="2590"/>
              <a:t>K(E).</a:t>
            </a:r>
            <a:endParaRPr/>
          </a:p>
          <a:p>
            <a:pPr marL="228600" lvl="0" indent="-228600" algn="l" rtl="0">
              <a:lnSpc>
                <a:spcPct val="80000"/>
              </a:lnSpc>
              <a:spcBef>
                <a:spcPts val="1000"/>
              </a:spcBef>
              <a:spcAft>
                <a:spcPts val="0"/>
              </a:spcAft>
              <a:buClr>
                <a:schemeClr val="dk1"/>
              </a:buClr>
              <a:buSzPts val="2590"/>
              <a:buChar char="•"/>
            </a:pPr>
            <a:r>
              <a:rPr lang="en-IN" sz="2590"/>
              <a:t>The list is computed from the observations of the agent up to time t. The user examines the list, from the first item at1 to the last atK, and clicks on the first attractive item. If the user is not attracted by any item, the user does not click on any item. Then time increases to t + 1.</a:t>
            </a:r>
            <a:endParaRPr sz="259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              Psuedo Code for CascadeUCB1</a:t>
            </a:r>
            <a:endParaRPr/>
          </a:p>
        </p:txBody>
      </p:sp>
      <p:pic>
        <p:nvPicPr>
          <p:cNvPr id="259" name="Google Shape;259;p40"/>
          <p:cNvPicPr preferRelativeResize="0">
            <a:picLocks noGrp="1"/>
          </p:cNvPicPr>
          <p:nvPr>
            <p:ph type="body" idx="1"/>
          </p:nvPr>
        </p:nvPicPr>
        <p:blipFill rotWithShape="1">
          <a:blip r:embed="rId3">
            <a:alphaModFix/>
          </a:blip>
          <a:srcRect/>
          <a:stretch/>
        </p:blipFill>
        <p:spPr>
          <a:xfrm>
            <a:off x="675503" y="1315299"/>
            <a:ext cx="5568778" cy="5223131"/>
          </a:xfrm>
          <a:prstGeom prst="rect">
            <a:avLst/>
          </a:prstGeom>
          <a:noFill/>
          <a:ln>
            <a:noFill/>
          </a:ln>
        </p:spPr>
      </p:pic>
      <p:pic>
        <p:nvPicPr>
          <p:cNvPr id="260" name="Google Shape;260;p40"/>
          <p:cNvPicPr preferRelativeResize="0"/>
          <p:nvPr/>
        </p:nvPicPr>
        <p:blipFill rotWithShape="1">
          <a:blip r:embed="rId4">
            <a:alphaModFix/>
          </a:blip>
          <a:srcRect/>
          <a:stretch/>
        </p:blipFill>
        <p:spPr>
          <a:xfrm>
            <a:off x="6096000" y="5186336"/>
            <a:ext cx="3476394" cy="621818"/>
          </a:xfrm>
          <a:prstGeom prst="rect">
            <a:avLst/>
          </a:prstGeom>
          <a:noFill/>
          <a:ln>
            <a:noFill/>
          </a:ln>
        </p:spPr>
      </p:pic>
      <p:pic>
        <p:nvPicPr>
          <p:cNvPr id="261" name="Google Shape;261;p40"/>
          <p:cNvPicPr preferRelativeResize="0"/>
          <p:nvPr/>
        </p:nvPicPr>
        <p:blipFill rotWithShape="1">
          <a:blip r:embed="rId5">
            <a:alphaModFix/>
          </a:blip>
          <a:srcRect/>
          <a:stretch/>
        </p:blipFill>
        <p:spPr>
          <a:xfrm>
            <a:off x="7090692" y="5642348"/>
            <a:ext cx="2026354" cy="427326"/>
          </a:xfrm>
          <a:prstGeom prst="rect">
            <a:avLst/>
          </a:prstGeom>
          <a:noFill/>
          <a:ln>
            <a:noFill/>
          </a:ln>
        </p:spPr>
      </p:pic>
      <p:sp>
        <p:nvSpPr>
          <p:cNvPr id="262" name="Google Shape;262;p40"/>
          <p:cNvSpPr txBox="1"/>
          <p:nvPr/>
        </p:nvSpPr>
        <p:spPr>
          <a:xfrm>
            <a:off x="5957990" y="4977066"/>
            <a:ext cx="85261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b="0" i="0" u="none" strike="noStrike" cap="none">
                <a:solidFill>
                  <a:schemeClr val="dk1"/>
                </a:solidFill>
                <a:latin typeface="Calibri"/>
                <a:ea typeface="Calibri"/>
                <a:cs typeface="Calibri"/>
                <a:sym typeface="Calibri"/>
              </a:rPr>
              <a:t>Where </a:t>
            </a:r>
            <a:endParaRPr/>
          </a:p>
        </p:txBody>
      </p:sp>
      <p:sp>
        <p:nvSpPr>
          <p:cNvPr id="263" name="Google Shape;263;p40"/>
          <p:cNvSpPr txBox="1"/>
          <p:nvPr/>
        </p:nvSpPr>
        <p:spPr>
          <a:xfrm>
            <a:off x="6361644" y="5700342"/>
            <a:ext cx="85261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Where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            Psuedo Code for CascadeKL_UCB</a:t>
            </a:r>
            <a:endParaRPr/>
          </a:p>
        </p:txBody>
      </p:sp>
      <p:pic>
        <p:nvPicPr>
          <p:cNvPr id="269" name="Google Shape;269;p41"/>
          <p:cNvPicPr preferRelativeResize="0">
            <a:picLocks noGrp="1"/>
          </p:cNvPicPr>
          <p:nvPr>
            <p:ph type="body" idx="1"/>
          </p:nvPr>
        </p:nvPicPr>
        <p:blipFill rotWithShape="1">
          <a:blip r:embed="rId3">
            <a:alphaModFix/>
          </a:blip>
          <a:srcRect/>
          <a:stretch/>
        </p:blipFill>
        <p:spPr>
          <a:xfrm>
            <a:off x="451596" y="1351006"/>
            <a:ext cx="5454933" cy="5330536"/>
          </a:xfrm>
          <a:prstGeom prst="rect">
            <a:avLst/>
          </a:prstGeom>
          <a:noFill/>
          <a:ln>
            <a:noFill/>
          </a:ln>
        </p:spPr>
      </p:pic>
      <p:pic>
        <p:nvPicPr>
          <p:cNvPr id="270" name="Google Shape;270;p41"/>
          <p:cNvPicPr preferRelativeResize="0"/>
          <p:nvPr/>
        </p:nvPicPr>
        <p:blipFill rotWithShape="1">
          <a:blip r:embed="rId4">
            <a:alphaModFix/>
          </a:blip>
          <a:srcRect/>
          <a:stretch/>
        </p:blipFill>
        <p:spPr>
          <a:xfrm>
            <a:off x="5717060" y="5413359"/>
            <a:ext cx="6474940" cy="1036140"/>
          </a:xfrm>
          <a:prstGeom prst="rect">
            <a:avLst/>
          </a:prstGeom>
          <a:noFill/>
          <a:ln>
            <a:noFill/>
          </a:ln>
        </p:spPr>
      </p:pic>
      <p:sp>
        <p:nvSpPr>
          <p:cNvPr id="271" name="Google Shape;271;p41"/>
          <p:cNvSpPr/>
          <p:nvPr/>
        </p:nvSpPr>
        <p:spPr>
          <a:xfrm>
            <a:off x="5717060" y="5181316"/>
            <a:ext cx="81964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Where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2"/>
          <p:cNvSpPr txBox="1">
            <a:spLocks noGrp="1"/>
          </p:cNvSpPr>
          <p:nvPr>
            <p:ph type="title"/>
          </p:nvPr>
        </p:nvSpPr>
        <p:spPr>
          <a:xfrm>
            <a:off x="762000" y="228600"/>
            <a:ext cx="10515600" cy="6254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dirty="0"/>
              <a:t>                   Results of CascadeUCB1</a:t>
            </a:r>
            <a:endParaRPr dirty="0"/>
          </a:p>
        </p:txBody>
      </p:sp>
      <p:pic>
        <p:nvPicPr>
          <p:cNvPr id="1026" name="Picture 2" descr="C:\Users\sumri\Downloads\WhatsApp Image 2019-05-08 at 3.18.34 PM (8).jpeg"/>
          <p:cNvPicPr>
            <a:picLocks noChangeAspect="1" noChangeArrowheads="1"/>
          </p:cNvPicPr>
          <p:nvPr/>
        </p:nvPicPr>
        <p:blipFill>
          <a:blip r:embed="rId3"/>
          <a:srcRect/>
          <a:stretch>
            <a:fillRect/>
          </a:stretch>
        </p:blipFill>
        <p:spPr bwMode="auto">
          <a:xfrm>
            <a:off x="0" y="2667000"/>
            <a:ext cx="4165600" cy="3124200"/>
          </a:xfrm>
          <a:prstGeom prst="rect">
            <a:avLst/>
          </a:prstGeom>
          <a:noFill/>
        </p:spPr>
      </p:pic>
      <p:pic>
        <p:nvPicPr>
          <p:cNvPr id="1027" name="Picture 3" descr="C:\Users\sumri\Downloads\WhatsApp Image 2019-05-08 at 3.18.34 PM (7).jpeg"/>
          <p:cNvPicPr>
            <a:picLocks noChangeAspect="1" noChangeArrowheads="1"/>
          </p:cNvPicPr>
          <p:nvPr/>
        </p:nvPicPr>
        <p:blipFill>
          <a:blip r:embed="rId4"/>
          <a:srcRect/>
          <a:stretch>
            <a:fillRect/>
          </a:stretch>
        </p:blipFill>
        <p:spPr bwMode="auto">
          <a:xfrm>
            <a:off x="4038600" y="2667000"/>
            <a:ext cx="4013200" cy="3009900"/>
          </a:xfrm>
          <a:prstGeom prst="rect">
            <a:avLst/>
          </a:prstGeom>
          <a:noFill/>
        </p:spPr>
      </p:pic>
      <p:pic>
        <p:nvPicPr>
          <p:cNvPr id="1028" name="Picture 4" descr="C:\Users\sumri\Downloads\WhatsApp Image 2019-05-08 at 3.18.34 PM (6).jpeg"/>
          <p:cNvPicPr>
            <a:picLocks noChangeAspect="1" noChangeArrowheads="1"/>
          </p:cNvPicPr>
          <p:nvPr/>
        </p:nvPicPr>
        <p:blipFill>
          <a:blip r:embed="rId5"/>
          <a:srcRect/>
          <a:stretch>
            <a:fillRect/>
          </a:stretch>
        </p:blipFill>
        <p:spPr bwMode="auto">
          <a:xfrm>
            <a:off x="7772400" y="2514600"/>
            <a:ext cx="4419600" cy="3314700"/>
          </a:xfrm>
          <a:prstGeom prst="rect">
            <a:avLst/>
          </a:prstGeom>
          <a:noFill/>
        </p:spPr>
      </p:pic>
      <p:sp>
        <p:nvSpPr>
          <p:cNvPr id="9" name="TextBox 8"/>
          <p:cNvSpPr txBox="1"/>
          <p:nvPr/>
        </p:nvSpPr>
        <p:spPr>
          <a:xfrm>
            <a:off x="762000" y="1143000"/>
            <a:ext cx="10896600" cy="523220"/>
          </a:xfrm>
          <a:prstGeom prst="rect">
            <a:avLst/>
          </a:prstGeom>
          <a:noFill/>
        </p:spPr>
        <p:txBody>
          <a:bodyPr wrap="square" rtlCol="0">
            <a:spAutoFit/>
          </a:bodyPr>
          <a:lstStyle/>
          <a:p>
            <a:r>
              <a:rPr lang="en-US" sz="2800" dirty="0" smtClean="0"/>
              <a:t>The following are the regret plots for variation of L, k and delta</a:t>
            </a:r>
            <a:endParaRPr 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sumri\Downloads\WhatsApp Image 2019-05-08 at 3.18.34 PM (5).jpeg"/>
          <p:cNvPicPr>
            <a:picLocks noChangeAspect="1" noChangeArrowheads="1"/>
          </p:cNvPicPr>
          <p:nvPr/>
        </p:nvPicPr>
        <p:blipFill>
          <a:blip r:embed="rId2"/>
          <a:srcRect/>
          <a:stretch>
            <a:fillRect/>
          </a:stretch>
        </p:blipFill>
        <p:spPr bwMode="auto">
          <a:xfrm>
            <a:off x="4114800" y="0"/>
            <a:ext cx="4038600" cy="3143250"/>
          </a:xfrm>
          <a:prstGeom prst="rect">
            <a:avLst/>
          </a:prstGeom>
          <a:noFill/>
        </p:spPr>
      </p:pic>
      <p:pic>
        <p:nvPicPr>
          <p:cNvPr id="5" name="Picture 6" descr="C:\Users\sumri\Downloads\WhatsApp Image 2019-05-08 at 3.18.34 PM (4).jpeg"/>
          <p:cNvPicPr>
            <a:picLocks noChangeAspect="1" noChangeArrowheads="1"/>
          </p:cNvPicPr>
          <p:nvPr/>
        </p:nvPicPr>
        <p:blipFill>
          <a:blip r:embed="rId3"/>
          <a:srcRect/>
          <a:stretch>
            <a:fillRect/>
          </a:stretch>
        </p:blipFill>
        <p:spPr bwMode="auto">
          <a:xfrm>
            <a:off x="0" y="0"/>
            <a:ext cx="4191000" cy="3143250"/>
          </a:xfrm>
          <a:prstGeom prst="rect">
            <a:avLst/>
          </a:prstGeom>
          <a:noFill/>
        </p:spPr>
      </p:pic>
      <p:pic>
        <p:nvPicPr>
          <p:cNvPr id="2050" name="Picture 2" descr="C:\Users\sumri\Downloads\WhatsApp Image 2019-05-08 at 3.18.34 PM (3).jpeg"/>
          <p:cNvPicPr>
            <a:picLocks noChangeAspect="1" noChangeArrowheads="1"/>
          </p:cNvPicPr>
          <p:nvPr/>
        </p:nvPicPr>
        <p:blipFill>
          <a:blip r:embed="rId4"/>
          <a:srcRect/>
          <a:stretch>
            <a:fillRect/>
          </a:stretch>
        </p:blipFill>
        <p:spPr bwMode="auto">
          <a:xfrm>
            <a:off x="8077200" y="0"/>
            <a:ext cx="4114800" cy="3257550"/>
          </a:xfrm>
          <a:prstGeom prst="rect">
            <a:avLst/>
          </a:prstGeom>
          <a:noFill/>
        </p:spPr>
      </p:pic>
      <p:pic>
        <p:nvPicPr>
          <p:cNvPr id="2051" name="Picture 3" descr="C:\Users\sumri\Downloads\WhatsApp Image 2019-05-08 at 3.18.34 PM (2).jpeg"/>
          <p:cNvPicPr>
            <a:picLocks noChangeAspect="1" noChangeArrowheads="1"/>
          </p:cNvPicPr>
          <p:nvPr/>
        </p:nvPicPr>
        <p:blipFill>
          <a:blip r:embed="rId5"/>
          <a:srcRect/>
          <a:stretch>
            <a:fillRect/>
          </a:stretch>
        </p:blipFill>
        <p:spPr bwMode="auto">
          <a:xfrm>
            <a:off x="0" y="3429000"/>
            <a:ext cx="3860800" cy="2895600"/>
          </a:xfrm>
          <a:prstGeom prst="rect">
            <a:avLst/>
          </a:prstGeom>
          <a:noFill/>
        </p:spPr>
      </p:pic>
      <p:pic>
        <p:nvPicPr>
          <p:cNvPr id="2052" name="Picture 4" descr="C:\Users\sumri\Downloads\WhatsApp Image 2019-05-08 at 3.18.34 PM (1).jpeg"/>
          <p:cNvPicPr>
            <a:picLocks noChangeAspect="1" noChangeArrowheads="1"/>
          </p:cNvPicPr>
          <p:nvPr/>
        </p:nvPicPr>
        <p:blipFill>
          <a:blip r:embed="rId6"/>
          <a:srcRect/>
          <a:stretch>
            <a:fillRect/>
          </a:stretch>
        </p:blipFill>
        <p:spPr bwMode="auto">
          <a:xfrm>
            <a:off x="4038600" y="3505200"/>
            <a:ext cx="3657600" cy="2743200"/>
          </a:xfrm>
          <a:prstGeom prst="rect">
            <a:avLst/>
          </a:prstGeom>
          <a:noFill/>
        </p:spPr>
      </p:pic>
      <p:pic>
        <p:nvPicPr>
          <p:cNvPr id="2053" name="Picture 5" descr="C:\Users\sumri\Downloads\WhatsApp Image 2019-05-08 at 3.18.34 PM.jpeg"/>
          <p:cNvPicPr>
            <a:picLocks noChangeAspect="1" noChangeArrowheads="1"/>
          </p:cNvPicPr>
          <p:nvPr/>
        </p:nvPicPr>
        <p:blipFill>
          <a:blip r:embed="rId7"/>
          <a:srcRect/>
          <a:stretch>
            <a:fillRect/>
          </a:stretch>
        </p:blipFill>
        <p:spPr bwMode="auto">
          <a:xfrm>
            <a:off x="7772400" y="3352800"/>
            <a:ext cx="4064000" cy="30480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                               Conclusion</a:t>
            </a:r>
            <a:endParaRPr/>
          </a:p>
        </p:txBody>
      </p:sp>
      <p:sp>
        <p:nvSpPr>
          <p:cNvPr id="295" name="Google Shape;295;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1000"/>
              </a:spcBef>
              <a:spcAft>
                <a:spcPts val="0"/>
              </a:spcAft>
              <a:buSzPts val="1800"/>
              <a:buChar char="•"/>
            </a:pPr>
            <a:r>
              <a:rPr lang="en-IN"/>
              <a:t>We want to generalize our results to more complex problems, such as learning routing paths in computer networks where the connections fail with unknown probabilities.</a:t>
            </a:r>
            <a:endParaRPr/>
          </a:p>
          <a:p>
            <a:pPr marL="228600" lvl="0" indent="-228600" algn="l" rtl="0">
              <a:lnSpc>
                <a:spcPct val="80000"/>
              </a:lnSpc>
              <a:spcBef>
                <a:spcPts val="1000"/>
              </a:spcBef>
              <a:spcAft>
                <a:spcPts val="0"/>
              </a:spcAft>
              <a:buClr>
                <a:schemeClr val="dk1"/>
              </a:buClr>
              <a:buSzPts val="2800"/>
              <a:buChar char="•"/>
            </a:pPr>
            <a:r>
              <a:rPr lang="en-IN"/>
              <a:t>From the theoretical point of view, we would like to close the gap between our upper and lower bounds. In addition, we want to derive gap-free bounds. </a:t>
            </a:r>
            <a:endParaRPr/>
          </a:p>
          <a:p>
            <a:pPr marL="228600" lvl="0" indent="-228600" algn="l" rtl="0">
              <a:lnSpc>
                <a:spcPct val="80000"/>
              </a:lnSpc>
              <a:spcBef>
                <a:spcPts val="1000"/>
              </a:spcBef>
              <a:spcAft>
                <a:spcPts val="0"/>
              </a:spcAft>
              <a:buClr>
                <a:schemeClr val="dk1"/>
              </a:buClr>
              <a:buSzPts val="2800"/>
              <a:buChar char="•"/>
            </a:pPr>
            <a:r>
              <a:rPr lang="en-IN"/>
              <a:t>Finally, we would like to refine our analysis so that it explains that the reverse ordering of recommended items yields smaller regret.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dirty="0"/>
              <a:t>Contribution</a:t>
            </a:r>
            <a:endParaRPr dirty="0"/>
          </a:p>
        </p:txBody>
      </p:sp>
      <p:sp>
        <p:nvSpPr>
          <p:cNvPr id="301" name="Google Shape;301;p46"/>
          <p:cNvSpPr txBox="1">
            <a:spLocks noGrp="1"/>
          </p:cNvSpPr>
          <p:nvPr>
            <p:ph type="body" idx="1"/>
          </p:nvPr>
        </p:nvSpPr>
        <p:spPr>
          <a:xfrm>
            <a:off x="795336" y="1825625"/>
            <a:ext cx="10863264" cy="4351338"/>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r>
              <a:rPr lang="en-IN" dirty="0" err="1"/>
              <a:t>Divyansh</a:t>
            </a:r>
            <a:r>
              <a:rPr lang="en-IN" dirty="0"/>
              <a:t> </a:t>
            </a:r>
            <a:r>
              <a:rPr lang="en-IN" dirty="0" err="1"/>
              <a:t>Ahuja</a:t>
            </a:r>
            <a:r>
              <a:rPr lang="en-IN" dirty="0"/>
              <a:t> - Studied and implemented the 1)</a:t>
            </a:r>
            <a:r>
              <a:rPr lang="en-IN" sz="2400" dirty="0">
                <a:solidFill>
                  <a:srgbClr val="111111"/>
                </a:solidFill>
                <a:latin typeface="Arial"/>
                <a:ea typeface="Arial"/>
                <a:cs typeface="Arial"/>
                <a:sym typeface="Arial"/>
              </a:rPr>
              <a:t>Contextual Combinatorial Cascading Bandits paper 2)</a:t>
            </a:r>
            <a:r>
              <a:rPr lang="en-IN" sz="3000" dirty="0"/>
              <a:t>Thompson Sampling for Cascading Bandits paper, and analysed their regrets and compared the regrets on tweaking the parameters of the </a:t>
            </a:r>
            <a:r>
              <a:rPr lang="en-IN" sz="3000" dirty="0" smtClean="0"/>
              <a:t>algorithm</a:t>
            </a:r>
            <a:endParaRPr sz="3000" dirty="0"/>
          </a:p>
          <a:p>
            <a:pPr marL="228600" indent="-50800">
              <a:spcBef>
                <a:spcPts val="0"/>
              </a:spcBef>
              <a:buSzPts val="2800"/>
              <a:buNone/>
            </a:pPr>
            <a:r>
              <a:rPr lang="en-IN" sz="3000" dirty="0" smtClean="0"/>
              <a:t>Sumrit </a:t>
            </a:r>
            <a:r>
              <a:rPr lang="en-IN" sz="3000" dirty="0"/>
              <a:t>Gupta - </a:t>
            </a:r>
            <a:r>
              <a:rPr lang="en-IN" sz="3000" dirty="0" smtClean="0">
                <a:sym typeface="+mn-ea"/>
              </a:rPr>
              <a:t>Studied and implemented the 1)</a:t>
            </a:r>
            <a:r>
              <a:rPr lang="en-IN" sz="3000" dirty="0" smtClean="0">
                <a:solidFill>
                  <a:srgbClr val="111111"/>
                </a:solidFill>
                <a:latin typeface="Arial" panose="020B0604020202020204"/>
                <a:ea typeface="Arial" panose="020B0604020202020204"/>
                <a:cs typeface="Arial" panose="020B0604020202020204"/>
                <a:sym typeface="Arial" panose="020B0604020202020204"/>
              </a:rPr>
              <a:t> Combinatorial Cascading Bandits paper </a:t>
            </a:r>
            <a:r>
              <a:rPr lang="en-US" altLang="en-IN" sz="3000" dirty="0" smtClean="0">
                <a:solidFill>
                  <a:srgbClr val="111111"/>
                </a:solidFill>
                <a:latin typeface="Arial" panose="020B0604020202020204"/>
                <a:ea typeface="Arial" panose="020B0604020202020204"/>
                <a:cs typeface="Arial" panose="020B0604020202020204"/>
                <a:sym typeface="Arial" panose="020B0604020202020204"/>
              </a:rPr>
              <a:t>(nips 2015)</a:t>
            </a:r>
            <a:r>
              <a:rPr lang="en-IN" sz="3000" dirty="0" smtClean="0">
                <a:solidFill>
                  <a:srgbClr val="111111"/>
                </a:solidFill>
                <a:latin typeface="Arial" panose="020B0604020202020204"/>
                <a:ea typeface="Arial" panose="020B0604020202020204"/>
                <a:cs typeface="Arial" panose="020B0604020202020204"/>
                <a:sym typeface="Arial" panose="020B0604020202020204"/>
              </a:rPr>
              <a:t> 2) </a:t>
            </a:r>
            <a:r>
              <a:rPr lang="en-IN" sz="3000" dirty="0" smtClean="0">
                <a:sym typeface="+mn-ea"/>
              </a:rPr>
              <a:t>Cost-aware Cascading Bandits paper, and </a:t>
            </a:r>
            <a:r>
              <a:rPr lang="en-US" sz="3000" dirty="0" smtClean="0">
                <a:sym typeface="+mn-ea"/>
              </a:rPr>
              <a:t>compared the regrets for different parameter settings for both the papers.</a:t>
            </a:r>
            <a:endParaRPr lang="en-US" sz="3000" dirty="0" smtClean="0"/>
          </a:p>
          <a:p>
            <a:pPr marL="0" indent="0">
              <a:buNone/>
            </a:pPr>
            <a:r>
              <a:rPr lang="en-IN" sz="3000" dirty="0" err="1" smtClean="0"/>
              <a:t>Naman</a:t>
            </a:r>
            <a:r>
              <a:rPr lang="en-IN" sz="3000" dirty="0" smtClean="0"/>
              <a:t> </a:t>
            </a:r>
            <a:r>
              <a:rPr lang="en-IN" sz="3000" dirty="0" err="1" smtClean="0"/>
              <a:t>Narang</a:t>
            </a:r>
            <a:r>
              <a:rPr lang="en-IN" sz="3000" dirty="0" smtClean="0"/>
              <a:t> </a:t>
            </a:r>
            <a:r>
              <a:rPr lang="en-IN" sz="1600" dirty="0" smtClean="0"/>
              <a:t>- </a:t>
            </a:r>
            <a:r>
              <a:rPr lang="en-IN" sz="2400" dirty="0" smtClean="0"/>
              <a:t>A) Thorough understanding of a research paper titled </a:t>
            </a:r>
            <a:r>
              <a:rPr lang="en-IN" sz="2400" dirty="0" smtClean="0"/>
              <a:t> </a:t>
            </a:r>
            <a:r>
              <a:rPr lang="en-IN" sz="2400" dirty="0" smtClean="0"/>
              <a:t>“Cascading Bandits: Learning to Rank in the Cascade Model” </a:t>
            </a:r>
            <a:r>
              <a:rPr lang="en-IN" sz="2400" dirty="0" smtClean="0"/>
              <a:t>B</a:t>
            </a:r>
            <a:r>
              <a:rPr lang="en-IN" sz="2400" dirty="0" smtClean="0"/>
              <a:t>) Two different and complete implementations of two algorithms in this paper   </a:t>
            </a:r>
            <a:r>
              <a:rPr lang="en-IN" sz="2400" dirty="0" smtClean="0"/>
              <a:t>1</a:t>
            </a:r>
            <a:r>
              <a:rPr lang="en-IN" sz="2400" dirty="0" smtClean="0"/>
              <a:t>) </a:t>
            </a:r>
            <a:r>
              <a:rPr lang="en-IN" sz="2400" dirty="0" smtClean="0"/>
              <a:t>CascadeUCB12</a:t>
            </a:r>
            <a:r>
              <a:rPr lang="en-IN" sz="2400" dirty="0" smtClean="0"/>
              <a:t>) </a:t>
            </a:r>
            <a:r>
              <a:rPr lang="en-IN" sz="2400" dirty="0" err="1" smtClean="0"/>
              <a:t>CascadeKL</a:t>
            </a:r>
            <a:r>
              <a:rPr lang="en-IN" sz="2400" dirty="0" smtClean="0"/>
              <a:t>-UCB  </a:t>
            </a:r>
            <a:r>
              <a:rPr lang="en-IN" sz="2400" dirty="0" smtClean="0"/>
              <a:t>C</a:t>
            </a:r>
            <a:r>
              <a:rPr lang="en-IN" sz="2400" dirty="0" smtClean="0"/>
              <a:t>) Complete comparison of both the algorithms using the  </a:t>
            </a:r>
            <a:r>
              <a:rPr lang="en-IN" sz="2400" dirty="0" smtClean="0"/>
              <a:t>regret </a:t>
            </a:r>
            <a:r>
              <a:rPr lang="en-IN" sz="2400" dirty="0" smtClean="0"/>
              <a:t>values</a:t>
            </a:r>
            <a:endParaRPr lang="en-IN" sz="1600" dirty="0" smtClean="0"/>
          </a:p>
          <a:p>
            <a:pPr marL="228600" indent="-50800">
              <a:spcBef>
                <a:spcPts val="0"/>
              </a:spcBef>
              <a:buSzPts val="2800"/>
              <a:buNone/>
            </a:pPr>
            <a:endParaRPr lang="en-IN" sz="3000" dirty="0" smtClean="0"/>
          </a:p>
          <a:p>
            <a:pPr marL="228600" lvl="0" indent="-50800" algn="l" rtl="0">
              <a:lnSpc>
                <a:spcPct val="90000"/>
              </a:lnSpc>
              <a:spcBef>
                <a:spcPts val="0"/>
              </a:spcBef>
              <a:spcAft>
                <a:spcPts val="0"/>
              </a:spcAft>
              <a:buClr>
                <a:schemeClr val="dk1"/>
              </a:buClr>
              <a:buSzPts val="2800"/>
              <a:buNone/>
            </a:pPr>
            <a:endParaRPr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ctrTitle"/>
          </p:nvPr>
        </p:nvSpPr>
        <p:spPr>
          <a:xfrm>
            <a:off x="1524000" y="351049"/>
            <a:ext cx="9144000" cy="9153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IN" sz="4800"/>
              <a:t>Problem Setting</a:t>
            </a:r>
            <a:endParaRPr sz="4800"/>
          </a:p>
        </p:txBody>
      </p:sp>
      <p:sp>
        <p:nvSpPr>
          <p:cNvPr id="109" name="Google Shape;109;p17"/>
          <p:cNvSpPr txBox="1">
            <a:spLocks noGrp="1"/>
          </p:cNvSpPr>
          <p:nvPr>
            <p:ph type="subTitle" idx="1"/>
          </p:nvPr>
        </p:nvSpPr>
        <p:spPr>
          <a:xfrm>
            <a:off x="1524000" y="1366575"/>
            <a:ext cx="9144000" cy="5104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 Suppose we have a finite set E = {1, ..., L} of L ground items, also referred to as base arms. Let Π</a:t>
            </a:r>
            <a:r>
              <a:rPr lang="en-IN" baseline="30000"/>
              <a:t>k</a:t>
            </a:r>
            <a:r>
              <a:rPr lang="en-IN"/>
              <a:t> = {(a</a:t>
            </a:r>
            <a:r>
              <a:rPr lang="en-IN" baseline="30000"/>
              <a:t>1</a:t>
            </a:r>
            <a:r>
              <a:rPr lang="en-IN"/>
              <a:t>, ..., a</a:t>
            </a:r>
            <a:r>
              <a:rPr lang="en-IN" baseline="30000"/>
              <a:t>k</a:t>
            </a:r>
            <a:r>
              <a:rPr lang="en-IN"/>
              <a:t>) :a</a:t>
            </a:r>
            <a:r>
              <a:rPr lang="en-IN" baseline="30000"/>
              <a:t>1</a:t>
            </a:r>
            <a:r>
              <a:rPr lang="en-IN"/>
              <a:t>, ..., a</a:t>
            </a:r>
            <a:r>
              <a:rPr lang="en-IN" baseline="30000"/>
              <a:t>k</a:t>
            </a:r>
            <a:r>
              <a:rPr lang="en-IN"/>
              <a:t> ∈ E, a</a:t>
            </a:r>
            <a:r>
              <a:rPr lang="en-IN" baseline="30000"/>
              <a:t>i</a:t>
            </a:r>
            <a:r>
              <a:rPr lang="en-IN"/>
              <a:t> ≠ a</a:t>
            </a:r>
            <a:r>
              <a:rPr lang="en-IN" baseline="30000"/>
              <a:t>j</a:t>
            </a:r>
            <a:r>
              <a:rPr lang="en-IN"/>
              <a:t> for any i ≠ j} be the set of all k-tuples of distinct items from E; we call each of such tuples an action of length k.</a:t>
            </a:r>
            <a:endParaRPr/>
          </a:p>
          <a:p>
            <a:pPr marL="0" lvl="0" indent="0" algn="l" rtl="0">
              <a:spcBef>
                <a:spcPts val="1000"/>
              </a:spcBef>
              <a:spcAft>
                <a:spcPts val="0"/>
              </a:spcAft>
              <a:buNone/>
            </a:pPr>
            <a:r>
              <a:rPr lang="en-IN"/>
              <a:t> Let Π</a:t>
            </a:r>
            <a:r>
              <a:rPr lang="en-IN" baseline="30000"/>
              <a:t>≤K</a:t>
            </a:r>
            <a:r>
              <a:rPr lang="en-IN"/>
              <a:t> = ∪ K k=1Πk deno	te the set of all actions with length at most K, and let S ⊆ Π≤K be the set of feasible actions with length at most K</a:t>
            </a:r>
            <a:endParaRPr/>
          </a:p>
          <a:p>
            <a:pPr marL="0" lvl="0" indent="0" algn="l" rtl="0">
              <a:spcBef>
                <a:spcPts val="1000"/>
              </a:spcBef>
              <a:spcAft>
                <a:spcPts val="0"/>
              </a:spcAft>
              <a:buNone/>
            </a:pPr>
            <a:r>
              <a:rPr lang="en-IN"/>
              <a:t>At time t, feature vectors x t,a ∈ R d×1 with kx t,a k 2 ≤ 1 for every base arm a ∈ E are revealed to the learning agent.</a:t>
            </a:r>
            <a:endParaRPr/>
          </a:p>
          <a:p>
            <a:pPr marL="0" lvl="0" indent="0" algn="l" rtl="0">
              <a:spcBef>
                <a:spcPts val="1000"/>
              </a:spcBef>
              <a:spcAft>
                <a:spcPts val="0"/>
              </a:spcAft>
              <a:buNone/>
            </a:pPr>
            <a:r>
              <a:rPr lang="en-IN"/>
              <a:t>Then the learning agent recommends a feasible action                               A t = (at1 , ..., a t |A t | ) ∈ S to the user. In the cascading feedback models, the user checks from the first item of recommended action and  stops at the O t -th item under some stopping criterion.</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ctrTitle"/>
          </p:nvPr>
        </p:nvSpPr>
        <p:spPr>
          <a:xfrm>
            <a:off x="1524000" y="1122367"/>
            <a:ext cx="9144000" cy="7308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1100"/>
              <a:buFont typeface="Arial"/>
              <a:buNone/>
            </a:pPr>
            <a:r>
              <a:rPr lang="en-IN" sz="4800"/>
              <a:t>Problem Setting</a:t>
            </a:r>
            <a:endParaRPr/>
          </a:p>
        </p:txBody>
      </p:sp>
      <p:sp>
        <p:nvSpPr>
          <p:cNvPr id="115" name="Google Shape;115;p18"/>
          <p:cNvSpPr txBox="1">
            <a:spLocks noGrp="1"/>
          </p:cNvSpPr>
          <p:nvPr>
            <p:ph type="subTitle" idx="1"/>
          </p:nvPr>
        </p:nvSpPr>
        <p:spPr>
          <a:xfrm>
            <a:off x="1524000" y="1932287"/>
            <a:ext cx="9144000" cy="3325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We assume the expected reward of action A is a function f (A, w) of expected weights w = (w(a)) satisfies the following two assumptions.</a:t>
            </a:r>
            <a:endParaRPr/>
          </a:p>
          <a:p>
            <a:pPr marL="457200" lvl="0" indent="-381000" algn="l" rtl="0">
              <a:spcBef>
                <a:spcPts val="1000"/>
              </a:spcBef>
              <a:spcAft>
                <a:spcPts val="0"/>
              </a:spcAft>
              <a:buSzPts val="2400"/>
              <a:buAutoNum type="arabicParenR"/>
            </a:pPr>
            <a:r>
              <a:rPr lang="en-IN"/>
              <a:t>Monotonicity</a:t>
            </a:r>
            <a:endParaRPr/>
          </a:p>
          <a:p>
            <a:pPr marL="457200" lvl="0" indent="-381000" algn="l" rtl="0">
              <a:spcBef>
                <a:spcPts val="0"/>
              </a:spcBef>
              <a:spcAft>
                <a:spcPts val="0"/>
              </a:spcAft>
              <a:buSzPts val="2400"/>
              <a:buAutoNum type="arabicParenR"/>
            </a:pPr>
            <a:r>
              <a:rPr lang="en-IN"/>
              <a:t>Lipschitz continuity</a:t>
            </a:r>
            <a:endParaRPr/>
          </a:p>
          <a:p>
            <a:pPr marL="0" lvl="0" indent="0" algn="l" rtl="0">
              <a:spcBef>
                <a:spcPts val="1000"/>
              </a:spcBef>
              <a:spcAft>
                <a:spcPts val="0"/>
              </a:spcAft>
              <a:buNone/>
            </a:pPr>
            <a:r>
              <a:rPr lang="en-IN"/>
              <a:t>We assume that each wt(a) is a random variable with R-sub-Gaussian</a:t>
            </a:r>
            <a:endParaRPr/>
          </a:p>
          <a:p>
            <a:pPr marL="0" lvl="0" indent="0" algn="l" rtl="0">
              <a:spcBef>
                <a:spcPts val="1000"/>
              </a:spcBef>
              <a:spcAft>
                <a:spcPts val="0"/>
              </a:spcAft>
              <a:buNone/>
            </a:pPr>
            <a:r>
              <a:rPr lang="en-IN"/>
              <a:t>tail.</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ctrTitle"/>
          </p:nvPr>
        </p:nvSpPr>
        <p:spPr>
          <a:xfrm>
            <a:off x="1524000" y="491002"/>
            <a:ext cx="9144000" cy="9978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IN" sz="4800"/>
              <a:t>About the algorithm</a:t>
            </a:r>
            <a:endParaRPr sz="4800"/>
          </a:p>
        </p:txBody>
      </p:sp>
      <p:sp>
        <p:nvSpPr>
          <p:cNvPr id="121" name="Google Shape;121;p19"/>
          <p:cNvSpPr txBox="1">
            <a:spLocks noGrp="1"/>
          </p:cNvSpPr>
          <p:nvPr>
            <p:ph type="subTitle" idx="1"/>
          </p:nvPr>
        </p:nvSpPr>
        <p:spPr>
          <a:xfrm>
            <a:off x="1524000" y="1583826"/>
            <a:ext cx="9144000" cy="48624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The </a:t>
            </a:r>
            <a:r>
              <a:rPr lang="en-IN" sz="2200">
                <a:solidFill>
                  <a:srgbClr val="111111"/>
                </a:solidFill>
                <a:highlight>
                  <a:srgbClr val="FDFDFD"/>
                </a:highlight>
                <a:latin typeface="Arial"/>
                <a:ea typeface="Arial"/>
                <a:cs typeface="Arial"/>
                <a:sym typeface="Arial"/>
              </a:rPr>
              <a:t>C^3-UCB algorithm comes up with a upper confidence bound on the mean of arms using the previous data and present context and returns the arms with K-highest UCBs. </a:t>
            </a:r>
            <a:endParaRPr sz="2200">
              <a:solidFill>
                <a:srgbClr val="111111"/>
              </a:solidFill>
              <a:highlight>
                <a:srgbClr val="FDFDFD"/>
              </a:highlight>
              <a:latin typeface="Arial"/>
              <a:ea typeface="Arial"/>
              <a:cs typeface="Arial"/>
              <a:sym typeface="Arial"/>
            </a:endParaRPr>
          </a:p>
          <a:p>
            <a:pPr marL="0" lvl="0" indent="0" algn="l" rtl="0">
              <a:spcBef>
                <a:spcPts val="1000"/>
              </a:spcBef>
              <a:spcAft>
                <a:spcPts val="0"/>
              </a:spcAft>
              <a:buNone/>
            </a:pPr>
            <a:r>
              <a:rPr lang="en-IN" sz="2200">
                <a:solidFill>
                  <a:srgbClr val="111111"/>
                </a:solidFill>
                <a:highlight>
                  <a:srgbClr val="FDFDFD"/>
                </a:highlight>
                <a:latin typeface="Arial"/>
                <a:ea typeface="Arial"/>
                <a:cs typeface="Arial"/>
                <a:sym typeface="Arial"/>
              </a:rPr>
              <a:t>The reference paper also shows that the regret of the algorithm is bounded by O(√T. log(T)).</a:t>
            </a:r>
            <a:endParaRPr sz="2200">
              <a:solidFill>
                <a:srgbClr val="111111"/>
              </a:solidFill>
              <a:highlight>
                <a:srgbClr val="FDFDFD"/>
              </a:highlight>
              <a:latin typeface="Arial"/>
              <a:ea typeface="Arial"/>
              <a:cs typeface="Arial"/>
              <a:sym typeface="Arial"/>
            </a:endParaRPr>
          </a:p>
          <a:p>
            <a:pPr marL="0" lvl="0" indent="0" algn="l" rtl="0">
              <a:spcBef>
                <a:spcPts val="1000"/>
              </a:spcBef>
              <a:spcAft>
                <a:spcPts val="0"/>
              </a:spcAft>
              <a:buNone/>
            </a:pPr>
            <a:endParaRPr sz="2200">
              <a:solidFill>
                <a:srgbClr val="111111"/>
              </a:solidFill>
              <a:highlight>
                <a:srgbClr val="FDFDFD"/>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ctrTitle"/>
          </p:nvPr>
        </p:nvSpPr>
        <p:spPr>
          <a:xfrm>
            <a:off x="1524000" y="1043199"/>
            <a:ext cx="9144000" cy="857400"/>
          </a:xfrm>
          <a:prstGeom prst="rect">
            <a:avLst/>
          </a:prstGeom>
        </p:spPr>
        <p:txBody>
          <a:bodyPr spcFirstLastPara="1" wrap="square" lIns="91425" tIns="45700" rIns="91425" bIns="45700" anchor="b" anchorCtr="0">
            <a:noAutofit/>
          </a:bodyPr>
          <a:lstStyle/>
          <a:p>
            <a:pPr marL="0" lvl="0" indent="0" algn="l" rtl="0">
              <a:spcBef>
                <a:spcPts val="1000"/>
              </a:spcBef>
              <a:spcAft>
                <a:spcPts val="0"/>
              </a:spcAft>
              <a:buClr>
                <a:schemeClr val="dk1"/>
              </a:buClr>
              <a:buSzPts val="1100"/>
              <a:buFont typeface="Arial"/>
              <a:buNone/>
            </a:pPr>
            <a:r>
              <a:rPr lang="en-IN" sz="3600"/>
              <a:t> C</a:t>
            </a:r>
            <a:r>
              <a:rPr lang="en-IN" sz="3600" baseline="30000"/>
              <a:t>3</a:t>
            </a:r>
            <a:r>
              <a:rPr lang="en-IN" sz="3600"/>
              <a:t>-UCB Algorithm</a:t>
            </a:r>
            <a:endParaRPr sz="3600"/>
          </a:p>
        </p:txBody>
      </p:sp>
      <p:sp>
        <p:nvSpPr>
          <p:cNvPr id="127" name="Google Shape;127;p20"/>
          <p:cNvSpPr txBox="1">
            <a:spLocks noGrp="1"/>
          </p:cNvSpPr>
          <p:nvPr>
            <p:ph type="subTitle" idx="1"/>
          </p:nvPr>
        </p:nvSpPr>
        <p:spPr>
          <a:xfrm>
            <a:off x="1524000" y="1900596"/>
            <a:ext cx="9144000" cy="4450500"/>
          </a:xfrm>
          <a:prstGeom prst="rect">
            <a:avLst/>
          </a:prstGeom>
        </p:spPr>
        <p:txBody>
          <a:bodyPr spcFirstLastPara="1" wrap="square" lIns="91425" tIns="45700" rIns="91425" bIns="45700" anchor="t" anchorCtr="0">
            <a:noAutofit/>
          </a:bodyPr>
          <a:lstStyle/>
          <a:p>
            <a:pPr marL="0" lvl="0" indent="0" algn="r" rtl="0">
              <a:spcBef>
                <a:spcPts val="1000"/>
              </a:spcBef>
              <a:spcAft>
                <a:spcPts val="0"/>
              </a:spcAft>
              <a:buNone/>
            </a:pPr>
            <a:r>
              <a:rPr lang="en-IN"/>
              <a:t>      Here O</a:t>
            </a:r>
            <a:r>
              <a:rPr lang="en-IN" baseline="-25000"/>
              <a:t>s</a:t>
            </a:r>
            <a:r>
              <a:rPr lang="en-IN"/>
              <a:t> (U</a:t>
            </a:r>
            <a:r>
              <a:rPr lang="en-IN" baseline="-25000"/>
              <a:t>t</a:t>
            </a:r>
            <a:r>
              <a:rPr lang="en-IN"/>
              <a:t>) on line 10 is the</a:t>
            </a:r>
            <a:endParaRPr/>
          </a:p>
          <a:p>
            <a:pPr marL="0" lvl="0" indent="0" algn="r" rtl="0">
              <a:spcBef>
                <a:spcPts val="1000"/>
              </a:spcBef>
              <a:spcAft>
                <a:spcPts val="0"/>
              </a:spcAft>
              <a:buNone/>
            </a:pPr>
            <a:r>
              <a:rPr lang="en-IN"/>
              <a:t> oracle function , which in our </a:t>
            </a:r>
            <a:endParaRPr/>
          </a:p>
          <a:p>
            <a:pPr marL="0" lvl="0" indent="0" algn="r" rtl="0">
              <a:spcBef>
                <a:spcPts val="1000"/>
              </a:spcBef>
              <a:spcAft>
                <a:spcPts val="0"/>
              </a:spcAft>
              <a:buNone/>
            </a:pPr>
            <a:r>
              <a:rPr lang="en-IN"/>
              <a:t>case returns the K arms </a:t>
            </a:r>
            <a:endParaRPr/>
          </a:p>
          <a:p>
            <a:pPr marL="0" lvl="0" indent="0" algn="r" rtl="0">
              <a:spcBef>
                <a:spcPts val="1000"/>
              </a:spcBef>
              <a:spcAft>
                <a:spcPts val="0"/>
              </a:spcAft>
              <a:buNone/>
            </a:pPr>
            <a:r>
              <a:rPr lang="en-IN"/>
              <a:t> with highest UCBs.</a:t>
            </a:r>
            <a:endParaRPr/>
          </a:p>
          <a:p>
            <a:pPr marL="0" lvl="0" indent="0" algn="r" rtl="0">
              <a:spcBef>
                <a:spcPts val="1000"/>
              </a:spcBef>
              <a:spcAft>
                <a:spcPts val="0"/>
              </a:spcAft>
              <a:buNone/>
            </a:pPr>
            <a:r>
              <a:rPr lang="en-IN"/>
              <a:t>And O(t) is the feedback to </a:t>
            </a:r>
            <a:endParaRPr/>
          </a:p>
          <a:p>
            <a:pPr marL="0" lvl="0" indent="0" algn="r" rtl="0">
              <a:spcBef>
                <a:spcPts val="1000"/>
              </a:spcBef>
              <a:spcAft>
                <a:spcPts val="0"/>
              </a:spcAft>
              <a:buNone/>
            </a:pPr>
            <a:r>
              <a:rPr lang="en-IN"/>
              <a:t> the learner and can be observed </a:t>
            </a:r>
            <a:endParaRPr/>
          </a:p>
          <a:p>
            <a:pPr marL="0" lvl="0" indent="0" algn="r" rtl="0">
              <a:spcBef>
                <a:spcPts val="1000"/>
              </a:spcBef>
              <a:spcAft>
                <a:spcPts val="0"/>
              </a:spcAft>
              <a:buNone/>
            </a:pPr>
            <a:r>
              <a:rPr lang="en-IN"/>
              <a:t>in two ways disscussed </a:t>
            </a:r>
            <a:endParaRPr/>
          </a:p>
          <a:p>
            <a:pPr marL="0" lvl="0" indent="0" algn="r" rtl="0">
              <a:spcBef>
                <a:spcPts val="1000"/>
              </a:spcBef>
              <a:spcAft>
                <a:spcPts val="0"/>
              </a:spcAft>
              <a:buNone/>
            </a:pPr>
            <a:r>
              <a:rPr lang="en-IN"/>
              <a:t>in next slides.</a:t>
            </a:r>
            <a:endParaRPr/>
          </a:p>
          <a:p>
            <a:pPr marL="0" lvl="0" indent="0" algn="r" rtl="0">
              <a:spcBef>
                <a:spcPts val="1000"/>
              </a:spcBef>
              <a:spcAft>
                <a:spcPts val="0"/>
              </a:spcAft>
              <a:buNone/>
            </a:pPr>
            <a:r>
              <a:rPr lang="en-IN"/>
              <a:t>     </a:t>
            </a:r>
            <a:endParaRPr/>
          </a:p>
        </p:txBody>
      </p:sp>
      <p:pic>
        <p:nvPicPr>
          <p:cNvPr id="128" name="Google Shape;128;p20"/>
          <p:cNvPicPr preferRelativeResize="0"/>
          <p:nvPr/>
        </p:nvPicPr>
        <p:blipFill>
          <a:blip r:embed="rId3">
            <a:alphaModFix/>
          </a:blip>
          <a:stretch>
            <a:fillRect/>
          </a:stretch>
        </p:blipFill>
        <p:spPr>
          <a:xfrm>
            <a:off x="1524000" y="1995650"/>
            <a:ext cx="4914900" cy="4355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838200" y="365125"/>
            <a:ext cx="10515600" cy="10602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Clr>
                <a:schemeClr val="dk1"/>
              </a:buClr>
              <a:buSzPts val="1100"/>
              <a:buFont typeface="Arial"/>
              <a:buNone/>
            </a:pPr>
            <a:r>
              <a:rPr lang="en-IN" sz="3600"/>
              <a:t>C</a:t>
            </a:r>
            <a:r>
              <a:rPr lang="en-IN" sz="3600" baseline="30000"/>
              <a:t>3</a:t>
            </a:r>
            <a:r>
              <a:rPr lang="en-IN" sz="3600"/>
              <a:t>-UCB Algorithm</a:t>
            </a:r>
            <a:endParaRPr/>
          </a:p>
        </p:txBody>
      </p:sp>
      <p:sp>
        <p:nvSpPr>
          <p:cNvPr id="134" name="Google Shape;134;p21"/>
          <p:cNvSpPr txBox="1">
            <a:spLocks noGrp="1"/>
          </p:cNvSpPr>
          <p:nvPr>
            <p:ph type="body" idx="1"/>
          </p:nvPr>
        </p:nvSpPr>
        <p:spPr>
          <a:xfrm>
            <a:off x="838200" y="1425325"/>
            <a:ext cx="10515600" cy="47514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IN"/>
              <a:t>Disjunctive Objective - In the problem of cascading recommendation, when recommended with an ordered list of items                                     At = (at1 , ..., at|At| ), the user checks the list in that order. The checking  process stops if the user selects one item or has checked all items without selecting anyone. The weight of each base arm a at time t, wt(a), is a {0, 1} value indicating whether the user has selected item a or not. Then the random variable O(t) satisfies</a:t>
            </a:r>
            <a:endParaRPr/>
          </a:p>
          <a:p>
            <a:pPr marL="0" lvl="0" indent="0" algn="l" rtl="0">
              <a:spcBef>
                <a:spcPts val="1000"/>
              </a:spcBef>
              <a:spcAft>
                <a:spcPts val="0"/>
              </a:spcAft>
              <a:buNone/>
            </a:pPr>
            <a:endParaRPr/>
          </a:p>
        </p:txBody>
      </p:sp>
      <p:pic>
        <p:nvPicPr>
          <p:cNvPr id="135" name="Google Shape;135;p21"/>
          <p:cNvPicPr preferRelativeResize="0"/>
          <p:nvPr/>
        </p:nvPicPr>
        <p:blipFill>
          <a:blip r:embed="rId3">
            <a:alphaModFix/>
          </a:blip>
          <a:stretch>
            <a:fillRect/>
          </a:stretch>
        </p:blipFill>
        <p:spPr>
          <a:xfrm>
            <a:off x="3256700" y="4744800"/>
            <a:ext cx="5105950" cy="10602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3948</Words>
  <Application>Microsoft Office PowerPoint</Application>
  <PresentationFormat>Custom</PresentationFormat>
  <Paragraphs>287</Paragraphs>
  <Slides>47</Slides>
  <Notes>32</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IE613 Course Project Survey on Cascading Bandits</vt:lpstr>
      <vt:lpstr>Introduction</vt:lpstr>
      <vt:lpstr>Contextual Combinatorial Cascading Bandits</vt:lpstr>
      <vt:lpstr>Contextual Combinatorial Cascading Bandits  </vt:lpstr>
      <vt:lpstr>Problem Setting</vt:lpstr>
      <vt:lpstr>Problem Setting</vt:lpstr>
      <vt:lpstr>About the algorithm</vt:lpstr>
      <vt:lpstr> C3-UCB Algorithm</vt:lpstr>
      <vt:lpstr>C3-UCB Algorithm</vt:lpstr>
      <vt:lpstr>C3-UCB Algorithm</vt:lpstr>
      <vt:lpstr>Simulation Results</vt:lpstr>
      <vt:lpstr>Simulation Results</vt:lpstr>
      <vt:lpstr>Simulation Results</vt:lpstr>
      <vt:lpstr>Thompson Sampling for Cascading              Bandits</vt:lpstr>
      <vt:lpstr>Thompson Sampling for Cascading Bandits</vt:lpstr>
      <vt:lpstr>Problem Setting </vt:lpstr>
      <vt:lpstr>About the algorithm</vt:lpstr>
      <vt:lpstr>Cascade TS algorithm</vt:lpstr>
      <vt:lpstr>Cascade TS algorithm</vt:lpstr>
      <vt:lpstr>Simulation Results</vt:lpstr>
      <vt:lpstr>Simulations</vt:lpstr>
      <vt:lpstr>Simulation results</vt:lpstr>
      <vt:lpstr>Abstract</vt:lpstr>
      <vt:lpstr>Slide 24</vt:lpstr>
      <vt:lpstr>Slide 25</vt:lpstr>
      <vt:lpstr>Slide 26</vt:lpstr>
      <vt:lpstr>Slide 27</vt:lpstr>
      <vt:lpstr>Slide 28</vt:lpstr>
      <vt:lpstr>Slide 29</vt:lpstr>
      <vt:lpstr>Slide 30</vt:lpstr>
      <vt:lpstr>Abstract</vt:lpstr>
      <vt:lpstr>Slide 32</vt:lpstr>
      <vt:lpstr>Slide 33</vt:lpstr>
      <vt:lpstr>Slide 34</vt:lpstr>
      <vt:lpstr>Slide 35</vt:lpstr>
      <vt:lpstr>Simulation Results</vt:lpstr>
      <vt:lpstr>Slide 37</vt:lpstr>
      <vt:lpstr>Cascade UCB1 And Cascade KL-UCB</vt:lpstr>
      <vt:lpstr>                                 Abstract </vt:lpstr>
      <vt:lpstr>                              Introduction</vt:lpstr>
      <vt:lpstr>                 Setting up the Problem</vt:lpstr>
      <vt:lpstr>              Psuedo Code for CascadeUCB1</vt:lpstr>
      <vt:lpstr>            Psuedo Code for CascadeKL_UCB</vt:lpstr>
      <vt:lpstr>                   Results of CascadeUCB1</vt:lpstr>
      <vt:lpstr>Slide 45</vt:lpstr>
      <vt:lpstr>                               Conclusion</vt:lpstr>
      <vt:lpstr>Contribution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IE613 Course Project Survey on Cascading Bandits</dc:title>
  <cp:lastModifiedBy>sumrit gupta</cp:lastModifiedBy>
  <cp:revision>10</cp:revision>
  <dcterms:modified xsi:type="dcterms:W3CDTF">2019-05-08T15:17:36Z</dcterms:modified>
</cp:coreProperties>
</file>