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239"/>
    <a:srgbClr val="CB4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3" autoAdjust="0"/>
    <p:restoredTop sz="94660"/>
  </p:normalViewPr>
  <p:slideViewPr>
    <p:cSldViewPr>
      <p:cViewPr varScale="1">
        <p:scale>
          <a:sx n="64" d="100"/>
          <a:sy n="64" d="100"/>
        </p:scale>
        <p:origin x="-114" y="-678"/>
      </p:cViewPr>
      <p:guideLst>
        <p:guide orient="horz" pos="1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1-17T02:35:22.0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F87996-4465-417B-B57F-33950DAAEF71}" emma:medium="tactile" emma:mode="ink">
          <msink:context xmlns:msink="http://schemas.microsoft.com/ink/2010/main" type="writingRegion" rotatedBoundingBox="14737,6049 18896,6049 18896,7366 14737,7366"/>
        </emma:interpretation>
      </emma:emma>
    </inkml:annotationXML>
    <inkml:traceGroup>
      <inkml:annotationXML>
        <emma:emma xmlns:emma="http://www.w3.org/2003/04/emma" version="1.0">
          <emma:interpretation id="{DC8AA0C2-F1EF-462E-8965-EE8B26585FE5}" emma:medium="tactile" emma:mode="ink">
            <msink:context xmlns:msink="http://schemas.microsoft.com/ink/2010/main" type="paragraph" rotatedBoundingBox="14737,6049 18896,6049 18896,7366 14737,7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6ECEB7-1DE7-45FD-B0C0-F1E7EF8351D6}" emma:medium="tactile" emma:mode="ink">
              <msink:context xmlns:msink="http://schemas.microsoft.com/ink/2010/main" type="line" rotatedBoundingBox="14737,6049 18896,6049 18896,7366 14737,7366"/>
            </emma:interpretation>
          </emma:emma>
        </inkml:annotationXML>
        <inkml:traceGroup>
          <inkml:annotationXML>
            <emma:emma xmlns:emma="http://www.w3.org/2003/04/emma" version="1.0">
              <emma:interpretation id="{81F71F9D-43D3-4886-A8D0-3248858B41CC}" emma:medium="tactile" emma:mode="ink">
                <msink:context xmlns:msink="http://schemas.microsoft.com/ink/2010/main" type="inkWord" rotatedBoundingBox="14737,6049 18896,6049 18896,7366 14737,7366"/>
              </emma:interpretation>
              <emma:one-of disjunction-type="recognition" id="oneOf0">
                <emma:interpretation id="interp0" emma:lang="en-GB" emma:confidence="0">
                  <emma:literal>in</emma:literal>
                </emma:interpretation>
                <emma:interpretation id="interp1" emma:lang="en-GB" emma:confidence="0">
                  <emma:literal>m</emma:literal>
                </emma:interpretation>
                <emma:interpretation id="interp2" emma:lang="en-GB" emma:confidence="0">
                  <emma:literal>an</emma:literal>
                </emma:interpretation>
                <emma:interpretation id="interp3" emma:lang="en-GB" emma:confidence="0">
                  <emma:literal>nr</emma:literal>
                </emma:interpretation>
                <emma:interpretation id="interp4" emma:lang="en-GB" emma:confidence="0">
                  <emma:literal>on</emma:literal>
                </emma:interpretation>
              </emma:one-of>
            </emma:emma>
          </inkml:annotationXML>
          <inkml:trace contextRef="#ctx0" brushRef="#br0">0 1121 6,'0'0'21,"0"0"1,3-15-10,-3 15-10,6-15 0,-6 15-1,17-20 1,-5 7 0,2-4 1,6-3 1,6-9 1,4 1 1,5-8 1,11-4 0,0-10 1,13 2-1,0-9 0,7 1-1,1-4-1,6-2-2,-4-1 0,4 2-2,-3-2 0,0 5-1,0 1 0,-1 6 0,-5 4 0,-4 6 0,-4 4 0,-7 8 0,-4 7 0,-7 4 0,-11 8 0,-7 6 0,-7 10 0,-7 7 1,-9 11-2,-6 13 2,-9 9-1,-9 14 1,-6 10-1,-8 8 0,-9 11 1,0 3 0,-5 3 0,2 1 0,0-1-1,6-2 2,3-5-2,9-9 1,8-15-1,8-10 1,11-12-2,9-19 2,11-17-1,13-21 0,10-16 0,17-15 0,14-13 1,13-14-1,13-8 0,8-9 0,11-4 1,7 1-1,2 0 0,0 5 0,-1 3 0,-7 10 0,-2 12 0,-12 9 0,-10 13 0,-10 18 0,-15 11 1,-10 19-1,-18 17 1,-9 12-1,-12 16 1,-10 14-1,-10 12 1,-5 8 0,-6 8-1,-5 1 0,-1 4 0,-1 2 0,2-10 0,4-4 1,5-12-2,6-10 2,12-11-1,9-17 0,12-14 1,14-16-1,12-16 0,13-16 0,10-13 1,9-8 0,8-15 0,3-2-1,3-3 1,6-4 0,-3 2 1,-2 8-1,-4 5 0,-1 9 0,-8 10 0,-7 8 0,-7 8-1,-11 13 1,-8 7-1,-7 6 0,-7 12-1,-6 7-1,-1 4-1,-7 1-8,7 4-21,-2 5-3,0-7 0,-2 3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1-17T02:38:24.855"/>
    </inkml:context>
    <inkml:brush xml:id="br0">
      <inkml:brushProperty name="width" value="0.03333" units="cm"/>
      <inkml:brushProperty name="height" value="0.0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BC0209-E275-4A2A-96F8-B31C9BBFED6C}" emma:medium="tactile" emma:mode="ink">
          <msink:context xmlns:msink="http://schemas.microsoft.com/ink/2010/main" type="inkDrawing" rotatedBoundingBox="2610,3689 2705,2842 3305,2910 3210,3756" hotPoints="3308,3301 2939,3670 2569,3301 2939,2931" semanticType="enclosure" shapeName="Circle">
            <msink:destinationLink direction="with" ref="{6024F3E8-719A-4EF0-889D-350055C0A124}"/>
          </msink:context>
        </emma:interpretation>
      </emma:emma>
    </inkml:annotationXML>
    <inkml:trace contextRef="#ctx0" brushRef="#br0">407 90 1,'-29'-26'11,"16"16"8,-11-11 0,4 9-13,-1 0 1,0 5-1,-2 4 0,-3 5 0,0 9-1,-1 6 1,0 9-2,-1 4 1,2 9-1,1 2-1,2 5 2,1 1-1,8 6 1,7-3 0,1 3-1,6-2 0,7 2 0,4-1 0,4 0-1,4-3-1,2-6-1,4-4 1,2-4-1,5-6-1,6-5 1,-2-14-1,6-3 1,-1-9 0,0-8 1,3-13 0,-4-5 2,-2-14 0,-4-3 1,-5-14 1,-2 0 0,-9-9-1,0-2 0,-10 5-1,-1 0 0,-7 4-1,-5 7-1,-8 6 0,-5 10-1,-10 8-1,-7 10 0,-6 10 0,-6 6 0,-1 9 1,0 10-2,2 9 0,5 4-1,8 8-1,6-1-4,13 11-6,1-1-22,10 0-1,8 0 1,4-1-1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1-17T02:38:25.506"/>
    </inkml:context>
    <inkml:brush xml:id="br0">
      <inkml:brushProperty name="width" value="0.03333" units="cm"/>
      <inkml:brushProperty name="height" value="0.0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24F3E8-719A-4EF0-889D-350055C0A124}" emma:medium="tactile" emma:mode="ink">
          <msink:context xmlns:msink="http://schemas.microsoft.com/ink/2010/main" type="inkDrawing" rotatedBoundingBox="3091,3755 5439,6204 5296,6341 2948,3891" semanticType="callout" shapeName="Other">
            <msink:sourceLink direction="with" ref="{1DBC0209-E275-4A2A-96F8-B31C9BBFED6C}"/>
            <msink:sourceLink direction="with" ref="{2C955DB1-AF43-41F6-AC0D-E471EE7D1AD4}"/>
          </msink:context>
        </emma:interpretation>
      </emma:emma>
    </inkml:annotationXML>
    <inkml:trace contextRef="#ctx0" brushRef="#br0">8 18 4,'-7'-21'24,"7"21"1,-6-13 1,6 13-12,0 0-1,6 17 0,4 4-3,-2-2-2,10 13-1,2 2-2,6 16 1,-1-1-1,10 10-1,2 2-1,4 7 0,3 1-1,2 3-1,6 2 0,4 0 0,1-1 0,8 0 0,0-1 0,2 2 0,3 1 0,3-2 1,1 0-2,-3-2 1,2 4-1,3-1 1,1-1-1,5-2 1,-2 1-1,0-2 0,-1-1 0,4 3 1,-3-4 0,-2-1 0,-4-2-1,-3-1 0,-5-4 1,-3-3 0,-4-4 0,-4-4-1,-9-7 1,-6-8-1,-9-4 1,-6-10-2,-7-5-2,-18-15-5,16-4-26,-19-6-1,-8-9 0,-3 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1-17T02:38:27.822"/>
    </inkml:context>
    <inkml:brush xml:id="br0">
      <inkml:brushProperty name="width" value="0.03333" units="cm"/>
      <inkml:brushProperty name="height" value="0.0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48BA0A-1FFA-4A6D-B6E6-CB96F917183C}" emma:medium="tactile" emma:mode="ink">
          <msink:context xmlns:msink="http://schemas.microsoft.com/ink/2010/main" type="writingRegion" rotatedBoundingBox="6685,6106 5808,6758 5411,6223 6287,5572"/>
        </emma:interpretation>
      </emma:emma>
    </inkml:annotationXML>
    <inkml:traceGroup>
      <inkml:annotationXML>
        <emma:emma xmlns:emma="http://www.w3.org/2003/04/emma" version="1.0">
          <emma:interpretation id="{2D603E95-0332-425A-9B11-933C3E10ED5F}" emma:medium="tactile" emma:mode="ink">
            <msink:context xmlns:msink="http://schemas.microsoft.com/ink/2010/main" type="paragraph" rotatedBoundingBox="6685,6106 5808,6758 5411,6223 6287,55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113100-457C-4C90-94B5-132343CE8036}" emma:medium="tactile" emma:mode="ink">
              <msink:context xmlns:msink="http://schemas.microsoft.com/ink/2010/main" type="line" rotatedBoundingBox="6685,6106 5808,6758 5411,6223 6287,5572"/>
            </emma:interpretation>
          </emma:emma>
        </inkml:annotationXML>
        <inkml:traceGroup>
          <inkml:annotationXML>
            <emma:emma xmlns:emma="http://www.w3.org/2003/04/emma" version="1.0">
              <emma:interpretation id="{2C955DB1-AF43-41F6-AC0D-E471EE7D1AD4}" emma:medium="tactile" emma:mode="ink">
                <msink:context xmlns:msink="http://schemas.microsoft.com/ink/2010/main" type="inkWord" rotatedBoundingBox="6685,6106 5808,6758 5411,6223 6287,5572">
                  <msink:destinationLink direction="with" ref="{6024F3E8-719A-4EF0-889D-350055C0A124}"/>
                </msink:context>
              </emma:interpretation>
              <emma:one-of disjunction-type="recognition" id="oneOf0">
                <emma:interpretation id="interp0" emma:lang="en-GB" emma:confidence="0">
                  <emma:literal>ok?</emma:literal>
                </emma:interpretation>
                <emma:interpretation id="interp1" emma:lang="en-GB" emma:confidence="0">
                  <emma:literal>0k!</emma:literal>
                </emma:interpretation>
                <emma:interpretation id="interp2" emma:lang="en-GB" emma:confidence="0">
                  <emma:literal>oil?</emma:literal>
                </emma:interpretation>
                <emma:interpretation id="interp3" emma:lang="en-GB" emma:confidence="0">
                  <emma:literal>old.</emma:literal>
                </emma:interpretation>
                <emma:interpretation id="interp4" emma:lang="en-GB" emma:confidence="0">
                  <emma:literal>0k?</emma:literal>
                </emma:interpretation>
              </emma:one-of>
            </emma:emma>
          </inkml:annotationXML>
          <inkml:trace contextRef="#ctx0" brushRef="#br0">12 122 36,'-3'-27'31,"3"13"2,-4-1-1,-1-2-22,13 5 0,-6-4-1,-2 16-1,15-15-3,-3 12-1,-1 0-1,-1 4 0,3 1-1,0 6 0,-13-8-1,19 21 1,-12-11-2,-2 5 1,-4-1 0,0 5-1,-2 4 1,-3-1-1,1 1 0,-1 2 0,0 2 0,0 3 0,-1 2 0,3-4 0,2 0 0,0-1 0,1-2 0,2-2-1,1-5 2,0-5-2,2-3 2,-6-10-1,13 12 0,-13-12-1,16 4-1,-16-4-1,16-5-6,-16 5-8,13-11-19,-13 11 1,11-3-1,-11 3 1</inkml:trace>
          <inkml:trace contextRef="#ctx0" brushRef="#br0" timeOffset="200.02">222 594 29,'4'13'35,"-2"-2"0,-2-11 0,4 18-15,-4-18-4,0 0-4,0 0-5,0 0-3,0 0-3,0 0-3,0 0-8,0 0-25,0 0 0,11-4-1,-11 4-1</inkml:trace>
          <inkml:trace contextRef="#ctx0" brushRef="#br0" timeOffset="-571.0569">-209 293 24,'0'0'28,"13"-3"-1,-19 14-2,-1 2-17,5 7 0,-6 1 0,5 7-3,-7-2 1,7 7-2,-6-1 2,5-1-2,-2 0 2,5 1-1,-2-6-1,1 3 0,4-7 0,2-2-1,3-6-1,5 0 1,-1-3 0,7-4-1,-1-3 0,6-1-1,0-3 1,3 2-1,-3-2 0,-2-1 0,-1-2-1,-2 2-2,-3 0-2,-15 1-8,22-13-24,-22 13 1,14-15-2,-14 15 1</inkml:trace>
          <inkml:trace contextRef="#ctx0" brushRef="#br0" timeOffset="-955.0955">-373 287 30,'1'-16'31,"-1"16"1,0 0 1,0 0-19,10 15-1,-10 3-3,4 10-2,-2 2-3,2 5-1,-1 3 0,0 3-1,2 0-1,-3-1 0,0 1-1,1-5 0,-2-2 0,2-2 0,0-5-2,-1-7-1,2-2-2,-4-18-4,7 16-8,-7-16-19,0 0-1,6-22 1,-5-2 0</inkml:trace>
          <inkml:trace contextRef="#ctx0" brushRef="#br0" timeOffset="-1271.127">-569 503 17,'-14'-18'28,"2"8"2,-5 0-1,-3 6-18,7 10 0,-4 2-1,5 12-2,-2 0-1,7 10-2,1 4-2,5 5 0,2 2-1,4 2 1,5-3-1,2 1-1,3-2 0,4-3 0,0-5-1,3-5 1,-3-9 0,3-6 0,-1-7 0,0-7 0,-5-11 1,1-7 1,-5-11 0,0-3 0,-7-7 1,-2-2 0,-6 0-1,-1 0 0,-9 0-1,0 6 0,-8 5 0,-4 5-1,0 4 0,0 7-1,3 4 1,2 9-1,1 4 0,5 4-1,14-4-1,-12 17-2,16-3-1,-4-14-6,20 19-16,-5-16-10,5-1 0,-1 0 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1820B-9A86-45B2-8245-F1F6102BED8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23925" y="685800"/>
            <a:ext cx="870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C59B-AC97-47C1-AF5D-4827A11BE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39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2C59B-AC97-47C1-AF5D-4827A11BE8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473"/>
            <a:ext cx="7772400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7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63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5"/>
            <a:ext cx="2057400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5"/>
            <a:ext cx="6019800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7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6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7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80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5934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1809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05934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1809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7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3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05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2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7852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7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345D-C23D-4FF4-80DC-4EAB59723D05}" type="datetimeFigureOut">
              <a:rPr lang="en-GB" smtClean="0"/>
              <a:t>19/01/2013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706D-A9A1-43DE-9673-7DBF8F60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1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emf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51" Type="http://schemas.openxmlformats.org/officeDocument/2006/relationships/image" Target="../media/image64.png"/><Relationship Id="rId3" Type="http://schemas.openxmlformats.org/officeDocument/2006/relationships/image" Target="../media/image4.png"/><Relationship Id="rId63" Type="http://schemas.openxmlformats.org/officeDocument/2006/relationships/image" Target="../media/image76.png"/><Relationship Id="rId68" Type="http://schemas.openxmlformats.org/officeDocument/2006/relationships/image" Target="../media/image8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59" Type="http://schemas.openxmlformats.org/officeDocument/2006/relationships/image" Target="../media/image72.png"/><Relationship Id="rId6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62" Type="http://schemas.openxmlformats.org/officeDocument/2006/relationships/image" Target="../media/image75.png"/><Relationship Id="rId5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8" Type="http://schemas.openxmlformats.org/officeDocument/2006/relationships/image" Target="../media/image71.png"/><Relationship Id="rId66" Type="http://schemas.openxmlformats.org/officeDocument/2006/relationships/image" Target="../media/image79.png"/><Relationship Id="rId5" Type="http://schemas.openxmlformats.org/officeDocument/2006/relationships/image" Target="../media/image6.png"/><Relationship Id="rId82" Type="http://schemas.openxmlformats.org/officeDocument/2006/relationships/image" Target="../media/image105.png"/><Relationship Id="rId61" Type="http://schemas.openxmlformats.org/officeDocument/2006/relationships/image" Target="../media/image74.png"/><Relationship Id="rId10" Type="http://schemas.openxmlformats.org/officeDocument/2006/relationships/image" Target="../media/image11.png"/><Relationship Id="rId60" Type="http://schemas.openxmlformats.org/officeDocument/2006/relationships/image" Target="../media/image73.png"/><Relationship Id="rId65" Type="http://schemas.openxmlformats.org/officeDocument/2006/relationships/image" Target="../media/image78.png"/><Relationship Id="rId52" Type="http://schemas.openxmlformats.org/officeDocument/2006/relationships/image" Target="../media/image65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64" Type="http://schemas.openxmlformats.org/officeDocument/2006/relationships/image" Target="../media/image77.png"/><Relationship Id="rId69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780" y="26308"/>
            <a:ext cx="8855700" cy="3602995"/>
            <a:chOff x="36780" y="25"/>
            <a:chExt cx="8855700" cy="3602995"/>
          </a:xfrm>
        </p:grpSpPr>
        <p:pic>
          <p:nvPicPr>
            <p:cNvPr id="1027" name="Picture 3" descr="L:\people\rstebbing\svn\figures\fig1-template-boxe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98" t="8207" r="10913" b="8080"/>
            <a:stretch/>
          </p:blipFill>
          <p:spPr bwMode="auto">
            <a:xfrm>
              <a:off x="36780" y="25"/>
              <a:ext cx="4654862" cy="3014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076056" y="25"/>
              <a:ext cx="3672408" cy="648072"/>
            </a:xfrm>
            <a:prstGeom prst="rect">
              <a:avLst/>
            </a:prstGeom>
            <a:solidFill>
              <a:srgbClr val="CB4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76056" y="1296168"/>
              <a:ext cx="3672408" cy="7200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76056" y="2016249"/>
              <a:ext cx="3672408" cy="702911"/>
            </a:xfrm>
            <a:prstGeom prst="rect">
              <a:avLst/>
            </a:prstGeom>
            <a:solidFill>
              <a:srgbClr val="D3B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6056" y="648097"/>
              <a:ext cx="3672408" cy="6480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76056" y="2714260"/>
              <a:ext cx="3672408" cy="5757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20072" y="25"/>
                  <a:ext cx="3672408" cy="3165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65138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1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GB" sz="140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𝑓</m:t>
                          </m:r>
                        </m:sup>
                      </m:sSubSup>
                      <m:r>
                        <a:rPr lang="en-GB" sz="140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sSubSup>
                            <m:sSubSupPr>
                              <m:ctrlPr>
                                <a:rPr lang="en-GB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/>
                                </a:rPr>
                                <m:t>head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/>
                                </a:rPr>
                                <m:t>𝑓</m:t>
                              </m:r>
                            </m:sup>
                          </m:sSubSup>
                        </m:e>
                      </m:func>
                    </m:oMath>
                  </a14:m>
                  <a:r>
                    <a:rPr lang="en-GB" sz="1400" smtClean="0"/>
                    <a:t> 		0-dof pvpf</a:t>
                  </a:r>
                </a:p>
                <a:p>
                  <a:pPr defTabSz="465138"/>
                  <a:r>
                    <a:rPr lang="en-GB" sz="1400"/>
                    <a:t>	</a:t>
                  </a:r>
                  <a:r>
                    <a:rPr lang="en-GB" sz="1400" smtClean="0"/>
                    <a:t>	 		3-dof per frame</a:t>
                  </a:r>
                </a:p>
                <a:p>
                  <a:pPr defTabSz="465138"/>
                  <a:endParaRPr lang="en-GB" sz="1400" smtClean="0"/>
                </a:p>
                <a:p>
                  <a:pPr defTabSz="465138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14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GB" sz="1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GB" sz="1400" i="1">
                              <a:latin typeface="Cambria Math"/>
                            </a:rPr>
                            <m:t>𝑓</m:t>
                          </m:r>
                        </m:sup>
                      </m:sSubSup>
                      <m:r>
                        <a:rPr lang="en-GB" sz="1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>
                              <a:latin typeface="Cambria Math"/>
                            </a:rPr>
                            <m:t>exp</m:t>
                          </m:r>
                        </m:fName>
                        <m:e>
                          <m:sSubSup>
                            <m:sSubSupPr>
                              <m:ctrlPr>
                                <a:rPr lang="en-GB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/>
                                </a:rPr>
                                <m:t>neck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/>
                                </a:rPr>
                                <m:t>𝑓</m:t>
                              </m:r>
                            </m:sup>
                          </m:sSubSup>
                        </m:e>
                      </m:func>
                    </m:oMath>
                  </a14:m>
                  <a:r>
                    <a:rPr lang="en-GB" sz="1400" smtClean="0"/>
                    <a:t>		0-dof pvpf</a:t>
                  </a:r>
                </a:p>
                <a:p>
                  <a:pPr defTabSz="465138"/>
                  <a:r>
                    <a:rPr lang="en-GB" sz="1400"/>
                    <a:t>	</a:t>
                  </a:r>
                  <a:r>
                    <a:rPr lang="en-GB" sz="1400" smtClean="0"/>
                    <a:t>	 		3-dof per frame</a:t>
                  </a:r>
                </a:p>
                <a:p>
                  <a:pPr defTabSz="465138"/>
                  <a:endParaRPr lang="en-GB" sz="1400"/>
                </a:p>
                <a:p>
                  <a:pPr defTabSz="465138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1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GB" sz="140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𝑓</m:t>
                          </m:r>
                        </m:sup>
                      </m:sSubSup>
                      <m:r>
                        <a:rPr lang="en-GB" sz="140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sSubSup>
                            <m:sSubSupPr>
                              <m:ctrlPr>
                                <a:rPr lang="en-GB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GB" sz="14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/>
                                </a:rPr>
                                <m:t>leg</m:t>
                              </m:r>
                            </m:sub>
                          </m:sSub>
                        </m:e>
                      </m:func>
                    </m:oMath>
                  </a14:m>
                  <a:r>
                    <a:rPr lang="en-GB" sz="1400" smtClean="0"/>
                    <a:t>		1-dof pvpf</a:t>
                  </a:r>
                </a:p>
                <a:p>
                  <a:pPr defTabSz="465138"/>
                  <a:r>
                    <a:rPr lang="en-GB" sz="1400"/>
                    <a:t>	</a:t>
                  </a:r>
                  <a:r>
                    <a:rPr lang="en-GB" sz="1400" smtClean="0"/>
                    <a:t>		</a:t>
                  </a:r>
                  <a:r>
                    <a:rPr lang="en-GB" sz="1400"/>
                    <a:t>	2-dof </a:t>
                  </a:r>
                  <a:r>
                    <a:rPr lang="en-GB" sz="1400" smtClean="0"/>
                    <a:t>global</a:t>
                  </a:r>
                </a:p>
                <a:p>
                  <a:pPr defTabSz="465138"/>
                  <a:endParaRPr lang="en-GB" sz="1400" smtClean="0"/>
                </a:p>
                <a:p>
                  <a:pPr defTabSz="465138"/>
                  <a:r>
                    <a:rPr lang="en-GB" sz="1400" smtClean="0"/>
                    <a:t> 				2-dof pvpf</a:t>
                  </a:r>
                </a:p>
                <a:p>
                  <a:pPr defTabSz="465138"/>
                  <a:r>
                    <a:rPr lang="en-GB" sz="1400"/>
                    <a:t>	</a:t>
                  </a:r>
                  <a:r>
                    <a:rPr lang="en-GB" sz="1400" smtClean="0"/>
                    <a:t>			4-dof global </a:t>
                  </a:r>
                  <a:r>
                    <a:rPr lang="en-GB" sz="1400"/>
                    <a:t>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1400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/>
                            </a:rPr>
                            <m:t>body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1,2</m:t>
                          </m:r>
                        </m:sup>
                      </m:sSubSup>
                    </m:oMath>
                  </a14:m>
                  <a:r>
                    <a:rPr lang="en-GB" sz="1400"/>
                    <a:t>)</a:t>
                  </a:r>
                  <a:endParaRPr lang="en-GB" sz="1400" smtClean="0"/>
                </a:p>
                <a:p>
                  <a:pPr defTabSz="465138"/>
                  <a:endParaRPr lang="en-GB" sz="1400" b="0" i="1" smtClean="0">
                    <a:latin typeface="Cambria Math"/>
                  </a:endParaRPr>
                </a:p>
                <a:p>
                  <a:pPr defTabSz="465138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1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𝑓</m:t>
                          </m:r>
                        </m:sup>
                      </m:sSubSup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sSubSup>
                            <m:sSubSupPr>
                              <m:ctrlPr>
                                <a:rPr lang="en-GB" sz="14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sz="14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𝑓</m:t>
                              </m:r>
                            </m:sup>
                          </m:sSubSup>
                        </m:e>
                      </m:func>
                    </m:oMath>
                  </a14:m>
                  <a:r>
                    <a:rPr lang="en-GB" sz="1400" smtClean="0"/>
                    <a:t>		3-dof pvpf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5"/>
                  <a:ext cx="3672408" cy="316573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6457003" y="3295243"/>
              <a:ext cx="22914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430213"/>
              <a:r>
                <a:rPr lang="en-GB" sz="1400" smtClean="0">
                  <a:solidFill>
                    <a:prstClr val="black"/>
                  </a:solidFill>
                </a:rPr>
                <a:t>pvpf: “per vertex, per frame”</a:t>
              </a:r>
              <a:endParaRPr lang="en-GB" sz="140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5199321" y="2016249"/>
                  <a:ext cx="1988686" cy="698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sz="1400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GB" sz="1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400" i="1">
                                <a:latin typeface="Cambria Math"/>
                              </a:rPr>
                              <m:t>𝑓</m:t>
                            </m:r>
                          </m:sup>
                        </m:sSubSup>
                        <m:r>
                          <a:rPr lang="en-GB" sz="1400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GB" sz="14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GB" sz="1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GB" sz="14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1400">
                                    <a:latin typeface="Cambria Math"/>
                                  </a:rPr>
                                  <m:t>exp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GB" sz="1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𝑓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GB" sz="1400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b="1" i="1"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/>
                                      </a:rPr>
                                      <m:t>body</m:t>
                                    </m:r>
                                  </m:sub>
                                  <m:sup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GB" sz="140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321" y="2016249"/>
                  <a:ext cx="1988686" cy="69801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5305524" y="2206409"/>
              <a:ext cx="1497600" cy="471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9044" y="2193449"/>
                <a:ext cx="15084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/>
              <p14:cNvContentPartPr/>
              <p14:nvPr/>
            </p14:nvContentPartPr>
            <p14:xfrm>
              <a:off x="956724" y="1032446"/>
              <a:ext cx="222840" cy="3088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0604" y="1028126"/>
                <a:ext cx="2376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/>
              <p14:cNvContentPartPr/>
              <p14:nvPr/>
            </p14:nvContentPartPr>
            <p14:xfrm>
              <a:off x="1114764" y="1357777"/>
              <a:ext cx="833040" cy="8863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9364" y="1352377"/>
                <a:ext cx="84528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/>
              <p14:cNvContentPartPr/>
              <p14:nvPr/>
            </p14:nvContentPartPr>
            <p14:xfrm>
              <a:off x="1995324" y="2023777"/>
              <a:ext cx="340920" cy="3409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8124" y="2015857"/>
                <a:ext cx="352440" cy="3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2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E:\flow_chart\IM_1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264" y="1297995"/>
            <a:ext cx="733846" cy="81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flow_chart\IM_1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37500" y="2460139"/>
            <a:ext cx="733846" cy="81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flow_chart\IM_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264" y="98393"/>
            <a:ext cx="733846" cy="81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:\flow_chart\CORE_172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83841" y="23525"/>
            <a:ext cx="819176" cy="8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E:\flow_chart\CORE_70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87109" y="1262946"/>
            <a:ext cx="819176" cy="8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:\flow_chart\CORE_109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43734" y="2565225"/>
            <a:ext cx="819176" cy="8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flow_chart\INST_172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21625" y="-21175"/>
            <a:ext cx="721410" cy="8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flow_chart\INST_70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21625" y="1236356"/>
            <a:ext cx="721410" cy="8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flow_chart\INST_109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21625" y="2503925"/>
            <a:ext cx="721410" cy="8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L:\people\rstebbing\svn\figures\fig-template_geometry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158" y="1080145"/>
            <a:ext cx="977740" cy="97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ounded Rectangle 125"/>
          <p:cNvSpPr/>
          <p:nvPr/>
        </p:nvSpPr>
        <p:spPr>
          <a:xfrm>
            <a:off x="256758" y="1229211"/>
            <a:ext cx="957141" cy="8509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L:\people\rstebbing\svn\figures\fig-final_core_geometry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6264" y="1080145"/>
            <a:ext cx="977740" cy="97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ounded Rectangle 115"/>
          <p:cNvSpPr/>
          <p:nvPr/>
        </p:nvSpPr>
        <p:spPr>
          <a:xfrm>
            <a:off x="5395606" y="2589997"/>
            <a:ext cx="1336634" cy="57838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ounded Rectangle 114"/>
          <p:cNvSpPr/>
          <p:nvPr/>
        </p:nvSpPr>
        <p:spPr>
          <a:xfrm>
            <a:off x="5395606" y="1322428"/>
            <a:ext cx="1336634" cy="57838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ounded Rectangle 105"/>
          <p:cNvSpPr/>
          <p:nvPr/>
        </p:nvSpPr>
        <p:spPr>
          <a:xfrm>
            <a:off x="5395606" y="81558"/>
            <a:ext cx="1336634" cy="57838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29599" y="1762662"/>
                <a:ext cx="984300" cy="293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latin typeface="Cambria Math"/>
                            </a:rPr>
                            <m:t>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200" b="0" i="1">
                              <a:latin typeface="Cambria Math"/>
                            </a:rPr>
                            <m:t>template</m:t>
                          </m:r>
                        </m:sub>
                      </m:sSub>
                    </m:oMath>
                  </m:oMathPara>
                </a14:m>
                <a:endParaRPr lang="en-GB" sz="1200" b="1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99" y="1762662"/>
                <a:ext cx="984300" cy="293542"/>
              </a:xfrm>
              <a:prstGeom prst="rect">
                <a:avLst/>
              </a:prstGeom>
              <a:blipFill rotWithShape="1">
                <a:blip r:embed="rId5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5796136" y="3132474"/>
            <a:ext cx="740524" cy="468000"/>
          </a:xfrm>
          <a:prstGeom prst="rect">
            <a:avLst/>
          </a:prstGeom>
        </p:spPr>
        <p:txBody>
          <a:bodyPr wrap="none" anchor="t" anchorCtr="0">
            <a:noAutofit/>
          </a:bodyPr>
          <a:lstStyle/>
          <a:p>
            <a:pPr algn="ctr"/>
            <a:r>
              <a:rPr lang="en-GB" sz="1200" smtClean="0"/>
              <a:t>instance </a:t>
            </a:r>
          </a:p>
          <a:p>
            <a:pPr algn="ctr"/>
            <a:r>
              <a:rPr lang="en-GB" sz="1200" smtClean="0"/>
              <a:t>meshes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162387" y="244250"/>
                <a:ext cx="492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𝒱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</m:oMath>
                  </m:oMathPara>
                </a14:m>
                <a:endParaRPr lang="en-GB" sz="1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387" y="244250"/>
                <a:ext cx="492385" cy="307777"/>
              </a:xfrm>
              <a:prstGeom prst="rect">
                <a:avLst/>
              </a:prstGeom>
              <a:blipFill rotWithShape="1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7661239" y="3132474"/>
            <a:ext cx="871201" cy="468000"/>
          </a:xfrm>
          <a:prstGeom prst="rect">
            <a:avLst/>
          </a:prstGeom>
        </p:spPr>
        <p:txBody>
          <a:bodyPr wrap="none" anchor="t" anchorCtr="0">
            <a:noAutofit/>
          </a:bodyPr>
          <a:lstStyle/>
          <a:p>
            <a:pPr algn="ctr"/>
            <a:r>
              <a:rPr lang="en-GB" sz="1200" smtClean="0"/>
              <a:t>image </a:t>
            </a:r>
          </a:p>
          <a:p>
            <a:pPr algn="ctr"/>
            <a:r>
              <a:rPr lang="en-GB" sz="1200" smtClean="0"/>
              <a:t>constraints</a:t>
            </a:r>
          </a:p>
        </p:txBody>
      </p:sp>
      <p:sp>
        <p:nvSpPr>
          <p:cNvPr id="2" name="Left Brace 1"/>
          <p:cNvSpPr/>
          <p:nvPr/>
        </p:nvSpPr>
        <p:spPr>
          <a:xfrm>
            <a:off x="2844004" y="396464"/>
            <a:ext cx="421227" cy="2524435"/>
          </a:xfrm>
          <a:prstGeom prst="leftBrace">
            <a:avLst>
              <a:gd name="adj1" fmla="val 38316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246127" y="398787"/>
            <a:ext cx="601772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65231" y="2920726"/>
            <a:ext cx="601772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44004" y="1658682"/>
            <a:ext cx="1022997" cy="201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5776" y="3132474"/>
                <a:ext cx="2000841" cy="468000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 lvl="0" algn="ctr"/>
                <a:r>
                  <a:rPr lang="en-GB" sz="1200" smtClean="0">
                    <a:solidFill>
                      <a:prstClr val="black"/>
                    </a:solidFill>
                  </a:rPr>
                  <a:t>Hinted ARAP rotations, </a:t>
                </a:r>
                <a:br>
                  <a:rPr lang="en-GB" sz="1200" smtClean="0">
                    <a:solidFill>
                      <a:prstClr val="black"/>
                    </a:solidFill>
                  </a:rPr>
                </a:br>
                <a:r>
                  <a:rPr lang="en-GB" sz="1200" smtClean="0">
                    <a:solidFill>
                      <a:prstClr val="black"/>
                    </a:solidFill>
                  </a:rPr>
                  <a:t>parameterized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GB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smtClean="0">
                  <a:solidFill>
                    <a:prstClr val="black"/>
                  </a:solidFill>
                </a:endParaRPr>
              </a:p>
              <a:p>
                <a:pPr lvl="0" algn="ctr"/>
                <a:endParaRPr lang="en-GB" sz="2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132474"/>
                <a:ext cx="2000841" cy="468000"/>
              </a:xfrm>
              <a:prstGeom prst="rect">
                <a:avLst/>
              </a:prstGeom>
              <a:blipFill rotWithShape="1">
                <a:blip r:embed="rId8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895552" y="2150183"/>
            <a:ext cx="1336152" cy="468000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lvl="0" algn="ctr"/>
            <a:r>
              <a:rPr lang="en-GB" sz="1200" smtClean="0">
                <a:solidFill>
                  <a:prstClr val="black"/>
                </a:solidFill>
              </a:rPr>
              <a:t>ARAP </a:t>
            </a:r>
          </a:p>
          <a:p>
            <a:pPr lvl="0" algn="ctr"/>
            <a:r>
              <a:rPr lang="en-GB" sz="1200" smtClean="0">
                <a:solidFill>
                  <a:prstClr val="black"/>
                </a:solidFill>
              </a:rPr>
              <a:t>rotations</a:t>
            </a:r>
          </a:p>
          <a:p>
            <a:pPr lvl="0" algn="ctr"/>
            <a:endParaRPr lang="en-GB" sz="2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265231" y="81558"/>
                <a:ext cx="5259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𝒬</m:t>
                          </m:r>
                        </m:e>
                        <m:sub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231" y="81558"/>
                <a:ext cx="525913" cy="276999"/>
              </a:xfrm>
              <a:prstGeom prst="rect">
                <a:avLst/>
              </a:prstGeom>
              <a:blipFill rotWithShape="1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3246127" y="1377702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𝒬</m:t>
                          </m:r>
                        </m:e>
                        <m:sub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27" y="1377702"/>
                <a:ext cx="378437" cy="276999"/>
              </a:xfrm>
              <a:prstGeom prst="rect">
                <a:avLst/>
              </a:prstGeom>
              <a:blipFill rotWithShape="1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3246127" y="2637233"/>
                <a:ext cx="5259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𝒬</m:t>
                          </m:r>
                        </m:e>
                        <m:sub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27" y="2637233"/>
                <a:ext cx="525913" cy="276999"/>
              </a:xfrm>
              <a:prstGeom prst="rect">
                <a:avLst/>
              </a:prstGeom>
              <a:blipFill rotWithShape="1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4725629" y="1659689"/>
            <a:ext cx="66997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25629" y="398787"/>
            <a:ext cx="66997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25629" y="2920726"/>
            <a:ext cx="66997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157841" y="1507868"/>
                <a:ext cx="492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𝒱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</m:sSubSup>
                    </m:oMath>
                  </m:oMathPara>
                </a14:m>
                <a:endParaRPr lang="en-GB" sz="1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41" y="1507868"/>
                <a:ext cx="492385" cy="307777"/>
              </a:xfrm>
              <a:prstGeom prst="rect">
                <a:avLst/>
              </a:prstGeom>
              <a:blipFill rotWithShape="1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156176" y="2713064"/>
                <a:ext cx="4476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𝒱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GB" sz="1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713064"/>
                <a:ext cx="447623" cy="307777"/>
              </a:xfrm>
              <a:prstGeom prst="rect">
                <a:avLst/>
              </a:prstGeom>
              <a:blipFill rotWithShape="1">
                <a:blip r:embed="rId64"/>
                <a:stretch>
                  <a:fillRect r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870098" y="91083"/>
                <a:ext cx="498863" cy="255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/>
                            </a:rPr>
                            <m:t>𝒢</m:t>
                          </m:r>
                        </m:e>
                        <m:sub>
                          <m:r>
                            <a:rPr lang="en-GB" sz="1200" i="1">
                              <a:latin typeface="Cambria Math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098" y="91083"/>
                <a:ext cx="498863" cy="255144"/>
              </a:xfrm>
              <a:prstGeom prst="rect">
                <a:avLst/>
              </a:prstGeom>
              <a:blipFill rotWithShape="1">
                <a:blip r:embed="rId6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870098" y="2637233"/>
                <a:ext cx="498863" cy="255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/>
                            </a:rPr>
                            <m:t>𝒢</m:t>
                          </m:r>
                        </m:e>
                        <m:sub>
                          <m:r>
                            <a:rPr lang="en-GB" sz="1200" i="1">
                              <a:latin typeface="Cambria Math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098" y="2637233"/>
                <a:ext cx="498863" cy="255144"/>
              </a:xfrm>
              <a:prstGeom prst="rect">
                <a:avLst/>
              </a:prstGeom>
              <a:blipFill rotWithShape="1">
                <a:blip r:embed="rId66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4926137" y="1368664"/>
                <a:ext cx="355080" cy="255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/>
                            </a:rPr>
                            <m:t>𝒢</m:t>
                          </m:r>
                        </m:e>
                        <m:sub>
                          <m:r>
                            <a:rPr lang="en-GB" sz="12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37" y="1368664"/>
                <a:ext cx="355080" cy="255144"/>
              </a:xfrm>
              <a:prstGeom prst="rect">
                <a:avLst/>
              </a:prstGeom>
              <a:blipFill rotWithShape="1">
                <a:blip r:embed="rId6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4499992" y="3132474"/>
            <a:ext cx="1207371" cy="46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pPr algn="ctr"/>
            <a:r>
              <a:rPr lang="en-GB" sz="1200"/>
              <a:t>f</a:t>
            </a:r>
            <a:r>
              <a:rPr lang="en-GB" sz="1200" smtClean="0"/>
              <a:t>rame </a:t>
            </a:r>
          </a:p>
          <a:p>
            <a:pPr algn="ctr"/>
            <a:r>
              <a:rPr lang="en-GB" sz="1200" smtClean="0"/>
              <a:t>poses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732239" y="398787"/>
            <a:ext cx="98702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732239" y="1659689"/>
            <a:ext cx="98702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732239" y="2892792"/>
            <a:ext cx="98702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246497" y="1623808"/>
                <a:ext cx="589199" cy="277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GB" sz="1200" i="1">
                              <a:latin typeface="Cambria Math"/>
                            </a:rPr>
                            <m:t>𝑐𝑜𝑟𝑒</m:t>
                          </m:r>
                        </m:sub>
                      </m:sSub>
                    </m:oMath>
                  </m:oMathPara>
                </a14:m>
                <a:endParaRPr lang="en-GB" sz="1200" b="1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497" y="1623808"/>
                <a:ext cx="589199" cy="277000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329622" y="2150183"/>
            <a:ext cx="784254" cy="468000"/>
          </a:xfrm>
          <a:prstGeom prst="rect">
            <a:avLst/>
          </a:prstGeom>
        </p:spPr>
        <p:txBody>
          <a:bodyPr wrap="none" anchor="t" anchorCtr="0">
            <a:noAutofit/>
          </a:bodyPr>
          <a:lstStyle/>
          <a:p>
            <a:pPr algn="ctr"/>
            <a:r>
              <a:rPr lang="en-GB" sz="1200"/>
              <a:t>template </a:t>
            </a:r>
            <a:endParaRPr lang="en-GB" sz="1200" smtClean="0"/>
          </a:p>
          <a:p>
            <a:pPr algn="ctr"/>
            <a:r>
              <a:rPr lang="en-GB" sz="1200" smtClean="0"/>
              <a:t>mesh</a:t>
            </a:r>
            <a:endParaRPr lang="en-GB" sz="1200"/>
          </a:p>
        </p:txBody>
      </p:sp>
      <p:sp>
        <p:nvSpPr>
          <p:cNvPr id="95" name="Rectangle 94"/>
          <p:cNvSpPr/>
          <p:nvPr/>
        </p:nvSpPr>
        <p:spPr>
          <a:xfrm>
            <a:off x="2105328" y="2150183"/>
            <a:ext cx="526106" cy="468000"/>
          </a:xfrm>
          <a:prstGeom prst="rect">
            <a:avLst/>
          </a:prstGeom>
        </p:spPr>
        <p:txBody>
          <a:bodyPr wrap="none" anchor="t" anchorCtr="0">
            <a:noAutofit/>
          </a:bodyPr>
          <a:lstStyle/>
          <a:p>
            <a:pPr algn="ctr"/>
            <a:r>
              <a:rPr lang="en-GB" sz="1200" smtClean="0"/>
              <a:t>core</a:t>
            </a:r>
          </a:p>
          <a:p>
            <a:pPr algn="ctr"/>
            <a:r>
              <a:rPr lang="en-GB" sz="1200" smtClean="0"/>
              <a:t>mesh</a:t>
            </a:r>
            <a:endParaRPr lang="en-GB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6950196" y="98393"/>
                <a:ext cx="5741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𝒲</m:t>
                          </m:r>
                        </m:e>
                        <m:sub>
                          <m:r>
                            <a:rPr lang="en-GB" sz="1200" i="1">
                              <a:latin typeface="Cambria Math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196" y="98393"/>
                <a:ext cx="574132" cy="27699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6914356" y="2618183"/>
                <a:ext cx="5741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/>
                            </a:rPr>
                            <m:t>𝒲</m:t>
                          </m:r>
                        </m:e>
                        <m:sub>
                          <m:r>
                            <a:rPr lang="en-GB" sz="1200" i="1">
                              <a:latin typeface="Cambria Math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356" y="2618183"/>
                <a:ext cx="574132" cy="276999"/>
              </a:xfrm>
              <a:prstGeom prst="rect">
                <a:avLst/>
              </a:prstGeom>
              <a:blipFill rotWithShape="1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6950196" y="1379210"/>
                <a:ext cx="4266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/>
                            </a:rPr>
                            <m:t>𝒲</m:t>
                          </m:r>
                        </m:e>
                        <m:sub>
                          <m:r>
                            <a:rPr lang="en-GB" sz="12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196" y="1379210"/>
                <a:ext cx="426655" cy="276999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6762583" y="3132474"/>
            <a:ext cx="833753" cy="468000"/>
          </a:xfrm>
          <a:prstGeom prst="rect">
            <a:avLst/>
          </a:prstGeom>
        </p:spPr>
        <p:txBody>
          <a:bodyPr wrap="none" anchor="t" anchorCtr="0">
            <a:noAutofit/>
          </a:bodyPr>
          <a:lstStyle/>
          <a:p>
            <a:pPr algn="ctr"/>
            <a:r>
              <a:rPr lang="en-GB" sz="1200" smtClean="0"/>
              <a:t>silhouette</a:t>
            </a:r>
          </a:p>
          <a:p>
            <a:pPr algn="ctr"/>
            <a:r>
              <a:rPr lang="en-GB" sz="1200" smtClean="0"/>
              <a:t>preimages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156176" y="659939"/>
            <a:ext cx="285065" cy="667040"/>
            <a:chOff x="6375166" y="659939"/>
            <a:chExt cx="285065" cy="667040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6611694" y="662995"/>
              <a:ext cx="0" cy="660927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 rot="16200000">
              <a:off x="6184179" y="850926"/>
              <a:ext cx="667040" cy="285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GB" sz="1100" smtClean="0">
                  <a:solidFill>
                    <a:prstClr val="black"/>
                  </a:solidFill>
                </a:rPr>
                <a:t>ARAP </a:t>
              </a:r>
            </a:p>
            <a:p>
              <a:pPr lvl="0" algn="ctr"/>
              <a:endParaRPr lang="en-GB" sz="20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156176" y="1907332"/>
            <a:ext cx="285065" cy="667040"/>
            <a:chOff x="6375166" y="659939"/>
            <a:chExt cx="285065" cy="667040"/>
          </a:xfrm>
        </p:grpSpPr>
        <p:cxnSp>
          <p:nvCxnSpPr>
            <p:cNvPr id="110" name="Straight Arrow Connector 109"/>
            <p:cNvCxnSpPr/>
            <p:nvPr/>
          </p:nvCxnSpPr>
          <p:spPr>
            <a:xfrm>
              <a:off x="6611694" y="662995"/>
              <a:ext cx="0" cy="660927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 rot="16200000">
              <a:off x="6184179" y="850926"/>
              <a:ext cx="667040" cy="285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GB" sz="1100" smtClean="0">
                  <a:solidFill>
                    <a:prstClr val="black"/>
                  </a:solidFill>
                </a:rPr>
                <a:t>ARAP </a:t>
              </a:r>
            </a:p>
            <a:p>
              <a:pPr lvl="0" algn="ctr"/>
              <a:endParaRPr lang="en-GB" sz="20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66264" y="1782567"/>
                <a:ext cx="977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latin typeface="Cambria Math"/>
                            </a:rPr>
                            <m:t>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/>
                            </a:rPr>
                            <m:t>core</m:t>
                          </m:r>
                        </m:sub>
                      </m:sSub>
                    </m:oMath>
                  </m:oMathPara>
                </a14:m>
                <a:endParaRPr lang="en-GB" sz="1200" b="1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64" y="1782567"/>
                <a:ext cx="977740" cy="276999"/>
              </a:xfrm>
              <a:prstGeom prst="rect">
                <a:avLst/>
              </a:prstGeom>
              <a:blipFill rotWithShape="1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ounded Rectangle 123"/>
          <p:cNvSpPr/>
          <p:nvPr/>
        </p:nvSpPr>
        <p:spPr>
          <a:xfrm>
            <a:off x="1889811" y="1237947"/>
            <a:ext cx="957141" cy="85098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237445" y="1661756"/>
            <a:ext cx="652366" cy="168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:\people\rstebbing\svn\figures\3x3_parameter_sett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9" y="576076"/>
            <a:ext cx="3095949" cy="288034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616" y="25"/>
                <a:ext cx="22322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𝑖𝑛𝑠𝑡𝑎𝑛𝑐𝑒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𝑐𝑜𝑟𝑒</m:t>
                          </m:r>
                        </m:sub>
                      </m:sSub>
                      <m:r>
                        <a:rPr lang="en-GB" sz="1400" b="1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GB" sz="1400" b="1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"/>
                <a:ext cx="223224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5400000">
                <a:off x="-270364" y="1458013"/>
                <a:ext cx="2232248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𝑐𝑜𝑟𝑒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𝑡𝑒𝑚𝑝𝑙𝑎𝑡𝑒</m:t>
                          </m:r>
                        </m:sub>
                      </m:sSub>
                      <m:r>
                        <a:rPr lang="en-GB" sz="1400" b="1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GB" sz="1400" b="1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-270364" y="1458013"/>
                <a:ext cx="2232248" cy="324384"/>
              </a:xfrm>
              <a:prstGeom prst="rect">
                <a:avLst/>
              </a:prstGeom>
              <a:blipFill rotWithShape="1">
                <a:blip r:embed="rId6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1061294" y="1526429"/>
            <a:ext cx="3153238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01969" y="576075"/>
            <a:ext cx="0" cy="2880345"/>
          </a:xfrm>
          <a:prstGeom prst="line">
            <a:avLst/>
          </a:prstGeom>
          <a:ln w="127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85628" y="542539"/>
            <a:ext cx="0" cy="296301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131840" y="542539"/>
            <a:ext cx="8544" cy="296301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61294" y="2514599"/>
            <a:ext cx="315323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99657" y="303791"/>
                <a:ext cx="10354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/>
                        </a:rPr>
                        <m:t>0.01</m:t>
                      </m:r>
                    </m:oMath>
                  </m:oMathPara>
                </a14:m>
                <a:endParaRPr lang="en-GB" sz="11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57" y="303791"/>
                <a:ext cx="1035444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35101" y="303791"/>
                <a:ext cx="10354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10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01" y="303791"/>
                <a:ext cx="103544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79088" y="309088"/>
                <a:ext cx="10354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GB" sz="110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088" y="309088"/>
                <a:ext cx="1035444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5400000">
            <a:off x="-463346" y="1877456"/>
            <a:ext cx="2891018" cy="266907"/>
            <a:chOff x="1252057" y="456191"/>
            <a:chExt cx="3114875" cy="26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252057" y="456191"/>
                  <a:ext cx="103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b="0" i="1" smtClean="0">
                            <a:latin typeface="Cambria Math"/>
                          </a:rPr>
                          <m:t>0.01</m:t>
                        </m:r>
                      </m:oMath>
                    </m:oMathPara>
                  </a14:m>
                  <a:endParaRPr lang="en-GB" sz="110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057" y="456191"/>
                  <a:ext cx="1035444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287501" y="456191"/>
                  <a:ext cx="103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GB" sz="110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501" y="456191"/>
                  <a:ext cx="1035444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31488" y="461488"/>
                  <a:ext cx="103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b="0" i="1" smtClean="0">
                            <a:latin typeface="Cambria Math"/>
                          </a:rPr>
                          <m:t>100</m:t>
                        </m:r>
                      </m:oMath>
                    </m:oMathPara>
                  </a14:m>
                  <a:endParaRPr lang="en-GB" sz="110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488" y="461488"/>
                  <a:ext cx="1035444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1061293" y="542539"/>
            <a:ext cx="3153239" cy="29630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2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5529</TotalTime>
  <Words>187</Words>
  <Application>Microsoft Office PowerPoint</Application>
  <PresentationFormat>Custom</PresentationFormat>
  <Paragraphs>56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Fitzgibbon</dc:creator>
  <cp:lastModifiedBy>Andrew Fitzgibbon</cp:lastModifiedBy>
  <cp:revision>76</cp:revision>
  <dcterms:created xsi:type="dcterms:W3CDTF">2013-01-13T22:24:56Z</dcterms:created>
  <dcterms:modified xsi:type="dcterms:W3CDTF">2013-01-20T00:18:13Z</dcterms:modified>
</cp:coreProperties>
</file>