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600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B239"/>
    <a:srgbClr val="CB4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14" y="-396"/>
      </p:cViewPr>
      <p:guideLst>
        <p:guide orient="horz" pos="113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8473"/>
            <a:ext cx="7772400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40255"/>
            <a:ext cx="6400800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345D-C23D-4FF4-80DC-4EAB59723D05}" type="datetimeFigureOut">
              <a:rPr lang="en-GB" smtClean="0"/>
              <a:t>13/01/2013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06D-A9A1-43DE-9673-7DBF8F60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37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345D-C23D-4FF4-80DC-4EAB59723D05}" type="datetimeFigureOut">
              <a:rPr lang="en-GB" smtClean="0"/>
              <a:t>13/01/2013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06D-A9A1-43DE-9673-7DBF8F60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63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185"/>
            <a:ext cx="2057400" cy="3072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185"/>
            <a:ext cx="6019800" cy="3072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345D-C23D-4FF4-80DC-4EAB59723D05}" type="datetimeFigureOut">
              <a:rPr lang="en-GB" smtClean="0"/>
              <a:t>13/01/2013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06D-A9A1-43DE-9673-7DBF8F60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47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345D-C23D-4FF4-80DC-4EAB59723D05}" type="datetimeFigureOut">
              <a:rPr lang="en-GB" smtClean="0"/>
              <a:t>13/01/2013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06D-A9A1-43DE-9673-7DBF8F60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66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13623"/>
            <a:ext cx="7772400" cy="71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6025"/>
            <a:ext cx="7772400" cy="7875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345D-C23D-4FF4-80DC-4EAB59723D05}" type="datetimeFigureOut">
              <a:rPr lang="en-GB" smtClean="0"/>
              <a:t>13/01/2013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06D-A9A1-43DE-9673-7DBF8F60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07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40105"/>
            <a:ext cx="4038600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40105"/>
            <a:ext cx="4038600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345D-C23D-4FF4-80DC-4EAB59723D05}" type="datetimeFigureOut">
              <a:rPr lang="en-GB" smtClean="0"/>
              <a:t>13/01/2013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06D-A9A1-43DE-9673-7DBF8F60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80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05934"/>
            <a:ext cx="4040188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1809"/>
            <a:ext cx="4040188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05934"/>
            <a:ext cx="4041775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41809"/>
            <a:ext cx="4041775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345D-C23D-4FF4-80DC-4EAB59723D05}" type="datetimeFigureOut">
              <a:rPr lang="en-GB" smtClean="0"/>
              <a:t>13/01/2013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06D-A9A1-43DE-9673-7DBF8F60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7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345D-C23D-4FF4-80DC-4EAB59723D05}" type="datetimeFigureOut">
              <a:rPr lang="en-GB" smtClean="0"/>
              <a:t>13/01/2013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06D-A9A1-43DE-9673-7DBF8F60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63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345D-C23D-4FF4-80DC-4EAB59723D05}" type="datetimeFigureOut">
              <a:rPr lang="en-GB" smtClean="0"/>
              <a:t>13/01/2013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06D-A9A1-43DE-9673-7DBF8F60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05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43351"/>
            <a:ext cx="3008313" cy="610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352"/>
            <a:ext cx="5111750" cy="30728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753428"/>
            <a:ext cx="3008313" cy="2462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345D-C23D-4FF4-80DC-4EAB59723D05}" type="datetimeFigureOut">
              <a:rPr lang="en-GB" smtClean="0"/>
              <a:t>13/01/2013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06D-A9A1-43DE-9673-7DBF8F60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26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20315"/>
            <a:ext cx="5486400" cy="297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1707"/>
            <a:ext cx="5486400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17852"/>
            <a:ext cx="5486400" cy="422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345D-C23D-4FF4-80DC-4EAB59723D05}" type="datetimeFigureOut">
              <a:rPr lang="en-GB" smtClean="0"/>
              <a:t>13/01/2013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06D-A9A1-43DE-9673-7DBF8F60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7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4185"/>
            <a:ext cx="8229600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0105"/>
            <a:ext cx="8229600" cy="23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37084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F345D-C23D-4FF4-80DC-4EAB59723D05}" type="datetimeFigureOut">
              <a:rPr lang="en-GB" smtClean="0"/>
              <a:t>13/01/2013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37084"/>
            <a:ext cx="2895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37084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706D-A9A1-43DE-9673-7DBF8F60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51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L:\people\rstebbing\svn\figures\fig1-template-box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8" r="8409"/>
          <a:stretch/>
        </p:blipFill>
        <p:spPr bwMode="auto">
          <a:xfrm>
            <a:off x="251520" y="0"/>
            <a:ext cx="4808669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46086" y="720105"/>
            <a:ext cx="468052" cy="216024"/>
          </a:xfrm>
          <a:prstGeom prst="rect">
            <a:avLst/>
          </a:prstGeom>
          <a:solidFill>
            <a:srgbClr val="CB4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346086" y="1224161"/>
            <a:ext cx="468052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346086" y="1736969"/>
            <a:ext cx="468052" cy="216024"/>
          </a:xfrm>
          <a:prstGeom prst="rect">
            <a:avLst/>
          </a:prstGeom>
          <a:solidFill>
            <a:srgbClr val="D3B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346086" y="2164641"/>
            <a:ext cx="468052" cy="2160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346086" y="2592313"/>
            <a:ext cx="468052" cy="216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814138" y="628352"/>
                <a:ext cx="3150350" cy="2212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30213"/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sz="140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GB" sz="140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GB" sz="1400" b="0" i="1" smtClean="0">
                            <a:latin typeface="Cambria Math"/>
                          </a:rPr>
                          <m:t>𝑓</m:t>
                        </m:r>
                      </m:sup>
                    </m:sSubSup>
                    <m:r>
                      <a:rPr lang="en-GB" sz="140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GB" sz="1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sz="14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/>
                          </a:rPr>
                          <m:t>head</m:t>
                        </m:r>
                      </m:sub>
                      <m:sup>
                        <m:r>
                          <a:rPr lang="en-GB" sz="1400" b="0" i="1" smtClean="0">
                            <a:latin typeface="Cambria Math"/>
                          </a:rPr>
                          <m:t>𝑓</m:t>
                        </m:r>
                      </m:sup>
                    </m:sSubSup>
                  </m:oMath>
                </a14:m>
                <a:r>
                  <a:rPr lang="en-GB" sz="1400" smtClean="0"/>
                  <a:t> 		0-dof pvpf</a:t>
                </a:r>
              </a:p>
              <a:p>
                <a:pPr defTabSz="430213"/>
                <a:r>
                  <a:rPr lang="en-GB" sz="1400"/>
                  <a:t>	</a:t>
                </a:r>
                <a:r>
                  <a:rPr lang="en-GB" sz="1400" smtClean="0"/>
                  <a:t>	 	3-dof per frame</a:t>
                </a:r>
              </a:p>
              <a:p>
                <a:pPr defTabSz="430213"/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sz="140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GB" sz="140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GB" sz="1400" b="0" i="1" smtClean="0">
                            <a:latin typeface="Cambria Math"/>
                          </a:rPr>
                          <m:t>𝑓</m:t>
                        </m:r>
                      </m:sup>
                    </m:sSubSup>
                    <m:r>
                      <a:rPr lang="en-GB" sz="1400" i="1" smtClean="0">
                        <a:latin typeface="Cambria Math"/>
                      </a:rPr>
                      <m:t>= </m:t>
                    </m:r>
                    <m:sSubSup>
                      <m:sSubSupPr>
                        <m:ctrlPr>
                          <a:rPr lang="en-GB" sz="1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sz="1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140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GB" sz="1400" b="0" i="1" smtClean="0">
                            <a:latin typeface="Cambria Math"/>
                          </a:rPr>
                          <m:t>𝑓</m:t>
                        </m:r>
                      </m:sup>
                    </m:sSubSup>
                    <m:r>
                      <a:rPr lang="en-GB" sz="140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GB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40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/>
                          </a:rPr>
                          <m:t>leg</m:t>
                        </m:r>
                      </m:sub>
                    </m:sSub>
                  </m:oMath>
                </a14:m>
                <a:r>
                  <a:rPr lang="en-GB" sz="1400" smtClean="0"/>
                  <a:t> 	1-dof pvpf</a:t>
                </a:r>
              </a:p>
              <a:p>
                <a:pPr defTabSz="430213"/>
                <a:r>
                  <a:rPr lang="en-GB" sz="1400"/>
                  <a:t>	</a:t>
                </a:r>
                <a:r>
                  <a:rPr lang="en-GB" sz="1400" smtClean="0"/>
                  <a:t>		3-dof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/>
                          </a:rPr>
                          <m:t>leg</m:t>
                        </m:r>
                      </m:sub>
                    </m:sSub>
                  </m:oMath>
                </a14:m>
                <a:r>
                  <a:rPr lang="en-GB" sz="1400" smtClean="0"/>
                  <a:t>) </a:t>
                </a:r>
                <a:r>
                  <a:rPr lang="en-GB" sz="1400" i="1" smtClean="0"/>
                  <a:t>global</a:t>
                </a:r>
                <a:endParaRPr lang="en-GB" sz="4400" smtClean="0"/>
              </a:p>
              <a:p>
                <a:pPr defTabSz="430213"/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sz="14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GB" sz="14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GB" sz="1400" b="0" i="1" smtClean="0">
                            <a:latin typeface="Cambria Math"/>
                          </a:rPr>
                          <m:t>𝑓</m:t>
                        </m:r>
                      </m:sup>
                    </m:sSubSup>
                  </m:oMath>
                </a14:m>
                <a:r>
                  <a:rPr lang="en-GB" sz="1400" smtClean="0"/>
                  <a:t> free		3-dof pvpf</a:t>
                </a:r>
              </a:p>
              <a:p>
                <a:pPr defTabSz="430213"/>
                <a:endParaRPr lang="en-GB" sz="1400"/>
              </a:p>
              <a:p>
                <a:pPr defTabSz="430213"/>
                <a:r>
                  <a:rPr lang="en-GB" sz="1400" smtClean="0"/>
                  <a:t>?</a:t>
                </a:r>
              </a:p>
              <a:p>
                <a:pPr defTabSz="430213"/>
                <a:endParaRPr lang="en-GB" sz="1400"/>
              </a:p>
              <a:p>
                <a:pPr defTabSz="430213"/>
                <a:r>
                  <a:rPr lang="en-GB" sz="1400"/>
                  <a:t>?</a:t>
                </a:r>
                <a:endParaRPr lang="en-GB" sz="140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138" y="628352"/>
                <a:ext cx="3150350" cy="2212016"/>
              </a:xfrm>
              <a:prstGeom prst="rect">
                <a:avLst/>
              </a:prstGeom>
              <a:blipFill rotWithShape="1">
                <a:blip r:embed="rId3"/>
                <a:stretch>
                  <a:fillRect l="-580" b="-1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868144" y="2952353"/>
            <a:ext cx="2143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30213"/>
            <a:r>
              <a:rPr lang="en-GB" sz="1400" smtClean="0">
                <a:solidFill>
                  <a:prstClr val="black"/>
                </a:solidFill>
              </a:rPr>
              <a:t>pvpf: per vertex, per frame</a:t>
            </a:r>
            <a:endParaRPr lang="en-GB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1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20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Fitzgibbon</dc:creator>
  <cp:lastModifiedBy>Andrew Fitzgibbon</cp:lastModifiedBy>
  <cp:revision>6</cp:revision>
  <dcterms:created xsi:type="dcterms:W3CDTF">2013-01-13T22:24:56Z</dcterms:created>
  <dcterms:modified xsi:type="dcterms:W3CDTF">2013-01-13T23:20:49Z</dcterms:modified>
</cp:coreProperties>
</file>