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wf81\Desktop\Capstone%202\Capston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Electric</a:t>
            </a:r>
            <a:r>
              <a:rPr lang="en-US" baseline="0"/>
              <a:t> to Diesel Mean Comparison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'Electric to Diesel Comparison'!$T$10:$T$11</c:f>
                <c:numCache>
                  <c:formatCode>General</c:formatCode>
                  <c:ptCount val="2"/>
                  <c:pt idx="0">
                    <c:v>259.31939130951832</c:v>
                  </c:pt>
                  <c:pt idx="1">
                    <c:v>259.31939130951832</c:v>
                  </c:pt>
                </c:numCache>
              </c:numRef>
            </c:plus>
            <c:minus>
              <c:numRef>
                <c:f>'Electric to Diesel Comparison'!$U$10:$U$11</c:f>
                <c:numCache>
                  <c:formatCode>General</c:formatCode>
                  <c:ptCount val="2"/>
                  <c:pt idx="0">
                    <c:v>271.8270099565878</c:v>
                  </c:pt>
                  <c:pt idx="1">
                    <c:v>271.8270099565878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'Electric to Diesel Comparison'!$T$5:$U$5</c:f>
              <c:strCache>
                <c:ptCount val="2"/>
                <c:pt idx="0">
                  <c:v>Electricity</c:v>
                </c:pt>
                <c:pt idx="1">
                  <c:v>Diesel</c:v>
                </c:pt>
              </c:strCache>
            </c:strRef>
          </c:cat>
          <c:val>
            <c:numRef>
              <c:f>'Electric to Diesel Comparison'!$T$6:$U$6</c:f>
              <c:numCache>
                <c:formatCode>0.00</c:formatCode>
                <c:ptCount val="2"/>
                <c:pt idx="0">
                  <c:v>2872.1804511278197</c:v>
                </c:pt>
                <c:pt idx="1">
                  <c:v>-633.0935251798561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3-4559-8432-DC4AE173E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376511"/>
        <c:axId val="790376927"/>
      </c:barChart>
      <c:catAx>
        <c:axId val="79037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76927"/>
        <c:crosses val="autoZero"/>
        <c:auto val="1"/>
        <c:lblAlgn val="ctr"/>
        <c:lblOffset val="100"/>
        <c:noMultiLvlLbl val="0"/>
      </c:catAx>
      <c:valAx>
        <c:axId val="79037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76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B2D-2865-4C29-909C-60028892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10343-935C-4524-B333-8746ABE52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C6EE-13A3-4028-9B3F-71488F69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6D77-513E-4827-9BAF-E8A1CA6F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5034-4BF3-421F-A5B5-C657138A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A7B-DF09-4980-8DFB-08FF26E7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AA934-D364-4DA9-8CA6-D21F3B1F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D81E-17C9-4FF9-A16A-67BC33E5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19A3-30D9-4132-8DF3-746B288E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40FA-EAE9-41B2-83B0-12DE4360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B5E02-641D-45DD-A764-06ED656F9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4CE2-C3E4-4E62-A3E5-50C1CD6B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8DD4-B2EF-4AA6-9F71-4FA029CA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5974-3DD9-4AE1-AE33-3FEE2F7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7447-F13E-4F7E-9859-557F809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AD9A-39E6-489F-908C-85818AF6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9BC9-5164-4FC6-9412-8BE8F506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DBDF-6E20-47B5-97CF-86EFB61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538B-742C-4B3E-BFE5-3A839016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D914-6583-48DF-A819-8E170662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E088-802E-4908-8994-50921F56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934A-01C7-4418-9DC7-3A24600C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1648-8112-427B-AE62-34666443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915F-9AC2-428A-9E88-247C983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82A1-1A56-4850-BD94-BA937AB2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FAA-80BA-4F35-B8C4-1814DB92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BECC-D759-46FE-A15C-9A9861F5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85C9A-3674-4B7A-A16B-291E00382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1166-D0E6-4A7C-8825-50BF0D1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32B-D6B7-462F-8023-8B1340D5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A31E-023B-4CF7-871D-D0486DC7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DDF-0BC3-4757-9D92-FF556BB5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7D37-F242-4286-9366-168A6F99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3CCD2-F4FF-42D2-8023-CB288DFE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A32D2-D481-429D-BBF9-8C2D1016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06D2D-5AC2-4B63-B59E-CC55C9C66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56508-59A7-4590-B9D2-F916F87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7E9F5-D3D7-4F5F-B273-4D402DE9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0A-80BC-4965-A862-EDB42994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5254-68E7-4E51-BA00-18570241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54846-BA48-4947-AE7F-57F1FB8D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6F1A-451B-42EF-938C-53EC4CB2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78CEB-BA52-4BF4-B5D8-152E806A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0B34B-1470-4F6B-A4F7-12E079E4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4F304-9520-4267-AE85-B8C7426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17530-5AC1-4039-AFD3-8BDEE1DA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4398-4ADB-4DA3-B807-9B993B42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2C2A-3123-4914-9852-93AE6D13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38C4-C86E-4828-BCF9-4479A6F9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301E-4453-49C6-9B17-0CA5F80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D1A9-8621-4C21-AD82-F40BA4D5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1765-79A5-4F38-B0F4-4CA5074F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C52-BA2D-4879-BBF0-56791588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6DCE4-3255-471A-9A0B-7BDB811ED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F12B-9938-4AB6-A086-B0EE8216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B0EC4-1F61-4BF7-843B-2ACDFC26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3C95-D228-4A05-968F-CB32F7FB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812D-111D-4186-9325-D84359E4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D786B-F8D1-421C-8547-C4C04C6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7E1B-F076-4E7D-9556-A178B6C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3EC9-531B-49E1-8E21-E6DC13E99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F79D-CDF5-4D1B-B473-8C3072A9537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7D91-DD05-47A9-ABD9-F1C077B5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C1DF-FC8A-443C-A647-CC0EDB2E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63A0-86DA-48D2-B718-983FE52EB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10BDEF06-2CC1-4729-AE04-94887180A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06712-5B47-4ACA-AED4-4CE2D264C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2584580"/>
            <a:ext cx="9078562" cy="289494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Vehicle Comparison</a:t>
            </a:r>
            <a:br>
              <a:rPr lang="en-US" sz="6600" dirty="0"/>
            </a:br>
            <a:endParaRPr lang="en-US" sz="5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B998-AF09-4FE0-8275-B359463C7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Alfred Francis</a:t>
            </a:r>
          </a:p>
        </p:txBody>
      </p:sp>
    </p:spTree>
    <p:extLst>
      <p:ext uri="{BB962C8B-B14F-4D97-AF65-F5344CB8AC3E}">
        <p14:creationId xmlns:p14="http://schemas.microsoft.com/office/powerpoint/2010/main" val="159885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85DD-5633-4BDC-A7A4-215BBFAF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Second </a:t>
            </a:r>
            <a:br>
              <a:rPr lang="en-US" sz="4600" dirty="0"/>
            </a:br>
            <a:r>
              <a:rPr lang="en-US" sz="4600" dirty="0"/>
              <a:t>T-Test 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2835-057C-42BB-8EE5-8D8F7C04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the results of the t-test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p value is greater than 5%. </a:t>
            </a:r>
          </a:p>
          <a:p>
            <a:pPr marL="0" indent="0">
              <a:buNone/>
            </a:pPr>
            <a:r>
              <a:rPr lang="en-US" sz="2000" dirty="0"/>
              <a:t>This indicates that there is a significant difference between the Electric Vehicle and the Diesel Vehicle.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0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5C7BE-F3B3-4DE9-B302-46AF144E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for both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F9EC-908B-4019-8E4A-9BA78046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584" y="1535185"/>
            <a:ext cx="3953775" cy="3426172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/>
              <a:t>In both t-test the p value is greater than 5%.</a:t>
            </a:r>
          </a:p>
          <a:p>
            <a:r>
              <a:rPr lang="en-US" sz="1700" dirty="0"/>
              <a:t>There is a significant statistical difference.</a:t>
            </a:r>
          </a:p>
          <a:p>
            <a:r>
              <a:rPr lang="en-US" sz="1700" dirty="0"/>
              <a:t>We have a Confidence Interval of 95%.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 recommend the Hybrid and Diesel Vehicles over the Electric Vehicles.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072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2B77D-821C-4EB4-A34C-A0B0E0C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5D6F-81F7-427D-BB1F-9114B818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009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DF0C4-10F5-44DE-86B9-4CFCA7F7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7D7A-DE3C-4059-834C-5FE783C0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   We are checking on the following hypotheses:</a:t>
            </a:r>
          </a:p>
          <a:p>
            <a:endParaRPr lang="en-US" sz="2400" dirty="0"/>
          </a:p>
          <a:p>
            <a:pPr lvl="1"/>
            <a:r>
              <a:rPr lang="en-US" dirty="0"/>
              <a:t>Are Electric car more economically beneficial to the consumer?</a:t>
            </a:r>
          </a:p>
          <a:p>
            <a:pPr lvl="1"/>
            <a:r>
              <a:rPr lang="en-US" dirty="0"/>
              <a:t>Testing the spend/saving a over five-year stretch between Electronic Vehicles and Hybrid Vehicle.</a:t>
            </a:r>
          </a:p>
          <a:p>
            <a:pPr lvl="1"/>
            <a:r>
              <a:rPr lang="en-US" dirty="0"/>
              <a:t>Testing the spend/saving over a five-year stretch between Electric Vehicles and Diesel Vehicles.</a:t>
            </a:r>
          </a:p>
          <a:p>
            <a:pPr lvl="1"/>
            <a:r>
              <a:rPr lang="en-US" dirty="0"/>
              <a:t>Which vehicles are more cost efficient?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5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0CF87-2E7C-4003-A9FE-F9602F69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T -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3DD9-8F4E-45A2-AF70-CD731D5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  The first hypothesis:</a:t>
            </a:r>
          </a:p>
          <a:p>
            <a:pPr lvl="1"/>
            <a:r>
              <a:rPr lang="en-US" dirty="0"/>
              <a:t>This t-test will be on the comparison between Electric car and Hybrid car.</a:t>
            </a:r>
          </a:p>
          <a:p>
            <a:pPr lvl="1"/>
            <a:r>
              <a:rPr lang="en-US" dirty="0"/>
              <a:t>It will test the spend/savings on these vehicles for a five-year stretch.</a:t>
            </a:r>
          </a:p>
        </p:txBody>
      </p:sp>
    </p:spTree>
    <p:extLst>
      <p:ext uri="{BB962C8B-B14F-4D97-AF65-F5344CB8AC3E}">
        <p14:creationId xmlns:p14="http://schemas.microsoft.com/office/powerpoint/2010/main" val="37952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006D2-2B84-4F6E-BFEF-310C0542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T-Test Indication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E10C3-5F18-44C5-8ADC-BCF94A69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320351"/>
            <a:ext cx="3533985" cy="2124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7FD2-1CAD-4747-BB8D-01467E94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What is indicated from the t-test.</a:t>
            </a:r>
          </a:p>
          <a:p>
            <a:r>
              <a:rPr lang="en-US" sz="2000" dirty="0"/>
              <a:t>This chart indicates the there’s a significant difference between Electric Vehicles and Hybrid Vehicles.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069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E2ECB-30EB-4967-894E-CD0FD4D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T-Test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8CE9-1419-47D5-86ED-F88CFE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   What is shown in the chart.</a:t>
            </a:r>
          </a:p>
          <a:p>
            <a:endParaRPr lang="en-US" sz="2400" dirty="0"/>
          </a:p>
          <a:p>
            <a:pPr lvl="1"/>
            <a:r>
              <a:rPr lang="en-US" dirty="0"/>
              <a:t>With the chart showing a significant difference between the Electric Vehicles and the Hybrid Vehicles, there’s a 95%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315981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76DC1-0A76-4AE0-89B3-98781D49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First T-Test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512-D796-4FF9-9925-658EE5E5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the results of the t-test</a:t>
            </a:r>
          </a:p>
          <a:p>
            <a:pPr marL="0" indent="0">
              <a:buNone/>
            </a:pPr>
            <a:r>
              <a:rPr lang="en-US" sz="2400" dirty="0"/>
              <a:t>The p value is greater than 5%. </a:t>
            </a:r>
          </a:p>
          <a:p>
            <a:pPr marL="0" indent="0">
              <a:buNone/>
            </a:pPr>
            <a:r>
              <a:rPr lang="en-US" sz="2400" dirty="0"/>
              <a:t>This indicates that there is a significant difference between the Electric Vehicle and the Hybrid Vehicle.</a:t>
            </a:r>
          </a:p>
        </p:txBody>
      </p:sp>
    </p:spTree>
    <p:extLst>
      <p:ext uri="{BB962C8B-B14F-4D97-AF65-F5344CB8AC3E}">
        <p14:creationId xmlns:p14="http://schemas.microsoft.com/office/powerpoint/2010/main" val="182804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AB99B-5F88-475B-896C-3E249A7A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/>
              <a:t>SecondT</a:t>
            </a:r>
            <a:r>
              <a:rPr lang="en-US" sz="6600" dirty="0"/>
              <a:t>-Test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65FB-37D3-4809-A33C-E5DC1AB4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  The second hypothesis:</a:t>
            </a:r>
          </a:p>
          <a:p>
            <a:pPr lvl="1"/>
            <a:r>
              <a:rPr lang="en-US" dirty="0"/>
              <a:t>This t-test will be on the comparison between Electric car and Diesel Engine vehicles.</a:t>
            </a:r>
          </a:p>
          <a:p>
            <a:pPr lvl="1"/>
            <a:r>
              <a:rPr lang="en-US" dirty="0"/>
              <a:t>It will test the spend/savings on these vehicles for a five-year stretch.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4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E86DB-9A0B-49E4-AA05-AA66F2BA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/>
              <a:t>Second T-Test Indication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B7DC-6540-47B3-896F-DD97960B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What is indicated from the t-test.</a:t>
            </a:r>
          </a:p>
          <a:p>
            <a:r>
              <a:rPr lang="en-US" sz="2000" dirty="0"/>
              <a:t>This chart indicates the there’s a significant difference between Electric Vehicles and Diesel Vehicles.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2026A0-774D-45CD-9D3F-C23573C4A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73634"/>
              </p:ext>
            </p:extLst>
          </p:nvPr>
        </p:nvGraphicFramePr>
        <p:xfrm>
          <a:off x="1123357" y="3018327"/>
          <a:ext cx="3533985" cy="2728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7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32362-10D8-4E6B-920B-B3989977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Second </a:t>
            </a:r>
            <a:br>
              <a:rPr lang="en-US" sz="4600" dirty="0"/>
            </a:br>
            <a:r>
              <a:rPr lang="en-US" sz="4600" dirty="0"/>
              <a:t>T-Test 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1887-6589-4E37-A501-6BC8B67A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     What is shown in the chart.</a:t>
            </a:r>
          </a:p>
          <a:p>
            <a:endParaRPr lang="en-US" sz="2400" dirty="0"/>
          </a:p>
          <a:p>
            <a:pPr lvl="1"/>
            <a:r>
              <a:rPr lang="en-US" dirty="0"/>
              <a:t>With the chart showing a significant difference between the Electric Vehicles and the Hybrid Vehicles, there’s a 95% confidence interval.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Vehicle Comparison </vt:lpstr>
      <vt:lpstr>Introduction</vt:lpstr>
      <vt:lpstr>T - Test</vt:lpstr>
      <vt:lpstr>T-Test Indication</vt:lpstr>
      <vt:lpstr>T-Test Conclusion</vt:lpstr>
      <vt:lpstr>First T-Test Conclusion</vt:lpstr>
      <vt:lpstr>SecondT-Test</vt:lpstr>
      <vt:lpstr>Second T-Test Indication</vt:lpstr>
      <vt:lpstr>Second  T-Test Conclusion</vt:lpstr>
      <vt:lpstr>Second  T-Test Conclusion</vt:lpstr>
      <vt:lpstr>Conclusion for both hypotheses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</dc:title>
  <dc:creator>Alfred Francis</dc:creator>
  <cp:lastModifiedBy>Alfred Francis</cp:lastModifiedBy>
  <cp:revision>14</cp:revision>
  <dcterms:created xsi:type="dcterms:W3CDTF">2021-07-06T19:16:19Z</dcterms:created>
  <dcterms:modified xsi:type="dcterms:W3CDTF">2021-07-08T14:56:05Z</dcterms:modified>
</cp:coreProperties>
</file>