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wf81\Desktop\Capstone%201\Lariat%20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Recommended Strategy Options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module!$A$21</c:f>
              <c:strCache>
                <c:ptCount val="1"/>
                <c:pt idx="0">
                  <c:v>Annual Gross Revenue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module!$B$20:$F$20</c:f>
              <c:strCache>
                <c:ptCount val="5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module!$B$21:$F$21</c:f>
              <c:numCache>
                <c:formatCode>_("$"* #,##0.00_);_("$"* \(#,##0.00\);_("$"* "-"??_);_(@_)</c:formatCode>
                <c:ptCount val="5"/>
                <c:pt idx="0">
                  <c:v>52830207</c:v>
                </c:pt>
                <c:pt idx="1">
                  <c:v>63525915</c:v>
                </c:pt>
                <c:pt idx="2">
                  <c:v>52830207</c:v>
                </c:pt>
                <c:pt idx="3">
                  <c:v>63525915</c:v>
                </c:pt>
                <c:pt idx="4">
                  <c:v>63525915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E-4C68-B95B-13E38C9D30D0}"/>
            </c:ext>
          </c:extLst>
        </c:ser>
        <c:ser>
          <c:idx val="1"/>
          <c:order val="1"/>
          <c:tx>
            <c:strRef>
              <c:f>module!$A$22</c:f>
              <c:strCache>
                <c:ptCount val="1"/>
                <c:pt idx="0">
                  <c:v>Total Annual Cost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module!$B$20:$F$20</c:f>
              <c:strCache>
                <c:ptCount val="5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module!$B$22:$F$22</c:f>
              <c:numCache>
                <c:formatCode>_("$"* #,##0.00_);_("$"* \(#,##0.00\);_("$"* "-"??_);_(@_)</c:formatCode>
                <c:ptCount val="5"/>
                <c:pt idx="0">
                  <c:v>33076688.639999963</c:v>
                </c:pt>
                <c:pt idx="1">
                  <c:v>33076688.639999963</c:v>
                </c:pt>
                <c:pt idx="2">
                  <c:v>32593450.344000019</c:v>
                </c:pt>
                <c:pt idx="3">
                  <c:v>32593450.344000019</c:v>
                </c:pt>
                <c:pt idx="4">
                  <c:v>32593450.344000019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CE-4C68-B95B-13E38C9D30D0}"/>
            </c:ext>
          </c:extLst>
        </c:ser>
        <c:ser>
          <c:idx val="2"/>
          <c:order val="2"/>
          <c:tx>
            <c:strRef>
              <c:f>module!$A$23</c:f>
              <c:strCache>
                <c:ptCount val="1"/>
                <c:pt idx="0">
                  <c:v>Annual Net Revenue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module!$B$20:$F$20</c:f>
              <c:strCache>
                <c:ptCount val="5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module!$B$23:$F$23</c:f>
              <c:numCache>
                <c:formatCode>_("$"* #,##0.00_);_("$"* \(#,##0.00\);_("$"* "-"??_);_(@_)</c:formatCode>
                <c:ptCount val="5"/>
                <c:pt idx="0">
                  <c:v>19753518.360000037</c:v>
                </c:pt>
                <c:pt idx="1">
                  <c:v>30449226.360000037</c:v>
                </c:pt>
                <c:pt idx="2">
                  <c:v>20236756.655999981</c:v>
                </c:pt>
                <c:pt idx="3">
                  <c:v>30932464.655999981</c:v>
                </c:pt>
                <c:pt idx="4">
                  <c:v>30932464.655999981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CE-4C68-B95B-13E38C9D3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789103"/>
        <c:axId val="581791183"/>
      </c:barChart>
      <c:catAx>
        <c:axId val="58178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791183"/>
        <c:crosses val="autoZero"/>
        <c:auto val="1"/>
        <c:lblAlgn val="ctr"/>
        <c:lblOffset val="100"/>
        <c:noMultiLvlLbl val="0"/>
      </c:catAx>
      <c:valAx>
        <c:axId val="58179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78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0363-B914-4C90-9343-853FEEC5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A0499-EFCE-4C08-9D74-EB6DD4456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6C27-9C05-4C02-81DB-F3AEF5DE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3A73-14F8-49D1-89E3-00BDE064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826A-E0E4-47B6-8389-AA41C3B7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DEC5-A638-4BE8-8C16-31C08EFF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191B7-0C78-4CDC-91A6-7E2F6FCC7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FD2F-2D3A-4782-A5CE-658C095E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9B82-7596-481A-A091-9289B2F1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3F75-DDD9-475D-B7B3-25763F5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F07A0-3F1A-4A8E-BE5E-B8FC646B9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74E92-06D6-4EC1-8B36-A27A409BA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9CD-DC80-485A-A9DD-FDCE3F97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C02D-62F0-4804-90FF-0EB8F8B3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3C24-DB3A-49E6-8E89-727E9310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108A-6BF2-4866-8A99-45B51AEB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CADA-7F75-478C-B625-3C508F8A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7C8C-EEE5-45A7-B2AC-0A927141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4F7D-DE3A-448B-BB46-DAD9599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9DCD-A063-46DE-829D-3E98A6EA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3F11-7D7F-453F-904F-1DEDE0FF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E8867-EA6A-435C-A2DB-670EEE25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FF01-F7E4-4548-81AA-DC1021D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5CDC-76DE-44F0-953B-FD86CB70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D083-7D31-4E53-8E38-FAE1838B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7FCA-5CCF-438C-B4CF-17D40FA5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ADEC-3343-4358-920E-817F02705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06FC7-1948-4AA6-B332-1DB2B00D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165E2-2E57-4048-9AF1-2F5261CC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2BFCB-BA3C-43F8-9978-5B52DB92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6537-008C-40B7-9DA7-E386C684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6EF8-E05C-4204-A85D-71FE24DB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AB3C-1E76-46AC-8B88-839C6C1F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629CC-02DD-4A99-9CD3-D662147B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F9765-2C5B-482D-AF6B-75611C83D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27D36-306A-4A6C-8076-90EECC78D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F67D-8BAA-4867-97EB-06F562B1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3993A-F506-4C27-A326-65FA5E07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249ED-E6A2-4480-98FC-C22546ED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5E0-F84A-4BFB-A8DD-CC1AAC1B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8CD80-579E-4B77-8E0D-FAB614F9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476A5-277F-4DE1-A637-027840DD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A2353-1D56-415C-9394-800C5A78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7D208-CA13-4C6E-BC4B-32B32387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A72DA-0C61-447B-9B36-4C540B05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4D8CB-714E-42FE-AA7C-BDA5116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AFA4-C7EB-4984-BA5C-F4773255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4C0F-94D3-4586-BEC7-E5A85B96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51FAB-D140-448F-BB04-BB5EA0ED8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BEBAD-D1EA-460A-9A04-2DFEA95B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8E342-50B7-4972-B269-487B9272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79524-A3F3-4146-B965-03BFEDF7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4894-0C5D-4D6F-899D-6132DC3D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B9611-EEE9-4F83-BCB8-3B791A2FE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8B2AA-9800-40ED-BE63-A7D0E09DE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9347B-FD89-4EA2-8F85-D7E47517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76D2C-8DC2-4C6B-B4B0-14CB8B33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3F6D9-A2C7-4F2E-B14D-55600CE1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B20EF-C9F9-4373-8F7C-4722545D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8DDB-0B4E-40C0-A9D2-CDD59D35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B9364-E7FE-4170-B649-B74D47820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0E78-DA36-47DC-8C76-07A7F56AFD2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1F4B-33A0-417D-8BD0-E4F6E6A9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BA49-0498-450C-9750-7264D6A17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D58F-5CFD-4A1A-BB17-CE34712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72D4-45FF-4456-BDC4-DEF7972C9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LaRiat Auto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65C91-A0B0-4AF0-90C1-941B64BB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Alfred Francis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40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45607-5A36-40FD-89D9-0ADB8FB3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Combining both Strategies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F3DDBB-72EF-4046-9EF0-8DD317A12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353848"/>
              </p:ext>
            </p:extLst>
          </p:nvPr>
        </p:nvGraphicFramePr>
        <p:xfrm>
          <a:off x="1214729" y="2103743"/>
          <a:ext cx="975949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47">
                  <a:extLst>
                    <a:ext uri="{9D8B030D-6E8A-4147-A177-3AD203B41FA5}">
                      <a16:colId xmlns:a16="http://schemas.microsoft.com/office/drawing/2014/main" val="3854072296"/>
                    </a:ext>
                  </a:extLst>
                </a:gridCol>
                <a:gridCol w="4879747">
                  <a:extLst>
                    <a:ext uri="{9D8B030D-6E8A-4147-A177-3AD203B41FA5}">
                      <a16:colId xmlns:a16="http://schemas.microsoft.com/office/drawing/2014/main" val="170751665"/>
                    </a:ext>
                  </a:extLst>
                </a:gridCol>
              </a:tblGrid>
              <a:tr h="7132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Strategy 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4200" u="none" strike="noStrike" dirty="0">
                          <a:effectLst/>
                        </a:rPr>
                        <a:t>Strategy 3</a:t>
                      </a:r>
                      <a:endParaRPr lang="en-US" sz="4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1683327157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Gross Revenue</a:t>
                      </a:r>
                    </a:p>
                  </a:txBody>
                  <a:tcPr marL="16495" marR="16495" marT="16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</a:rPr>
                        <a:t>$ 63,525,915.00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891350488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Annual Cost</a:t>
                      </a:r>
                    </a:p>
                  </a:txBody>
                  <a:tcPr marL="16495" marR="16495" marT="16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</a:rPr>
                        <a:t>$ 32,593,450.34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3508415442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Net Revenue</a:t>
                      </a:r>
                    </a:p>
                  </a:txBody>
                  <a:tcPr marL="16495" marR="16495" marT="16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</a:rPr>
                        <a:t>$ 30,932,464.66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2908746736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Change per Percentage</a:t>
                      </a:r>
                    </a:p>
                  </a:txBody>
                  <a:tcPr marL="16495" marR="16495" marT="16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158355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8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1C37C4-13F6-4D6C-9E5F-A1265440C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006939"/>
              </p:ext>
            </p:extLst>
          </p:nvPr>
        </p:nvGraphicFramePr>
        <p:xfrm>
          <a:off x="838200" y="494523"/>
          <a:ext cx="10515600" cy="569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199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AA7D3-DA21-4902-85FC-C00BFA27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Increase by option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1F6C5-F7B5-45EB-8CCF-695028A2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Demonstration of Owner’s option which is Strategy 4 can be seen in the model.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83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4A6A5-A442-47EF-A618-ED9B5775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LaRiat Auto Rental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94D8-E3AE-432B-8BE0-2586CA59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44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956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2756AB-E483-4A66-B2DD-B39BF368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LaRiat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B4F7-B1C9-4186-8C2C-0D9DC93F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One of the top rental company with the best rate.</a:t>
            </a:r>
          </a:p>
          <a:p>
            <a:r>
              <a:rPr lang="en-US" sz="3200" dirty="0">
                <a:solidFill>
                  <a:schemeClr val="tx2"/>
                </a:solidFill>
              </a:rPr>
              <a:t>Made 37% Profit for the year 2018.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297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AF65A-CF19-4BB9-A5FD-B42194B1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41007"/>
            <a:ext cx="3401568" cy="377598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2018 Number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52682D-D720-47D9-A619-6ECCC0336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232754"/>
              </p:ext>
            </p:extLst>
          </p:nvPr>
        </p:nvGraphicFramePr>
        <p:xfrm>
          <a:off x="4471332" y="1825624"/>
          <a:ext cx="6882468" cy="316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234">
                  <a:extLst>
                    <a:ext uri="{9D8B030D-6E8A-4147-A177-3AD203B41FA5}">
                      <a16:colId xmlns:a16="http://schemas.microsoft.com/office/drawing/2014/main" val="30685694"/>
                    </a:ext>
                  </a:extLst>
                </a:gridCol>
                <a:gridCol w="3441234">
                  <a:extLst>
                    <a:ext uri="{9D8B030D-6E8A-4147-A177-3AD203B41FA5}">
                      <a16:colId xmlns:a16="http://schemas.microsoft.com/office/drawing/2014/main" val="2231382437"/>
                    </a:ext>
                  </a:extLst>
                </a:gridCol>
              </a:tblGrid>
              <a:tr h="633165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9456"/>
                  </a:ext>
                </a:extLst>
              </a:tr>
              <a:tr h="633165">
                <a:tc>
                  <a:txBody>
                    <a:bodyPr/>
                    <a:lstStyle/>
                    <a:p>
                      <a:r>
                        <a:rPr lang="en-US" sz="2400" dirty="0"/>
                        <a:t>Annual Gross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$52,830,207.00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83370"/>
                  </a:ext>
                </a:extLst>
              </a:tr>
              <a:tr h="633165">
                <a:tc>
                  <a:txBody>
                    <a:bodyPr/>
                    <a:lstStyle/>
                    <a:p>
                      <a:r>
                        <a:rPr lang="en-US" sz="2400" dirty="0"/>
                        <a:t>Total Annual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$33,076,688.64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40000"/>
                  </a:ext>
                </a:extLst>
              </a:tr>
              <a:tr h="633165">
                <a:tc>
                  <a:txBody>
                    <a:bodyPr/>
                    <a:lstStyle/>
                    <a:p>
                      <a:r>
                        <a:rPr lang="en-US" sz="2400" dirty="0"/>
                        <a:t>Annual Net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$19,753,518.36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57936"/>
                  </a:ext>
                </a:extLst>
              </a:tr>
              <a:tr h="633165">
                <a:tc>
                  <a:txBody>
                    <a:bodyPr/>
                    <a:lstStyle/>
                    <a:p>
                      <a:r>
                        <a:rPr lang="en-US" sz="2400" dirty="0"/>
                        <a:t>Profit Change per 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81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5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1DD7D-7A5B-4FCC-A264-D4AC4452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Losses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E9DE-EB41-44D4-ABFD-D6E02B73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Still have loss yearly revenue on some of the vehicle in the fleet.</a:t>
            </a:r>
          </a:p>
          <a:p>
            <a:r>
              <a:rPr lang="en-US" sz="1800">
                <a:solidFill>
                  <a:schemeClr val="tx2"/>
                </a:solidFill>
              </a:rPr>
              <a:t>The top three losses.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E0F1A-EA88-429D-A428-EC0267F1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34683"/>
              </p:ext>
            </p:extLst>
          </p:nvPr>
        </p:nvGraphicFramePr>
        <p:xfrm>
          <a:off x="6429378" y="3371645"/>
          <a:ext cx="4954694" cy="214947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83450">
                  <a:extLst>
                    <a:ext uri="{9D8B030D-6E8A-4147-A177-3AD203B41FA5}">
                      <a16:colId xmlns:a16="http://schemas.microsoft.com/office/drawing/2014/main" val="1415714734"/>
                    </a:ext>
                  </a:extLst>
                </a:gridCol>
                <a:gridCol w="1736184">
                  <a:extLst>
                    <a:ext uri="{9D8B030D-6E8A-4147-A177-3AD203B41FA5}">
                      <a16:colId xmlns:a16="http://schemas.microsoft.com/office/drawing/2014/main" val="2819050216"/>
                    </a:ext>
                  </a:extLst>
                </a:gridCol>
                <a:gridCol w="1735060">
                  <a:extLst>
                    <a:ext uri="{9D8B030D-6E8A-4147-A177-3AD203B41FA5}">
                      <a16:colId xmlns:a16="http://schemas.microsoft.com/office/drawing/2014/main" val="924842389"/>
                    </a:ext>
                  </a:extLst>
                </a:gridCol>
              </a:tblGrid>
              <a:tr h="779991">
                <a:tc>
                  <a:txBody>
                    <a:bodyPr/>
                    <a:lstStyle/>
                    <a:p>
                      <a:r>
                        <a:rPr lang="en-US" sz="1900" b="0" cap="none" spc="60">
                          <a:solidFill>
                            <a:schemeClr val="bg1"/>
                          </a:solidFill>
                        </a:rPr>
                        <a:t>Make</a:t>
                      </a:r>
                    </a:p>
                  </a:txBody>
                  <a:tcPr marL="107833" marR="107833" marT="107833" marB="539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6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07833" marR="107833" marT="107833" marB="539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60">
                          <a:solidFill>
                            <a:schemeClr val="bg1"/>
                          </a:solidFill>
                        </a:rPr>
                        <a:t>Loss for the Year</a:t>
                      </a:r>
                    </a:p>
                  </a:txBody>
                  <a:tcPr marL="107833" marR="107833" marT="107833" marB="539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95907"/>
                  </a:ext>
                </a:extLst>
              </a:tr>
              <a:tr h="45649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Mercury</a:t>
                      </a:r>
                    </a:p>
                  </a:txBody>
                  <a:tcPr marL="107833" marR="107833" marT="107833" marB="53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Grand Marquis</a:t>
                      </a:r>
                    </a:p>
                  </a:txBody>
                  <a:tcPr marL="107833" marR="107833" marT="107833" marB="53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$5,270.72</a:t>
                      </a:r>
                    </a:p>
                  </a:txBody>
                  <a:tcPr marL="107833" marR="107833" marT="107833" marB="53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40041"/>
                  </a:ext>
                </a:extLst>
              </a:tr>
              <a:tr h="45649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Jaguar</a:t>
                      </a:r>
                    </a:p>
                  </a:txBody>
                  <a:tcPr marL="107833" marR="107833" marT="107833" marB="53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XJ Series</a:t>
                      </a:r>
                    </a:p>
                  </a:txBody>
                  <a:tcPr marL="107833" marR="107833" marT="107833" marB="53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$4,418.00</a:t>
                      </a:r>
                    </a:p>
                  </a:txBody>
                  <a:tcPr marL="107833" marR="107833" marT="107833" marB="53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010482"/>
                  </a:ext>
                </a:extLst>
              </a:tr>
              <a:tr h="45649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Volkswagen</a:t>
                      </a:r>
                    </a:p>
                  </a:txBody>
                  <a:tcPr marL="107833" marR="107833" marT="107833" marB="53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Type 2</a:t>
                      </a:r>
                    </a:p>
                  </a:txBody>
                  <a:tcPr marL="107833" marR="107833" marT="107833" marB="53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$3928.96</a:t>
                      </a:r>
                    </a:p>
                  </a:txBody>
                  <a:tcPr marL="107833" marR="107833" marT="107833" marB="53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4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06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0A86A-D05C-4E4A-B20D-51B82E28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Insurance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7631-AF97-4356-821D-E2E78CDC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Paying different insurance rates for the same vehicle.</a:t>
            </a:r>
          </a:p>
          <a:p>
            <a:r>
              <a:rPr lang="en-US" sz="1800">
                <a:solidFill>
                  <a:schemeClr val="tx2"/>
                </a:solidFill>
              </a:rPr>
              <a:t>Much higher rate for the same vehicle just 2 years younger or older model insurance charging more.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0C3AF3-B7F3-4B85-8F87-AD786F86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02774"/>
              </p:ext>
            </p:extLst>
          </p:nvPr>
        </p:nvGraphicFramePr>
        <p:xfrm>
          <a:off x="6429378" y="3049379"/>
          <a:ext cx="4954694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val="4265227175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976737329"/>
                    </a:ext>
                  </a:extLst>
                </a:gridCol>
                <a:gridCol w="1052407">
                  <a:extLst>
                    <a:ext uri="{9D8B030D-6E8A-4147-A177-3AD203B41FA5}">
                      <a16:colId xmlns:a16="http://schemas.microsoft.com/office/drawing/2014/main" val="3813735340"/>
                    </a:ext>
                  </a:extLst>
                </a:gridCol>
                <a:gridCol w="1611207">
                  <a:extLst>
                    <a:ext uri="{9D8B030D-6E8A-4147-A177-3AD203B41FA5}">
                      <a16:colId xmlns:a16="http://schemas.microsoft.com/office/drawing/2014/main" val="485734402"/>
                    </a:ext>
                  </a:extLst>
                </a:gridCol>
              </a:tblGrid>
              <a:tr h="827024">
                <a:tc>
                  <a:txBody>
                    <a:bodyPr/>
                    <a:lstStyle/>
                    <a:p>
                      <a:r>
                        <a:rPr lang="en-US" sz="2200"/>
                        <a:t>Make 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Model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Year 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Insurance Price</a:t>
                      </a: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3857546656"/>
                  </a:ext>
                </a:extLst>
              </a:tr>
              <a:tr h="491744">
                <a:tc>
                  <a:txBody>
                    <a:bodyPr/>
                    <a:lstStyle/>
                    <a:p>
                      <a:r>
                        <a:rPr lang="en-US" sz="2200"/>
                        <a:t>Acura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NSX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2016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$205.63</a:t>
                      </a: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35329438"/>
                  </a:ext>
                </a:extLst>
              </a:tr>
              <a:tr h="491744">
                <a:tc>
                  <a:txBody>
                    <a:bodyPr/>
                    <a:lstStyle/>
                    <a:p>
                      <a:r>
                        <a:rPr lang="en-US" sz="2200"/>
                        <a:t>Acura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NSX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2018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$530.81</a:t>
                      </a: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4060435171"/>
                  </a:ext>
                </a:extLst>
              </a:tr>
              <a:tr h="491744">
                <a:tc>
                  <a:txBody>
                    <a:bodyPr/>
                    <a:lstStyle/>
                    <a:p>
                      <a:r>
                        <a:rPr lang="en-US" sz="2200"/>
                        <a:t>Acura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RL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2016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$300.22</a:t>
                      </a: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5798970"/>
                  </a:ext>
                </a:extLst>
              </a:tr>
              <a:tr h="491744">
                <a:tc>
                  <a:txBody>
                    <a:bodyPr/>
                    <a:lstStyle/>
                    <a:p>
                      <a:r>
                        <a:rPr lang="en-US" sz="2200"/>
                        <a:t>Acura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RL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2018</a:t>
                      </a: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$264.01</a:t>
                      </a: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41379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0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AC0EC3-FD8C-4E25-84AD-1A566D63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Avoiding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61B5-C54D-4526-8806-99D074C5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Increase rental price by 20%.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03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5087B-99F7-4A4D-B952-25A6E993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Avoiding Losses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ECE720B-047C-4B54-A1A1-9C1F8D022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369575"/>
              </p:ext>
            </p:extLst>
          </p:nvPr>
        </p:nvGraphicFramePr>
        <p:xfrm>
          <a:off x="1728132" y="1825624"/>
          <a:ext cx="9177556" cy="330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778">
                  <a:extLst>
                    <a:ext uri="{9D8B030D-6E8A-4147-A177-3AD203B41FA5}">
                      <a16:colId xmlns:a16="http://schemas.microsoft.com/office/drawing/2014/main" val="1012906369"/>
                    </a:ext>
                  </a:extLst>
                </a:gridCol>
                <a:gridCol w="4588778">
                  <a:extLst>
                    <a:ext uri="{9D8B030D-6E8A-4147-A177-3AD203B41FA5}">
                      <a16:colId xmlns:a16="http://schemas.microsoft.com/office/drawing/2014/main" val="2244802743"/>
                    </a:ext>
                  </a:extLst>
                </a:gridCol>
              </a:tblGrid>
              <a:tr h="6616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Strategy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89048"/>
                  </a:ext>
                </a:extLst>
              </a:tr>
              <a:tr h="661687">
                <a:tc>
                  <a:txBody>
                    <a:bodyPr/>
                    <a:lstStyle/>
                    <a:p>
                      <a:r>
                        <a:rPr lang="en-US" sz="2400" dirty="0"/>
                        <a:t>Annual Gross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$63,525,915.00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17329"/>
                  </a:ext>
                </a:extLst>
              </a:tr>
              <a:tr h="661687">
                <a:tc>
                  <a:txBody>
                    <a:bodyPr/>
                    <a:lstStyle/>
                    <a:p>
                      <a:r>
                        <a:rPr lang="en-US" sz="2400" dirty="0"/>
                        <a:t>Total Annual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$33,076,688.64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89824"/>
                  </a:ext>
                </a:extLst>
              </a:tr>
              <a:tr h="661687">
                <a:tc>
                  <a:txBody>
                    <a:bodyPr/>
                    <a:lstStyle/>
                    <a:p>
                      <a:r>
                        <a:rPr lang="en-US" sz="2400" dirty="0"/>
                        <a:t>Annual Net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$30,449,226.36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3709"/>
                  </a:ext>
                </a:extLst>
              </a:tr>
              <a:tr h="661687">
                <a:tc>
                  <a:txBody>
                    <a:bodyPr/>
                    <a:lstStyle/>
                    <a:p>
                      <a:r>
                        <a:rPr lang="en-US" sz="2400" dirty="0"/>
                        <a:t>Profit Change per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8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87493E-F518-4668-974E-DE2875D6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429F-1FA1-44C3-94B5-3FCC87A5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Get adjusted insurance policy with a 10% discount per vehicle.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6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E7AB2-EE64-46C7-AF9C-BE1BF66A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Insurance Adjustment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5E5A9D-CA18-4E32-A0AE-152E7776F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673683"/>
              </p:ext>
            </p:extLst>
          </p:nvPr>
        </p:nvGraphicFramePr>
        <p:xfrm>
          <a:off x="1879133" y="2103119"/>
          <a:ext cx="9168422" cy="360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211">
                  <a:extLst>
                    <a:ext uri="{9D8B030D-6E8A-4147-A177-3AD203B41FA5}">
                      <a16:colId xmlns:a16="http://schemas.microsoft.com/office/drawing/2014/main" val="2813338152"/>
                    </a:ext>
                  </a:extLst>
                </a:gridCol>
                <a:gridCol w="4584211">
                  <a:extLst>
                    <a:ext uri="{9D8B030D-6E8A-4147-A177-3AD203B41FA5}">
                      <a16:colId xmlns:a16="http://schemas.microsoft.com/office/drawing/2014/main" val="559867166"/>
                    </a:ext>
                  </a:extLst>
                </a:gridCol>
              </a:tblGrid>
              <a:tr h="46402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Strategy 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4200" u="none" strike="noStrike" dirty="0">
                          <a:effectLst/>
                        </a:rPr>
                        <a:t>Strategy 2</a:t>
                      </a:r>
                      <a:endParaRPr lang="en-US" sz="4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1689363566"/>
                  </a:ext>
                </a:extLst>
              </a:tr>
              <a:tr h="8330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Gross Revenue</a:t>
                      </a:r>
                    </a:p>
                  </a:txBody>
                  <a:tcPr marL="16495" marR="16495" marT="16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</a:rPr>
                        <a:t>$ 52,830,207.00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4265181597"/>
                  </a:ext>
                </a:extLst>
              </a:tr>
              <a:tr h="8330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Annual Cost</a:t>
                      </a:r>
                    </a:p>
                  </a:txBody>
                  <a:tcPr marL="16495" marR="16495" marT="16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</a:rPr>
                        <a:t>$ 32,593,450.34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3161020772"/>
                  </a:ext>
                </a:extLst>
              </a:tr>
              <a:tr h="8330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Net Revenue</a:t>
                      </a:r>
                    </a:p>
                  </a:txBody>
                  <a:tcPr marL="16495" marR="16495" marT="16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</a:rPr>
                        <a:t>$20,236,756.66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1927643341"/>
                  </a:ext>
                </a:extLst>
              </a:tr>
              <a:tr h="604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Change per Percentage</a:t>
                      </a:r>
                    </a:p>
                  </a:txBody>
                  <a:tcPr marL="16495" marR="16495" marT="16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38%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5" marR="16495" marT="16495" marB="0" anchor="b"/>
                </a:tc>
                <a:extLst>
                  <a:ext uri="{0D108BD9-81ED-4DB2-BD59-A6C34878D82A}">
                    <a16:rowId xmlns:a16="http://schemas.microsoft.com/office/drawing/2014/main" val="69538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4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274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LaRiat Auto Rental</vt:lpstr>
      <vt:lpstr>LaRiat</vt:lpstr>
      <vt:lpstr>2018 Number</vt:lpstr>
      <vt:lpstr>Losses</vt:lpstr>
      <vt:lpstr>Insurance</vt:lpstr>
      <vt:lpstr>Avoiding Losses</vt:lpstr>
      <vt:lpstr>Avoiding Losses</vt:lpstr>
      <vt:lpstr>Insurance</vt:lpstr>
      <vt:lpstr>Insurance Adjustment</vt:lpstr>
      <vt:lpstr>Combining both Strategies</vt:lpstr>
      <vt:lpstr>PowerPoint Presentation</vt:lpstr>
      <vt:lpstr>Increase by option</vt:lpstr>
      <vt:lpstr>LaRiat Auto Rental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Auto Rental</dc:title>
  <dc:creator>Alfred Francis</dc:creator>
  <cp:lastModifiedBy>Alfred Francis</cp:lastModifiedBy>
  <cp:revision>16</cp:revision>
  <dcterms:created xsi:type="dcterms:W3CDTF">2021-05-19T18:44:17Z</dcterms:created>
  <dcterms:modified xsi:type="dcterms:W3CDTF">2021-05-20T16:09:36Z</dcterms:modified>
</cp:coreProperties>
</file>