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60" r:id="rId5"/>
    <p:sldId id="258" r:id="rId6"/>
    <p:sldId id="259" r:id="rId7"/>
    <p:sldId id="261" r:id="rId8"/>
    <p:sldId id="262" r:id="rId9"/>
    <p:sldId id="267" r:id="rId10"/>
    <p:sldId id="263" r:id="rId11"/>
    <p:sldId id="264" r:id="rId12"/>
    <p:sldId id="265" r:id="rId13"/>
    <p:sldId id="266" r:id="rId14"/>
    <p:sldId id="268" r:id="rId15"/>
    <p:sldId id="269" r:id="rId16"/>
    <p:sldId id="270" r:id="rId17"/>
    <p:sldId id="271" r:id="rId18"/>
    <p:sldId id="272" r:id="rId19"/>
    <p:sldId id="273" r:id="rId20"/>
    <p:sldId id="274" r:id="rId21"/>
    <p:sldId id="275" r:id="rId22"/>
    <p:sldId id="276" r:id="rId2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656" y="-23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2F0F56E8-EC89-42CD-8E85-48CE9126F465}" type="datetimeFigureOut">
              <a:rPr lang="es-ES" smtClean="0"/>
              <a:pPr/>
              <a:t>30/08/2024</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9F42DC4-11B2-4FEE-87CD-065579C0E040}" type="slidenum">
              <a:rPr lang="es-ES" smtClean="0"/>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2F0F56E8-EC89-42CD-8E85-48CE9126F465}" type="datetimeFigureOut">
              <a:rPr lang="es-ES" smtClean="0"/>
              <a:pPr/>
              <a:t>30/08/2024</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9F42DC4-11B2-4FEE-87CD-065579C0E040}"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2F0F56E8-EC89-42CD-8E85-48CE9126F465}" type="datetimeFigureOut">
              <a:rPr lang="es-ES" smtClean="0"/>
              <a:pPr/>
              <a:t>30/08/2024</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9F42DC4-11B2-4FEE-87CD-065579C0E040}"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2F0F56E8-EC89-42CD-8E85-48CE9126F465}" type="datetimeFigureOut">
              <a:rPr lang="es-ES" smtClean="0"/>
              <a:pPr/>
              <a:t>30/08/2024</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9F42DC4-11B2-4FEE-87CD-065579C0E040}"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2F0F56E8-EC89-42CD-8E85-48CE9126F465}" type="datetimeFigureOut">
              <a:rPr lang="es-ES" smtClean="0"/>
              <a:pPr/>
              <a:t>30/08/2024</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9F42DC4-11B2-4FEE-87CD-065579C0E040}" type="slidenum">
              <a:rPr lang="es-ES" smtClean="0"/>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2F0F56E8-EC89-42CD-8E85-48CE9126F465}" type="datetimeFigureOut">
              <a:rPr lang="es-ES" smtClean="0"/>
              <a:pPr/>
              <a:t>30/08/2024</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9F42DC4-11B2-4FEE-87CD-065579C0E040}"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2F0F56E8-EC89-42CD-8E85-48CE9126F465}" type="datetimeFigureOut">
              <a:rPr lang="es-ES" smtClean="0"/>
              <a:pPr/>
              <a:t>30/08/2024</a:t>
            </a:fld>
            <a:endParaRPr lang="es-ES" dirty="0"/>
          </a:p>
        </p:txBody>
      </p:sp>
      <p:sp>
        <p:nvSpPr>
          <p:cNvPr id="8" name="7 Marcador de pie de página"/>
          <p:cNvSpPr>
            <a:spLocks noGrp="1"/>
          </p:cNvSpPr>
          <p:nvPr>
            <p:ph type="ftr" sz="quarter" idx="11"/>
          </p:nvPr>
        </p:nvSpPr>
        <p:spPr/>
        <p:txBody>
          <a:bodyPr/>
          <a:lstStyle/>
          <a:p>
            <a:endParaRPr lang="es-ES" dirty="0"/>
          </a:p>
        </p:txBody>
      </p:sp>
      <p:sp>
        <p:nvSpPr>
          <p:cNvPr id="9" name="8 Marcador de número de diapositiva"/>
          <p:cNvSpPr>
            <a:spLocks noGrp="1"/>
          </p:cNvSpPr>
          <p:nvPr>
            <p:ph type="sldNum" sz="quarter" idx="12"/>
          </p:nvPr>
        </p:nvSpPr>
        <p:spPr/>
        <p:txBody>
          <a:bodyPr/>
          <a:lstStyle/>
          <a:p>
            <a:fld id="{79F42DC4-11B2-4FEE-87CD-065579C0E040}" type="slidenum">
              <a:rPr lang="es-ES" smtClean="0"/>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2F0F56E8-EC89-42CD-8E85-48CE9126F465}" type="datetimeFigureOut">
              <a:rPr lang="es-ES" smtClean="0"/>
              <a:pPr/>
              <a:t>30/08/2024</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79F42DC4-11B2-4FEE-87CD-065579C0E040}" type="slidenum">
              <a:rPr lang="es-ES" smtClean="0"/>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F0F56E8-EC89-42CD-8E85-48CE9126F465}" type="datetimeFigureOut">
              <a:rPr lang="es-ES" smtClean="0"/>
              <a:pPr/>
              <a:t>30/08/2024</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79F42DC4-11B2-4FEE-87CD-065579C0E040}"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F0F56E8-EC89-42CD-8E85-48CE9126F465}" type="datetimeFigureOut">
              <a:rPr lang="es-ES" smtClean="0"/>
              <a:pPr/>
              <a:t>30/08/2024</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9F42DC4-11B2-4FEE-87CD-065579C0E040}" type="slidenum">
              <a:rPr lang="es-ES" smtClean="0"/>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F0F56E8-EC89-42CD-8E85-48CE9126F465}" type="datetimeFigureOut">
              <a:rPr lang="es-ES" smtClean="0"/>
              <a:pPr/>
              <a:t>30/08/2024</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9F42DC4-11B2-4FEE-87CD-065579C0E040}"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F56E8-EC89-42CD-8E85-48CE9126F465}" type="datetimeFigureOut">
              <a:rPr lang="es-ES" smtClean="0"/>
              <a:pPr/>
              <a:t>30/08/2024</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42DC4-11B2-4FEE-87CD-065579C0E040}"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descr="slide 1.png"/>
          <p:cNvPicPr>
            <a:picLocks noChangeAspect="1"/>
          </p:cNvPicPr>
          <p:nvPr/>
        </p:nvPicPr>
        <p:blipFill>
          <a:blip r:embed="rId2">
            <a:lum bright="40000"/>
          </a:blip>
          <a:stretch>
            <a:fillRect/>
          </a:stretch>
        </p:blipFill>
        <p:spPr>
          <a:xfrm>
            <a:off x="0" y="0"/>
            <a:ext cx="9144000" cy="6858000"/>
          </a:xfrm>
          <a:prstGeom prst="rect">
            <a:avLst/>
          </a:prstGeom>
        </p:spPr>
      </p:pic>
      <p:sp>
        <p:nvSpPr>
          <p:cNvPr id="2" name="1 Título"/>
          <p:cNvSpPr>
            <a:spLocks noGrp="1"/>
          </p:cNvSpPr>
          <p:nvPr>
            <p:ph type="ctrTitle"/>
          </p:nvPr>
        </p:nvSpPr>
        <p:spPr>
          <a:xfrm>
            <a:off x="571472" y="1285860"/>
            <a:ext cx="8072494" cy="1470025"/>
          </a:xfrm>
          <a:noFill/>
          <a:ln>
            <a:noFill/>
          </a:ln>
        </p:spPr>
        <p:txBody>
          <a:bodyPr>
            <a:noAutofit/>
          </a:bodyPr>
          <a:lstStyle/>
          <a:p>
            <a:r>
              <a:rPr lang="es-ES" sz="4000" b="1" dirty="0" smtClean="0"/>
              <a:t>Análisis del Cambio Electoral en </a:t>
            </a:r>
            <a:r>
              <a:rPr lang="es-ES" sz="4000" b="1" dirty="0" err="1" smtClean="0"/>
              <a:t>Olot</a:t>
            </a:r>
            <a:r>
              <a:rPr lang="es-ES" sz="4000" b="1" dirty="0" smtClean="0"/>
              <a:t> (Elecciones Municipales 2023)</a:t>
            </a:r>
            <a:endParaRPr lang="es-ES" sz="4000" b="1" dirty="0"/>
          </a:p>
        </p:txBody>
      </p:sp>
      <p:sp>
        <p:nvSpPr>
          <p:cNvPr id="3" name="2 Subtítulo"/>
          <p:cNvSpPr>
            <a:spLocks noGrp="1"/>
          </p:cNvSpPr>
          <p:nvPr>
            <p:ph type="subTitle" idx="1"/>
          </p:nvPr>
        </p:nvSpPr>
        <p:spPr>
          <a:xfrm>
            <a:off x="1500166" y="3000372"/>
            <a:ext cx="6400800" cy="1752600"/>
          </a:xfrm>
        </p:spPr>
        <p:txBody>
          <a:bodyPr/>
          <a:lstStyle/>
          <a:p>
            <a:r>
              <a:rPr lang="es-ES" dirty="0" smtClean="0">
                <a:solidFill>
                  <a:schemeClr val="tx1"/>
                </a:solidFill>
              </a:rPr>
              <a:t>Una exploración de la dinámica electoral y transferencias de voto</a:t>
            </a:r>
            <a:endParaRPr lang="es-ES" dirty="0">
              <a:solidFill>
                <a:schemeClr val="tx1"/>
              </a:solidFill>
            </a:endParaRPr>
          </a:p>
        </p:txBody>
      </p:sp>
      <p:sp>
        <p:nvSpPr>
          <p:cNvPr id="5" name="4 CuadroTexto"/>
          <p:cNvSpPr txBox="1"/>
          <p:nvPr/>
        </p:nvSpPr>
        <p:spPr>
          <a:xfrm>
            <a:off x="3286116" y="5929330"/>
            <a:ext cx="5572164" cy="400110"/>
          </a:xfrm>
          <a:prstGeom prst="rect">
            <a:avLst/>
          </a:prstGeom>
          <a:noFill/>
        </p:spPr>
        <p:txBody>
          <a:bodyPr wrap="square" rtlCol="0">
            <a:spAutoFit/>
          </a:bodyPr>
          <a:lstStyle/>
          <a:p>
            <a:r>
              <a:rPr lang="es-ES" sz="2000" dirty="0" smtClean="0"/>
              <a:t>Presentado por: Aristóteles W. Fuentes Jiménez</a:t>
            </a:r>
            <a:endParaRPr lang="es-E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ChangeAspect="1"/>
          </p:cNvPicPr>
          <p:nvPr/>
        </p:nvPicPr>
        <p:blipFill>
          <a:blip r:embed="rId2">
            <a:lum bright="62000" contrast="-51000"/>
          </a:blip>
          <a:stretch>
            <a:fillRect/>
          </a:stretch>
        </p:blipFill>
        <p:spPr>
          <a:xfrm>
            <a:off x="0" y="0"/>
            <a:ext cx="10583898" cy="6858000"/>
          </a:xfrm>
          <a:prstGeom prst="rect">
            <a:avLst/>
          </a:prstGeom>
        </p:spPr>
      </p:pic>
      <p:sp>
        <p:nvSpPr>
          <p:cNvPr id="2" name="1 Título"/>
          <p:cNvSpPr>
            <a:spLocks noGrp="1"/>
          </p:cNvSpPr>
          <p:nvPr>
            <p:ph type="title"/>
          </p:nvPr>
        </p:nvSpPr>
        <p:spPr>
          <a:xfrm>
            <a:off x="1285852" y="0"/>
            <a:ext cx="8229600" cy="1143000"/>
          </a:xfrm>
        </p:spPr>
        <p:txBody>
          <a:bodyPr>
            <a:normAutofit/>
          </a:bodyPr>
          <a:lstStyle/>
          <a:p>
            <a:r>
              <a:rPr lang="es-ES" sz="4000" b="1" dirty="0" smtClean="0"/>
              <a:t>Cambio de voto por lengua</a:t>
            </a:r>
            <a:endParaRPr lang="es-ES" sz="4000" b="1" dirty="0"/>
          </a:p>
        </p:txBody>
      </p:sp>
      <p:pic>
        <p:nvPicPr>
          <p:cNvPr id="5" name="4 Marcador de contenido" descr="cambio_voto_lengua.png"/>
          <p:cNvPicPr>
            <a:picLocks noGrp="1" noChangeAspect="1"/>
          </p:cNvPicPr>
          <p:nvPr>
            <p:ph idx="1"/>
          </p:nvPr>
        </p:nvPicPr>
        <p:blipFill>
          <a:blip r:embed="rId3"/>
          <a:stretch>
            <a:fillRect/>
          </a:stretch>
        </p:blipFill>
        <p:spPr>
          <a:xfrm>
            <a:off x="714348" y="1142984"/>
            <a:ext cx="9429815" cy="5214974"/>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ChangeAspect="1"/>
          </p:cNvPicPr>
          <p:nvPr/>
        </p:nvPicPr>
        <p:blipFill>
          <a:blip r:embed="rId2">
            <a:lum bright="62000" contrast="-51000"/>
          </a:blip>
          <a:stretch>
            <a:fillRect/>
          </a:stretch>
        </p:blipFill>
        <p:spPr>
          <a:xfrm>
            <a:off x="0" y="0"/>
            <a:ext cx="10583898" cy="6858000"/>
          </a:xfrm>
          <a:prstGeom prst="rect">
            <a:avLst/>
          </a:prstGeom>
        </p:spPr>
      </p:pic>
      <p:sp>
        <p:nvSpPr>
          <p:cNvPr id="2" name="1 Título"/>
          <p:cNvSpPr>
            <a:spLocks noGrp="1"/>
          </p:cNvSpPr>
          <p:nvPr>
            <p:ph type="title"/>
          </p:nvPr>
        </p:nvSpPr>
        <p:spPr>
          <a:xfrm>
            <a:off x="457200" y="274638"/>
            <a:ext cx="9686964" cy="1143000"/>
          </a:xfrm>
        </p:spPr>
        <p:txBody>
          <a:bodyPr>
            <a:normAutofit fontScale="90000"/>
          </a:bodyPr>
          <a:lstStyle/>
          <a:p>
            <a:r>
              <a:rPr lang="es-ES" b="1" dirty="0" smtClean="0"/>
              <a:t>Interpretación del cambio del voto por lengua</a:t>
            </a:r>
            <a:endParaRPr lang="es-ES" b="1" dirty="0"/>
          </a:p>
        </p:txBody>
      </p:sp>
      <p:sp>
        <p:nvSpPr>
          <p:cNvPr id="3" name="2 Marcador de contenido"/>
          <p:cNvSpPr>
            <a:spLocks noGrp="1"/>
          </p:cNvSpPr>
          <p:nvPr>
            <p:ph idx="1"/>
          </p:nvPr>
        </p:nvSpPr>
        <p:spPr>
          <a:xfrm>
            <a:off x="500034" y="1857364"/>
            <a:ext cx="9615526" cy="4525963"/>
          </a:xfrm>
        </p:spPr>
        <p:txBody>
          <a:bodyPr/>
          <a:lstStyle/>
          <a:p>
            <a:r>
              <a:rPr lang="es-ES" b="1" dirty="0" err="1" smtClean="0"/>
              <a:t>Junts</a:t>
            </a:r>
            <a:r>
              <a:rPr lang="es-ES" b="1" dirty="0" smtClean="0"/>
              <a:t> y ERC</a:t>
            </a:r>
            <a:r>
              <a:rPr lang="es-ES" dirty="0" smtClean="0"/>
              <a:t>: pierden votos en zonas catalanoparlantes y mixtas, aunque la diferencia no es significativa</a:t>
            </a:r>
          </a:p>
          <a:p>
            <a:r>
              <a:rPr lang="es-ES" b="1" dirty="0" smtClean="0"/>
              <a:t>PSC</a:t>
            </a:r>
            <a:r>
              <a:rPr lang="es-ES" dirty="0" smtClean="0"/>
              <a:t>: gana más votos en zonas castellanoparlantes y mixtas, aunque la diferencia no es significativa.</a:t>
            </a:r>
          </a:p>
          <a:p>
            <a:r>
              <a:rPr lang="es-ES" b="1" dirty="0" smtClean="0"/>
              <a:t>ERC</a:t>
            </a:r>
            <a:r>
              <a:rPr lang="es-ES" dirty="0" smtClean="0"/>
              <a:t>: pierde votos en todas las zonas.</a:t>
            </a:r>
          </a:p>
          <a:p>
            <a:r>
              <a:rPr lang="es-ES" b="1" dirty="0" smtClean="0"/>
              <a:t>CUP</a:t>
            </a:r>
            <a:r>
              <a:rPr lang="es-ES" dirty="0" smtClean="0"/>
              <a:t>: gana votos sobre todo en zonas catalanoparlantes, y la diferencia es significativa con respecto a las zonas castellanoparlantes.</a:t>
            </a:r>
            <a:endParaRPr lang="es-E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ChangeAspect="1"/>
          </p:cNvPicPr>
          <p:nvPr/>
        </p:nvPicPr>
        <p:blipFill>
          <a:blip r:embed="rId2">
            <a:lum bright="62000" contrast="-51000"/>
          </a:blip>
          <a:stretch>
            <a:fillRect/>
          </a:stretch>
        </p:blipFill>
        <p:spPr>
          <a:xfrm>
            <a:off x="0" y="0"/>
            <a:ext cx="10583898" cy="6858000"/>
          </a:xfrm>
          <a:prstGeom prst="rect">
            <a:avLst/>
          </a:prstGeom>
        </p:spPr>
      </p:pic>
      <p:sp>
        <p:nvSpPr>
          <p:cNvPr id="2" name="1 Título"/>
          <p:cNvSpPr>
            <a:spLocks noGrp="1"/>
          </p:cNvSpPr>
          <p:nvPr>
            <p:ph type="title"/>
          </p:nvPr>
        </p:nvSpPr>
        <p:spPr>
          <a:xfrm>
            <a:off x="457200" y="274638"/>
            <a:ext cx="8972584" cy="1143000"/>
          </a:xfrm>
        </p:spPr>
        <p:txBody>
          <a:bodyPr/>
          <a:lstStyle/>
          <a:p>
            <a:r>
              <a:rPr lang="es-ES" b="1" dirty="0" smtClean="0"/>
              <a:t>Análisis de regresión multinivel</a:t>
            </a:r>
            <a:endParaRPr lang="es-ES" b="1" dirty="0"/>
          </a:p>
        </p:txBody>
      </p:sp>
      <p:sp>
        <p:nvSpPr>
          <p:cNvPr id="3" name="2 Marcador de contenido"/>
          <p:cNvSpPr>
            <a:spLocks noGrp="1"/>
          </p:cNvSpPr>
          <p:nvPr>
            <p:ph idx="1"/>
          </p:nvPr>
        </p:nvSpPr>
        <p:spPr>
          <a:xfrm>
            <a:off x="571472" y="1285860"/>
            <a:ext cx="9429816" cy="4883153"/>
          </a:xfrm>
        </p:spPr>
        <p:txBody>
          <a:bodyPr/>
          <a:lstStyle/>
          <a:p>
            <a:r>
              <a:rPr lang="es-ES" dirty="0" smtClean="0"/>
              <a:t>Con la intención de capturar la variabilidad entre secciones censales, se ha intentado llevar a cabo un análisis de regresión mediante diversos modelos, tras una </a:t>
            </a:r>
            <a:r>
              <a:rPr lang="es-ES" dirty="0" err="1" smtClean="0"/>
              <a:t>clusterización</a:t>
            </a:r>
            <a:r>
              <a:rPr lang="es-ES" dirty="0" smtClean="0"/>
              <a:t> a partir de las variables RMH y lengua.</a:t>
            </a:r>
          </a:p>
          <a:p>
            <a:pPr>
              <a:buNone/>
            </a:pPr>
            <a:endParaRPr lang="es-ES" dirty="0" smtClean="0"/>
          </a:p>
          <a:p>
            <a:r>
              <a:rPr lang="es-ES" dirty="0" smtClean="0"/>
              <a:t>Tras desechar varios de ellos, este es el que ha proporcionado unos resultados razonablemente aceptables.</a:t>
            </a:r>
            <a:endParaRPr lang="es-E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ChangeAspect="1"/>
          </p:cNvPicPr>
          <p:nvPr/>
        </p:nvPicPr>
        <p:blipFill>
          <a:blip r:embed="rId2">
            <a:lum bright="62000" contrast="-51000"/>
          </a:blip>
          <a:stretch>
            <a:fillRect/>
          </a:stretch>
        </p:blipFill>
        <p:spPr>
          <a:xfrm>
            <a:off x="0" y="0"/>
            <a:ext cx="10583898" cy="6858000"/>
          </a:xfrm>
          <a:prstGeom prst="rect">
            <a:avLst/>
          </a:prstGeom>
        </p:spPr>
      </p:pic>
      <p:sp>
        <p:nvSpPr>
          <p:cNvPr id="2" name="1 Título"/>
          <p:cNvSpPr>
            <a:spLocks noGrp="1"/>
          </p:cNvSpPr>
          <p:nvPr>
            <p:ph type="title"/>
          </p:nvPr>
        </p:nvSpPr>
        <p:spPr>
          <a:xfrm>
            <a:off x="457200" y="274638"/>
            <a:ext cx="9615526" cy="1143000"/>
          </a:xfrm>
        </p:spPr>
        <p:txBody>
          <a:bodyPr>
            <a:normAutofit/>
          </a:bodyPr>
          <a:lstStyle/>
          <a:p>
            <a:r>
              <a:rPr lang="es-ES" sz="4000" b="1" dirty="0" smtClean="0"/>
              <a:t>Resultados del análisis de regresión</a:t>
            </a:r>
            <a:endParaRPr lang="es-ES" sz="4000" b="1" dirty="0"/>
          </a:p>
        </p:txBody>
      </p:sp>
      <p:pic>
        <p:nvPicPr>
          <p:cNvPr id="5" name="4 Imagen" descr="modelo_cup.png"/>
          <p:cNvPicPr>
            <a:picLocks noChangeAspect="1"/>
          </p:cNvPicPr>
          <p:nvPr/>
        </p:nvPicPr>
        <p:blipFill>
          <a:blip r:embed="rId3"/>
          <a:stretch>
            <a:fillRect/>
          </a:stretch>
        </p:blipFill>
        <p:spPr>
          <a:xfrm>
            <a:off x="1428728" y="2571744"/>
            <a:ext cx="7715272" cy="3842816"/>
          </a:xfrm>
          <a:prstGeom prst="rect">
            <a:avLst/>
          </a:prstGeom>
        </p:spPr>
      </p:pic>
      <p:sp>
        <p:nvSpPr>
          <p:cNvPr id="3" name="2 Marcador de contenido"/>
          <p:cNvSpPr>
            <a:spLocks noGrp="1"/>
          </p:cNvSpPr>
          <p:nvPr>
            <p:ph idx="1"/>
          </p:nvPr>
        </p:nvSpPr>
        <p:spPr>
          <a:xfrm>
            <a:off x="571472" y="1285860"/>
            <a:ext cx="9615526" cy="4525963"/>
          </a:xfrm>
        </p:spPr>
        <p:txBody>
          <a:bodyPr>
            <a:normAutofit/>
          </a:bodyPr>
          <a:lstStyle/>
          <a:p>
            <a:r>
              <a:rPr lang="es-ES" sz="2400" dirty="0" smtClean="0"/>
              <a:t>El modelo para la CUP ha resultado ser el más fiable. Las variables escogidas han sido RMH, lengua, PES, JUNTS23 y ERC23.</a:t>
            </a:r>
          </a:p>
          <a:p>
            <a:r>
              <a:rPr lang="es-ES" sz="2400" dirty="0" smtClean="0"/>
              <a:t>Aunque dista de ser perfecto, señala una tendencia.</a:t>
            </a:r>
            <a:endParaRPr lang="es-E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ChangeAspect="1"/>
          </p:cNvPicPr>
          <p:nvPr/>
        </p:nvPicPr>
        <p:blipFill>
          <a:blip r:embed="rId2">
            <a:lum bright="62000" contrast="-51000"/>
          </a:blip>
          <a:stretch>
            <a:fillRect/>
          </a:stretch>
        </p:blipFill>
        <p:spPr>
          <a:xfrm>
            <a:off x="0" y="0"/>
            <a:ext cx="10583898" cy="6858000"/>
          </a:xfrm>
          <a:prstGeom prst="rect">
            <a:avLst/>
          </a:prstGeom>
        </p:spPr>
      </p:pic>
      <p:sp>
        <p:nvSpPr>
          <p:cNvPr id="2" name="1 Título"/>
          <p:cNvSpPr>
            <a:spLocks noGrp="1"/>
          </p:cNvSpPr>
          <p:nvPr>
            <p:ph type="title"/>
          </p:nvPr>
        </p:nvSpPr>
        <p:spPr>
          <a:xfrm>
            <a:off x="714348" y="500042"/>
            <a:ext cx="8229600" cy="1214438"/>
          </a:xfrm>
        </p:spPr>
        <p:txBody>
          <a:bodyPr>
            <a:normAutofit fontScale="90000"/>
          </a:bodyPr>
          <a:lstStyle/>
          <a:p>
            <a:r>
              <a:rPr lang="es-ES" b="1" dirty="0" smtClean="0"/>
              <a:t>Análisis de la transferencia de votos mediante inferencia ecológica</a:t>
            </a:r>
            <a:r>
              <a:rPr lang="es-ES" dirty="0" smtClean="0"/>
              <a:t/>
            </a:r>
            <a:br>
              <a:rPr lang="es-ES" dirty="0" smtClean="0"/>
            </a:br>
            <a:endParaRPr lang="es-ES" dirty="0"/>
          </a:p>
        </p:txBody>
      </p:sp>
      <p:sp>
        <p:nvSpPr>
          <p:cNvPr id="3" name="2 Marcador de contenido"/>
          <p:cNvSpPr>
            <a:spLocks noGrp="1"/>
          </p:cNvSpPr>
          <p:nvPr>
            <p:ph idx="1"/>
          </p:nvPr>
        </p:nvSpPr>
        <p:spPr/>
        <p:txBody>
          <a:bodyPr>
            <a:normAutofit fontScale="92500" lnSpcReduction="10000"/>
          </a:bodyPr>
          <a:lstStyle/>
          <a:p>
            <a:r>
              <a:rPr lang="es-ES" sz="2800" dirty="0" smtClean="0"/>
              <a:t>La inferencia ecológica es un método estadístico utilizado para deducir comportamientos individuales a partir de datos agregados. En contextos electorales, permite estimar cómo diferentes grupos de votantes (por ejemplo, por sección censal) cambiaron su voto entre dos elecciones, aunque solo se disponga de datos a nivel agregado y no individual.</a:t>
            </a:r>
          </a:p>
          <a:p>
            <a:endParaRPr lang="es-ES" sz="2800" dirty="0" smtClean="0"/>
          </a:p>
          <a:p>
            <a:endParaRPr lang="es-ES" sz="2800" dirty="0" smtClean="0"/>
          </a:p>
          <a:p>
            <a:r>
              <a:rPr lang="es-ES" sz="2800" dirty="0" smtClean="0"/>
              <a:t>Tras probar distintos modelos, se ha utilizado la librería </a:t>
            </a:r>
            <a:r>
              <a:rPr lang="es-ES" sz="2800" dirty="0" err="1" smtClean="0"/>
              <a:t>lphom</a:t>
            </a:r>
            <a:r>
              <a:rPr lang="es-ES" sz="2800" dirty="0" smtClean="0"/>
              <a:t>, creada por </a:t>
            </a:r>
            <a:r>
              <a:rPr lang="es-ES" sz="2800" dirty="0" err="1" smtClean="0"/>
              <a:t>Jose</a:t>
            </a:r>
            <a:r>
              <a:rPr lang="es-ES" sz="2800" dirty="0" smtClean="0"/>
              <a:t> M. Pavía y Rafael Romero.</a:t>
            </a:r>
          </a:p>
          <a:p>
            <a:pPr lvl="1"/>
            <a:endParaRPr lang="es-ES" sz="1600" dirty="0" smtClean="0"/>
          </a:p>
          <a:p>
            <a:endParaRPr lang="es-E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ChangeAspect="1"/>
          </p:cNvPicPr>
          <p:nvPr/>
        </p:nvPicPr>
        <p:blipFill>
          <a:blip r:embed="rId2">
            <a:lum bright="62000" contrast="-51000"/>
          </a:blip>
          <a:stretch>
            <a:fillRect/>
          </a:stretch>
        </p:blipFill>
        <p:spPr>
          <a:xfrm>
            <a:off x="0" y="0"/>
            <a:ext cx="10583898" cy="6858000"/>
          </a:xfrm>
          <a:prstGeom prst="rect">
            <a:avLst/>
          </a:prstGeom>
        </p:spPr>
      </p:pic>
      <p:sp>
        <p:nvSpPr>
          <p:cNvPr id="2" name="1 Título"/>
          <p:cNvSpPr>
            <a:spLocks noGrp="1"/>
          </p:cNvSpPr>
          <p:nvPr>
            <p:ph type="title"/>
          </p:nvPr>
        </p:nvSpPr>
        <p:spPr/>
        <p:txBody>
          <a:bodyPr>
            <a:normAutofit/>
          </a:bodyPr>
          <a:lstStyle/>
          <a:p>
            <a:r>
              <a:rPr lang="es-ES" sz="4000" b="1" dirty="0" smtClean="0"/>
              <a:t>Modelos creados</a:t>
            </a:r>
            <a:endParaRPr lang="es-ES" sz="4000" b="1" dirty="0"/>
          </a:p>
        </p:txBody>
      </p:sp>
      <p:sp>
        <p:nvSpPr>
          <p:cNvPr id="6" name="5 Marcador de contenido"/>
          <p:cNvSpPr>
            <a:spLocks noGrp="1"/>
          </p:cNvSpPr>
          <p:nvPr>
            <p:ph idx="1"/>
          </p:nvPr>
        </p:nvSpPr>
        <p:spPr>
          <a:xfrm>
            <a:off x="457200" y="1600200"/>
            <a:ext cx="8901146" cy="4525963"/>
          </a:xfrm>
        </p:spPr>
        <p:txBody>
          <a:bodyPr/>
          <a:lstStyle/>
          <a:p>
            <a:r>
              <a:rPr lang="es-ES" dirty="0" smtClean="0"/>
              <a:t>Solo con los partidos principales, sin incluir la abstención.</a:t>
            </a:r>
          </a:p>
          <a:p>
            <a:r>
              <a:rPr lang="es-ES" dirty="0" smtClean="0"/>
              <a:t>Solo con los partidos principales, incluyendo la abstención.</a:t>
            </a:r>
          </a:p>
          <a:p>
            <a:r>
              <a:rPr lang="es-ES" dirty="0" smtClean="0"/>
              <a:t>Incorporando a </a:t>
            </a:r>
            <a:r>
              <a:rPr lang="es-ES" dirty="0" err="1" smtClean="0"/>
              <a:t>Activem</a:t>
            </a:r>
            <a:r>
              <a:rPr lang="es-ES" dirty="0" smtClean="0"/>
              <a:t>, sin incluir la abstención.</a:t>
            </a:r>
          </a:p>
          <a:p>
            <a:r>
              <a:rPr lang="es-ES" dirty="0" smtClean="0"/>
              <a:t>Incorporando a </a:t>
            </a:r>
            <a:r>
              <a:rPr lang="es-ES" dirty="0" err="1" smtClean="0"/>
              <a:t>Activem</a:t>
            </a:r>
            <a:r>
              <a:rPr lang="es-ES" dirty="0" smtClean="0"/>
              <a:t>, incluyendo la abstención.</a:t>
            </a:r>
          </a:p>
          <a:p>
            <a:endParaRPr lang="es-ES" dirty="0" smtClean="0"/>
          </a:p>
          <a:p>
            <a:endParaRPr lang="es-ES" dirty="0" smtClean="0"/>
          </a:p>
          <a:p>
            <a:endParaRPr lang="es-E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ChangeAspect="1"/>
          </p:cNvPicPr>
          <p:nvPr/>
        </p:nvPicPr>
        <p:blipFill>
          <a:blip r:embed="rId2">
            <a:lum bright="62000" contrast="-51000"/>
          </a:blip>
          <a:stretch>
            <a:fillRect/>
          </a:stretch>
        </p:blipFill>
        <p:spPr>
          <a:xfrm>
            <a:off x="0" y="0"/>
            <a:ext cx="10583898" cy="6858000"/>
          </a:xfrm>
          <a:prstGeom prst="rect">
            <a:avLst/>
          </a:prstGeom>
        </p:spPr>
      </p:pic>
      <p:sp>
        <p:nvSpPr>
          <p:cNvPr id="2" name="1 Título"/>
          <p:cNvSpPr>
            <a:spLocks noGrp="1"/>
          </p:cNvSpPr>
          <p:nvPr>
            <p:ph type="title"/>
          </p:nvPr>
        </p:nvSpPr>
        <p:spPr/>
        <p:txBody>
          <a:bodyPr>
            <a:normAutofit fontScale="90000"/>
          </a:bodyPr>
          <a:lstStyle/>
          <a:p>
            <a:r>
              <a:rPr lang="es-ES" b="1" dirty="0" smtClean="0"/>
              <a:t>Representación gráfica del primer modelo</a:t>
            </a:r>
            <a:endParaRPr lang="es-ES" b="1" dirty="0"/>
          </a:p>
        </p:txBody>
      </p:sp>
      <p:pic>
        <p:nvPicPr>
          <p:cNvPr id="5" name="4 Marcador de contenido" descr="modeloinf_1.png"/>
          <p:cNvPicPr>
            <a:picLocks noGrp="1" noChangeAspect="1"/>
          </p:cNvPicPr>
          <p:nvPr>
            <p:ph idx="1"/>
          </p:nvPr>
        </p:nvPicPr>
        <p:blipFill>
          <a:blip r:embed="rId3"/>
          <a:stretch>
            <a:fillRect/>
          </a:stretch>
        </p:blipFill>
        <p:spPr>
          <a:xfrm>
            <a:off x="428596" y="1714488"/>
            <a:ext cx="5072098" cy="4411675"/>
          </a:xfrm>
        </p:spPr>
      </p:pic>
      <p:sp>
        <p:nvSpPr>
          <p:cNvPr id="8" name="7 CuadroTexto"/>
          <p:cNvSpPr txBox="1"/>
          <p:nvPr/>
        </p:nvSpPr>
        <p:spPr>
          <a:xfrm>
            <a:off x="5857884" y="1714488"/>
            <a:ext cx="4607783" cy="3970318"/>
          </a:xfrm>
          <a:prstGeom prst="rect">
            <a:avLst/>
          </a:prstGeom>
          <a:noFill/>
        </p:spPr>
        <p:txBody>
          <a:bodyPr wrap="square" rtlCol="0">
            <a:spAutoFit/>
          </a:bodyPr>
          <a:lstStyle/>
          <a:p>
            <a:r>
              <a:rPr lang="es-ES" b="1" dirty="0" smtClean="0"/>
              <a:t>CUP en 2019 (Columna 3)</a:t>
            </a:r>
            <a:r>
              <a:rPr lang="es-ES" dirty="0" smtClean="0"/>
              <a:t>:Un 63.64% de los votantes de la CUP en 2019 mantuvieron su lealtad y votaron por la CUP en 2023.</a:t>
            </a:r>
          </a:p>
          <a:p>
            <a:r>
              <a:rPr lang="es-ES" dirty="0" smtClean="0"/>
              <a:t>El 36.36% restante se clasifica bajo "NET_EXITS", lo que sugiere que una porción significativa de los votantes de la CUP en 2019 no votó por la CUP en 2023, probablemente optando por la abstención o votando por otros partidos no incluidos en el análisis.</a:t>
            </a:r>
          </a:p>
          <a:p>
            <a:r>
              <a:rPr lang="es-ES" b="1" dirty="0" err="1" smtClean="0"/>
              <a:t>Interpretación</a:t>
            </a:r>
            <a:r>
              <a:rPr lang="es-ES" dirty="0" err="1" smtClean="0"/>
              <a:t>:Este</a:t>
            </a:r>
            <a:r>
              <a:rPr lang="es-ES" dirty="0" smtClean="0"/>
              <a:t> resultado sugiere que la CUP logró retener una parte significativa de su base, pero también perdió una cantidad notable de votantes entre 2019 y 2023.</a:t>
            </a:r>
          </a:p>
          <a:p>
            <a:endParaRPr lang="es-E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ChangeAspect="1"/>
          </p:cNvPicPr>
          <p:nvPr/>
        </p:nvPicPr>
        <p:blipFill>
          <a:blip r:embed="rId2">
            <a:lum bright="62000" contrast="-51000"/>
          </a:blip>
          <a:stretch>
            <a:fillRect/>
          </a:stretch>
        </p:blipFill>
        <p:spPr>
          <a:xfrm>
            <a:off x="0" y="0"/>
            <a:ext cx="10583898" cy="6858000"/>
          </a:xfrm>
          <a:prstGeom prst="rect">
            <a:avLst/>
          </a:prstGeom>
        </p:spPr>
      </p:pic>
      <p:sp>
        <p:nvSpPr>
          <p:cNvPr id="2" name="1 Título"/>
          <p:cNvSpPr>
            <a:spLocks noGrp="1"/>
          </p:cNvSpPr>
          <p:nvPr>
            <p:ph type="title"/>
          </p:nvPr>
        </p:nvSpPr>
        <p:spPr/>
        <p:txBody>
          <a:bodyPr>
            <a:normAutofit fontScale="90000"/>
          </a:bodyPr>
          <a:lstStyle/>
          <a:p>
            <a:r>
              <a:rPr lang="es-ES" b="1" dirty="0" smtClean="0"/>
              <a:t>Representación gráfica del segundo modelo</a:t>
            </a:r>
            <a:endParaRPr lang="es-ES" dirty="0"/>
          </a:p>
        </p:txBody>
      </p:sp>
      <p:pic>
        <p:nvPicPr>
          <p:cNvPr id="5" name="4 Marcador de contenido" descr="modeloinf_2.png"/>
          <p:cNvPicPr>
            <a:picLocks noGrp="1" noChangeAspect="1"/>
          </p:cNvPicPr>
          <p:nvPr>
            <p:ph idx="1"/>
          </p:nvPr>
        </p:nvPicPr>
        <p:blipFill>
          <a:blip r:embed="rId3"/>
          <a:stretch>
            <a:fillRect/>
          </a:stretch>
        </p:blipFill>
        <p:spPr>
          <a:xfrm>
            <a:off x="457200" y="1605829"/>
            <a:ext cx="4471990" cy="4514704"/>
          </a:xfrm>
        </p:spPr>
      </p:pic>
      <p:sp>
        <p:nvSpPr>
          <p:cNvPr id="6" name="5 CuadroTexto"/>
          <p:cNvSpPr txBox="1"/>
          <p:nvPr/>
        </p:nvSpPr>
        <p:spPr>
          <a:xfrm>
            <a:off x="5786446" y="1500174"/>
            <a:ext cx="4071965" cy="5078313"/>
          </a:xfrm>
          <a:prstGeom prst="rect">
            <a:avLst/>
          </a:prstGeom>
          <a:noFill/>
        </p:spPr>
        <p:txBody>
          <a:bodyPr wrap="square" rtlCol="0">
            <a:spAutoFit/>
          </a:bodyPr>
          <a:lstStyle/>
          <a:p>
            <a:r>
              <a:rPr lang="es-ES" b="1" dirty="0" smtClean="0"/>
              <a:t>CUP en 2019 (Columna 3)</a:t>
            </a:r>
            <a:r>
              <a:rPr lang="es-ES" dirty="0" smtClean="0"/>
              <a:t>:En este modelo, el 82.66% de los votos de la CUP en 2019 permanecieron con la CUP en 2023, lo que indica una mayor retención de votantes en comparación con el primer modelo.</a:t>
            </a:r>
          </a:p>
          <a:p>
            <a:r>
              <a:rPr lang="es-ES" dirty="0" smtClean="0"/>
              <a:t>Los votos que no se retuvieron se dividieron entre otros partidos, pero una gran parte también fue a la abstención.</a:t>
            </a:r>
          </a:p>
          <a:p>
            <a:r>
              <a:rPr lang="es-ES" b="1" dirty="0" err="1" smtClean="0"/>
              <a:t>Interpretación</a:t>
            </a:r>
            <a:r>
              <a:rPr lang="es-ES" dirty="0" err="1" smtClean="0"/>
              <a:t>:La</a:t>
            </a:r>
            <a:r>
              <a:rPr lang="es-ES" dirty="0" smtClean="0"/>
              <a:t> inclusión de la abstención en el análisis muestra que la CUP logró mantener una mayor proporción de sus votantes en comparación con el primer modelo. Sin embargo, la abstención fue una opción importante para aquellos que no repitieron su voto por la CUP.</a:t>
            </a:r>
          </a:p>
          <a:p>
            <a:endParaRPr lang="es-E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ChangeAspect="1"/>
          </p:cNvPicPr>
          <p:nvPr/>
        </p:nvPicPr>
        <p:blipFill>
          <a:blip r:embed="rId2">
            <a:lum bright="62000" contrast="-51000"/>
          </a:blip>
          <a:stretch>
            <a:fillRect/>
          </a:stretch>
        </p:blipFill>
        <p:spPr>
          <a:xfrm>
            <a:off x="0" y="0"/>
            <a:ext cx="10583898" cy="6858000"/>
          </a:xfrm>
          <a:prstGeom prst="rect">
            <a:avLst/>
          </a:prstGeom>
        </p:spPr>
      </p:pic>
      <p:sp>
        <p:nvSpPr>
          <p:cNvPr id="2" name="1 Título"/>
          <p:cNvSpPr>
            <a:spLocks noGrp="1"/>
          </p:cNvSpPr>
          <p:nvPr>
            <p:ph type="title"/>
          </p:nvPr>
        </p:nvSpPr>
        <p:spPr/>
        <p:txBody>
          <a:bodyPr>
            <a:normAutofit fontScale="90000"/>
          </a:bodyPr>
          <a:lstStyle/>
          <a:p>
            <a:r>
              <a:rPr lang="es-ES" b="1" dirty="0" smtClean="0"/>
              <a:t>Representación gráfica del tercer modelo</a:t>
            </a:r>
            <a:endParaRPr lang="es-ES" dirty="0"/>
          </a:p>
        </p:txBody>
      </p:sp>
      <p:pic>
        <p:nvPicPr>
          <p:cNvPr id="5" name="4 Marcador de contenido" descr="modeloinf_3.png"/>
          <p:cNvPicPr>
            <a:picLocks noGrp="1" noChangeAspect="1"/>
          </p:cNvPicPr>
          <p:nvPr>
            <p:ph idx="1"/>
          </p:nvPr>
        </p:nvPicPr>
        <p:blipFill>
          <a:blip r:embed="rId3"/>
          <a:stretch>
            <a:fillRect/>
          </a:stretch>
        </p:blipFill>
        <p:spPr>
          <a:xfrm>
            <a:off x="737064" y="1600200"/>
            <a:ext cx="4049250" cy="4525963"/>
          </a:xfrm>
        </p:spPr>
      </p:pic>
      <p:sp>
        <p:nvSpPr>
          <p:cNvPr id="6" name="5 CuadroTexto"/>
          <p:cNvSpPr txBox="1"/>
          <p:nvPr/>
        </p:nvSpPr>
        <p:spPr>
          <a:xfrm>
            <a:off x="5357818" y="1714488"/>
            <a:ext cx="4643470" cy="3693319"/>
          </a:xfrm>
          <a:prstGeom prst="rect">
            <a:avLst/>
          </a:prstGeom>
          <a:noFill/>
        </p:spPr>
        <p:txBody>
          <a:bodyPr wrap="square" rtlCol="0">
            <a:spAutoFit/>
          </a:bodyPr>
          <a:lstStyle/>
          <a:p>
            <a:r>
              <a:rPr lang="es-ES" b="1" dirty="0" smtClean="0"/>
              <a:t>CUP en 2019 (Columna 3)</a:t>
            </a:r>
            <a:r>
              <a:rPr lang="es-ES" dirty="0" smtClean="0"/>
              <a:t>:Un 69.63% de los votantes de la CUP en 2019 mantuvieron su voto por la CUP en 2023.</a:t>
            </a:r>
          </a:p>
          <a:p>
            <a:r>
              <a:rPr lang="es-ES" dirty="0" smtClean="0"/>
              <a:t>Una proporción de los votos que originalmente se transferían a "NET_EXITS" en el primer modelo ahora se transfiere a </a:t>
            </a:r>
            <a:r>
              <a:rPr lang="es-ES" dirty="0" err="1" smtClean="0"/>
              <a:t>Activem</a:t>
            </a:r>
            <a:r>
              <a:rPr lang="es-ES" dirty="0" smtClean="0"/>
              <a:t> en este modelo.</a:t>
            </a:r>
          </a:p>
          <a:p>
            <a:r>
              <a:rPr lang="es-ES" b="1" dirty="0" err="1" smtClean="0"/>
              <a:t>Interpretación</a:t>
            </a:r>
            <a:r>
              <a:rPr lang="es-ES" dirty="0" err="1" smtClean="0"/>
              <a:t>:La</a:t>
            </a:r>
            <a:r>
              <a:rPr lang="es-ES" dirty="0" smtClean="0"/>
              <a:t> aparición de </a:t>
            </a:r>
            <a:r>
              <a:rPr lang="es-ES" dirty="0" err="1" smtClean="0"/>
              <a:t>Activem</a:t>
            </a:r>
            <a:r>
              <a:rPr lang="es-ES" dirty="0" smtClean="0"/>
              <a:t> como opción en 2023 afectó la retención de la CUP, ya que algunos de los votos que antes se perdían hacia la abstención o partidos no considerados ahora se desvían hacia </a:t>
            </a:r>
            <a:r>
              <a:rPr lang="es-ES" dirty="0" err="1" smtClean="0"/>
              <a:t>Activem</a:t>
            </a:r>
            <a:r>
              <a:rPr lang="es-ES" dirty="0" smtClean="0"/>
              <a:t>.</a:t>
            </a:r>
          </a:p>
          <a:p>
            <a:endParaRPr lang="es-E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ChangeAspect="1"/>
          </p:cNvPicPr>
          <p:nvPr/>
        </p:nvPicPr>
        <p:blipFill>
          <a:blip r:embed="rId2">
            <a:lum bright="62000" contrast="-51000"/>
          </a:blip>
          <a:stretch>
            <a:fillRect/>
          </a:stretch>
        </p:blipFill>
        <p:spPr>
          <a:xfrm>
            <a:off x="0" y="0"/>
            <a:ext cx="10583898" cy="6858000"/>
          </a:xfrm>
          <a:prstGeom prst="rect">
            <a:avLst/>
          </a:prstGeom>
        </p:spPr>
      </p:pic>
      <p:sp>
        <p:nvSpPr>
          <p:cNvPr id="2" name="1 Título"/>
          <p:cNvSpPr>
            <a:spLocks noGrp="1"/>
          </p:cNvSpPr>
          <p:nvPr>
            <p:ph type="title"/>
          </p:nvPr>
        </p:nvSpPr>
        <p:spPr/>
        <p:txBody>
          <a:bodyPr>
            <a:normAutofit fontScale="90000"/>
          </a:bodyPr>
          <a:lstStyle/>
          <a:p>
            <a:r>
              <a:rPr lang="es-ES" b="1" dirty="0" smtClean="0"/>
              <a:t>Representación gráfica del cuarto modelo</a:t>
            </a:r>
            <a:endParaRPr lang="es-ES" dirty="0"/>
          </a:p>
        </p:txBody>
      </p:sp>
      <p:pic>
        <p:nvPicPr>
          <p:cNvPr id="5" name="4 Marcador de contenido" descr="modeloinf_4.png"/>
          <p:cNvPicPr>
            <a:picLocks noGrp="1" noChangeAspect="1"/>
          </p:cNvPicPr>
          <p:nvPr>
            <p:ph idx="1"/>
          </p:nvPr>
        </p:nvPicPr>
        <p:blipFill>
          <a:blip r:embed="rId3"/>
          <a:stretch>
            <a:fillRect/>
          </a:stretch>
        </p:blipFill>
        <p:spPr>
          <a:xfrm>
            <a:off x="470675" y="1600200"/>
            <a:ext cx="4458515" cy="4525963"/>
          </a:xfrm>
        </p:spPr>
      </p:pic>
      <p:sp>
        <p:nvSpPr>
          <p:cNvPr id="6" name="5 CuadroTexto"/>
          <p:cNvSpPr txBox="1"/>
          <p:nvPr/>
        </p:nvSpPr>
        <p:spPr>
          <a:xfrm>
            <a:off x="5643570" y="1571612"/>
            <a:ext cx="3929089" cy="4801314"/>
          </a:xfrm>
          <a:prstGeom prst="rect">
            <a:avLst/>
          </a:prstGeom>
          <a:noFill/>
        </p:spPr>
        <p:txBody>
          <a:bodyPr wrap="square" rtlCol="0">
            <a:spAutoFit/>
          </a:bodyPr>
          <a:lstStyle/>
          <a:p>
            <a:r>
              <a:rPr lang="es-ES" b="1" dirty="0" smtClean="0"/>
              <a:t>CUP en 2019 (Columna 3)</a:t>
            </a:r>
            <a:r>
              <a:rPr lang="es-ES" dirty="0" smtClean="0"/>
              <a:t>:La CUP retuvo el 83.01% de sus votantes de 2019 en 2023, el porcentaje más alto entre todos los modelos.</a:t>
            </a:r>
          </a:p>
          <a:p>
            <a:r>
              <a:rPr lang="es-ES" dirty="0" smtClean="0"/>
              <a:t>La transferencia de votos hacia </a:t>
            </a:r>
            <a:r>
              <a:rPr lang="es-ES" dirty="0" err="1" smtClean="0"/>
              <a:t>Activem</a:t>
            </a:r>
            <a:r>
              <a:rPr lang="es-ES" dirty="0" smtClean="0"/>
              <a:t> y la abstención es menos significativa en este modelo en comparación con los anteriores.</a:t>
            </a:r>
          </a:p>
          <a:p>
            <a:r>
              <a:rPr lang="es-ES" b="1" dirty="0" err="1" smtClean="0"/>
              <a:t>Interpretación</a:t>
            </a:r>
            <a:r>
              <a:rPr lang="es-ES" dirty="0" err="1" smtClean="0"/>
              <a:t>:Este</a:t>
            </a:r>
            <a:r>
              <a:rPr lang="es-ES" dirty="0" smtClean="0"/>
              <a:t> modelo muestra que la CUP mantuvo una alta retención de votantes, con un porcentaje menor de votos transferidos a otros partidos o a la abstención. La inclusión de </a:t>
            </a:r>
            <a:r>
              <a:rPr lang="es-ES" dirty="0" err="1" smtClean="0"/>
              <a:t>Activem</a:t>
            </a:r>
            <a:r>
              <a:rPr lang="es-ES" dirty="0" smtClean="0"/>
              <a:t> y la consideración de la abstención permiten una visión más clara de la estabilidad del voto de la CUP.</a:t>
            </a:r>
          </a:p>
          <a:p>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slide 1.png"/>
          <p:cNvPicPr>
            <a:picLocks noChangeAspect="1"/>
          </p:cNvPicPr>
          <p:nvPr/>
        </p:nvPicPr>
        <p:blipFill>
          <a:blip r:embed="rId2">
            <a:lum bright="62000" contrast="-51000"/>
          </a:blip>
          <a:stretch>
            <a:fillRect/>
          </a:stretch>
        </p:blipFill>
        <p:spPr>
          <a:xfrm>
            <a:off x="0" y="0"/>
            <a:ext cx="9144000" cy="6858000"/>
          </a:xfrm>
          <a:prstGeom prst="rect">
            <a:avLst/>
          </a:prstGeom>
        </p:spPr>
      </p:pic>
      <p:sp>
        <p:nvSpPr>
          <p:cNvPr id="2" name="1 Título"/>
          <p:cNvSpPr>
            <a:spLocks noGrp="1"/>
          </p:cNvSpPr>
          <p:nvPr>
            <p:ph type="title"/>
          </p:nvPr>
        </p:nvSpPr>
        <p:spPr/>
        <p:txBody>
          <a:bodyPr>
            <a:normAutofit/>
          </a:bodyPr>
          <a:lstStyle/>
          <a:p>
            <a:r>
              <a:rPr lang="es-ES" sz="4000" b="1" dirty="0" smtClean="0"/>
              <a:t>Objetivos del Proyecto</a:t>
            </a:r>
            <a:endParaRPr lang="es-ES" sz="4000" b="1" dirty="0"/>
          </a:p>
        </p:txBody>
      </p:sp>
      <p:sp>
        <p:nvSpPr>
          <p:cNvPr id="3" name="2 Marcador de contenido"/>
          <p:cNvSpPr>
            <a:spLocks noGrp="1"/>
          </p:cNvSpPr>
          <p:nvPr>
            <p:ph idx="1"/>
          </p:nvPr>
        </p:nvSpPr>
        <p:spPr>
          <a:xfrm>
            <a:off x="457200" y="1357298"/>
            <a:ext cx="8229600" cy="4768865"/>
          </a:xfrm>
        </p:spPr>
        <p:txBody>
          <a:bodyPr>
            <a:normAutofit/>
          </a:bodyPr>
          <a:lstStyle/>
          <a:p>
            <a:pPr>
              <a:buNone/>
            </a:pPr>
            <a:r>
              <a:rPr lang="es-ES" sz="2400" b="1" dirty="0" smtClean="0"/>
              <a:t>		Contexto</a:t>
            </a:r>
            <a:r>
              <a:rPr lang="es-ES" sz="2000" b="1" dirty="0" smtClean="0"/>
              <a:t>:</a:t>
            </a:r>
            <a:endParaRPr lang="es-ES" sz="2000" dirty="0" smtClean="0"/>
          </a:p>
          <a:p>
            <a:r>
              <a:rPr lang="es-ES" sz="2000" dirty="0" smtClean="0"/>
              <a:t>Las elecciones municipales de 2023 en </a:t>
            </a:r>
            <a:r>
              <a:rPr lang="es-ES" sz="2000" dirty="0" err="1" smtClean="0"/>
              <a:t>Olot</a:t>
            </a:r>
            <a:r>
              <a:rPr lang="es-ES" sz="2000" dirty="0" smtClean="0"/>
              <a:t> marcaron un cambio significativo en el panorama político, con la CUP emergiendo como la segunda fuerza más votada.</a:t>
            </a:r>
          </a:p>
          <a:p>
            <a:r>
              <a:rPr lang="es-ES" sz="2000" dirty="0" smtClean="0"/>
              <a:t>El proyecto busca comprender las dinámicas que llevaron a este cambio, incluyendo factores demográficos, sociológicos, y transferencias de voto.</a:t>
            </a:r>
          </a:p>
          <a:p>
            <a:pPr>
              <a:buNone/>
            </a:pPr>
            <a:endParaRPr lang="es-ES" sz="2000" dirty="0" smtClean="0"/>
          </a:p>
          <a:p>
            <a:pPr>
              <a:buNone/>
            </a:pPr>
            <a:r>
              <a:rPr lang="es-ES" sz="2400" b="1" dirty="0" smtClean="0"/>
              <a:t>		Objetivos Específicos:</a:t>
            </a:r>
            <a:endParaRPr lang="es-ES" sz="2400" dirty="0"/>
          </a:p>
          <a:p>
            <a:r>
              <a:rPr lang="es-ES" sz="2000" dirty="0" smtClean="0"/>
              <a:t>Analizar el comportamiento electoral de los principales partidos en </a:t>
            </a:r>
            <a:r>
              <a:rPr lang="es-ES" sz="2000" dirty="0" err="1" smtClean="0"/>
              <a:t>Olot</a:t>
            </a:r>
            <a:r>
              <a:rPr lang="es-ES" sz="2000" dirty="0" smtClean="0"/>
              <a:t>.</a:t>
            </a:r>
          </a:p>
          <a:p>
            <a:r>
              <a:rPr lang="es-ES" sz="2000" dirty="0" smtClean="0"/>
              <a:t>Determinar los factores clave que influenciaron el ascenso de la CUP."</a:t>
            </a:r>
          </a:p>
          <a:p>
            <a:r>
              <a:rPr lang="es-ES" sz="2000" dirty="0" smtClean="0"/>
              <a:t>Aplicar técnicas de inferencia ecológica para explorar las transferencias de voto entre 2019 y 2023.</a:t>
            </a:r>
          </a:p>
          <a:p>
            <a:endParaRPr lang="es-E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ChangeAspect="1"/>
          </p:cNvPicPr>
          <p:nvPr/>
        </p:nvPicPr>
        <p:blipFill>
          <a:blip r:embed="rId2">
            <a:lum bright="62000" contrast="-51000"/>
          </a:blip>
          <a:stretch>
            <a:fillRect/>
          </a:stretch>
        </p:blipFill>
        <p:spPr>
          <a:xfrm>
            <a:off x="0" y="0"/>
            <a:ext cx="10583898" cy="6858000"/>
          </a:xfrm>
          <a:prstGeom prst="rect">
            <a:avLst/>
          </a:prstGeom>
        </p:spPr>
      </p:pic>
      <p:sp>
        <p:nvSpPr>
          <p:cNvPr id="2" name="1 Título"/>
          <p:cNvSpPr>
            <a:spLocks noGrp="1"/>
          </p:cNvSpPr>
          <p:nvPr>
            <p:ph type="title"/>
          </p:nvPr>
        </p:nvSpPr>
        <p:spPr>
          <a:xfrm>
            <a:off x="1357290" y="285728"/>
            <a:ext cx="8229600" cy="1143000"/>
          </a:xfrm>
        </p:spPr>
        <p:txBody>
          <a:bodyPr>
            <a:normAutofit fontScale="90000"/>
          </a:bodyPr>
          <a:lstStyle/>
          <a:p>
            <a:r>
              <a:rPr lang="es-ES" b="1" dirty="0" smtClean="0"/>
              <a:t>Representación gráfica del quinto modelo</a:t>
            </a:r>
            <a:endParaRPr lang="es-ES" dirty="0"/>
          </a:p>
        </p:txBody>
      </p:sp>
      <p:pic>
        <p:nvPicPr>
          <p:cNvPr id="6" name="5 Marcador de contenido" descr="modeloinf_5.png"/>
          <p:cNvPicPr>
            <a:picLocks noGrp="1" noChangeAspect="1"/>
          </p:cNvPicPr>
          <p:nvPr>
            <p:ph idx="1"/>
          </p:nvPr>
        </p:nvPicPr>
        <p:blipFill>
          <a:blip r:embed="rId3"/>
          <a:stretch>
            <a:fillRect/>
          </a:stretch>
        </p:blipFill>
        <p:spPr>
          <a:xfrm>
            <a:off x="470675" y="1600200"/>
            <a:ext cx="4244201" cy="4525963"/>
          </a:xfrm>
        </p:spPr>
      </p:pic>
      <p:sp>
        <p:nvSpPr>
          <p:cNvPr id="7" name="6 CuadroTexto"/>
          <p:cNvSpPr txBox="1"/>
          <p:nvPr/>
        </p:nvSpPr>
        <p:spPr>
          <a:xfrm>
            <a:off x="4786283" y="1428736"/>
            <a:ext cx="5572195" cy="5078313"/>
          </a:xfrm>
          <a:prstGeom prst="rect">
            <a:avLst/>
          </a:prstGeom>
          <a:noFill/>
        </p:spPr>
        <p:txBody>
          <a:bodyPr wrap="square" rtlCol="0">
            <a:spAutoFit/>
          </a:bodyPr>
          <a:lstStyle/>
          <a:p>
            <a:r>
              <a:rPr lang="es-ES" b="1" dirty="0" smtClean="0"/>
              <a:t>Alta Retención</a:t>
            </a:r>
            <a:r>
              <a:rPr lang="es-ES" dirty="0" smtClean="0"/>
              <a:t>: La retención del </a:t>
            </a:r>
            <a:r>
              <a:rPr lang="es-ES" b="1" dirty="0" smtClean="0"/>
              <a:t>80.72%</a:t>
            </a:r>
            <a:r>
              <a:rPr lang="es-ES" dirty="0" smtClean="0"/>
              <a:t> de los votantes de 2019 muestra una base electoral sólida y leal para la CUP.</a:t>
            </a:r>
          </a:p>
          <a:p>
            <a:r>
              <a:rPr lang="es-ES" b="1" dirty="0" smtClean="0"/>
              <a:t>Transferencias Positivas desde </a:t>
            </a:r>
            <a:r>
              <a:rPr lang="es-ES" b="1" dirty="0" err="1" smtClean="0"/>
              <a:t>Junts</a:t>
            </a:r>
            <a:r>
              <a:rPr lang="es-ES" dirty="0" smtClean="0"/>
              <a:t>: La transferencia del </a:t>
            </a:r>
            <a:r>
              <a:rPr lang="es-ES" b="1" dirty="0" smtClean="0"/>
              <a:t>8.05%</a:t>
            </a:r>
            <a:r>
              <a:rPr lang="es-ES" dirty="0" smtClean="0"/>
              <a:t> de los votos de </a:t>
            </a:r>
            <a:r>
              <a:rPr lang="es-ES" dirty="0" err="1" smtClean="0"/>
              <a:t>Junts</a:t>
            </a:r>
            <a:r>
              <a:rPr lang="es-ES" dirty="0" smtClean="0"/>
              <a:t> a la CUP indica que la CUP está atrayendo a votantes de un partido con una orientación similar en el espectro independentista.</a:t>
            </a:r>
          </a:p>
          <a:p>
            <a:r>
              <a:rPr lang="es-ES" b="1" dirty="0" smtClean="0"/>
              <a:t>Movilización de Abstencionistas</a:t>
            </a:r>
            <a:r>
              <a:rPr lang="es-ES" dirty="0" smtClean="0"/>
              <a:t>: La capacidad de la CUP para atraer casi un </a:t>
            </a:r>
            <a:r>
              <a:rPr lang="es-ES" b="1" dirty="0" smtClean="0"/>
              <a:t>19%</a:t>
            </a:r>
            <a:r>
              <a:rPr lang="es-ES" dirty="0" smtClean="0"/>
              <a:t> de los votantes que se habían abstenido en las elecciones de 2019 es significativa. Esto podría indicar un mensaje o campaña que resonó bien entre aquellos que estaban desencantados con la política en 2019.</a:t>
            </a:r>
          </a:p>
          <a:p>
            <a:r>
              <a:rPr lang="es-ES" b="1" dirty="0" smtClean="0"/>
              <a:t>Impacto de los Nuevos Partidos</a:t>
            </a:r>
            <a:r>
              <a:rPr lang="es-ES" dirty="0" smtClean="0"/>
              <a:t>: La falta de transferencia de votos desde ACTIVEM, ARA-PL, o VOX sugiere que estos nuevos partidos no han afectado significativamente a la CUP en términos de ganancia o pérdida de votos.</a:t>
            </a:r>
          </a:p>
          <a:p>
            <a:endParaRPr lang="es-E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ChangeAspect="1"/>
          </p:cNvPicPr>
          <p:nvPr/>
        </p:nvPicPr>
        <p:blipFill>
          <a:blip r:embed="rId2">
            <a:lum bright="62000" contrast="-51000"/>
          </a:blip>
          <a:stretch>
            <a:fillRect/>
          </a:stretch>
        </p:blipFill>
        <p:spPr>
          <a:xfrm>
            <a:off x="0" y="0"/>
            <a:ext cx="10583898" cy="6858000"/>
          </a:xfrm>
          <a:prstGeom prst="rect">
            <a:avLst/>
          </a:prstGeom>
        </p:spPr>
      </p:pic>
      <p:sp>
        <p:nvSpPr>
          <p:cNvPr id="2" name="1 Título"/>
          <p:cNvSpPr>
            <a:spLocks noGrp="1"/>
          </p:cNvSpPr>
          <p:nvPr>
            <p:ph type="title"/>
          </p:nvPr>
        </p:nvSpPr>
        <p:spPr>
          <a:xfrm>
            <a:off x="914400" y="285728"/>
            <a:ext cx="8229600" cy="1143000"/>
          </a:xfrm>
        </p:spPr>
        <p:txBody>
          <a:bodyPr>
            <a:normAutofit/>
          </a:bodyPr>
          <a:lstStyle/>
          <a:p>
            <a:r>
              <a:rPr lang="es-ES" sz="4000" b="1" dirty="0" smtClean="0"/>
              <a:t>Conclusiones generales</a:t>
            </a:r>
            <a:endParaRPr lang="es-ES" sz="4000" b="1" dirty="0"/>
          </a:p>
        </p:txBody>
      </p:sp>
      <p:sp>
        <p:nvSpPr>
          <p:cNvPr id="5" name="4 Marcador de contenido"/>
          <p:cNvSpPr>
            <a:spLocks noGrp="1"/>
          </p:cNvSpPr>
          <p:nvPr>
            <p:ph idx="1"/>
          </p:nvPr>
        </p:nvSpPr>
        <p:spPr>
          <a:xfrm>
            <a:off x="457200" y="1600200"/>
            <a:ext cx="9401212" cy="4525963"/>
          </a:xfrm>
        </p:spPr>
        <p:txBody>
          <a:bodyPr>
            <a:normAutofit lnSpcReduction="10000"/>
          </a:bodyPr>
          <a:lstStyle/>
          <a:p>
            <a:r>
              <a:rPr lang="es-ES" dirty="0" smtClean="0"/>
              <a:t>Gran lealtad de la base electoral de la CUP.</a:t>
            </a:r>
          </a:p>
          <a:p>
            <a:r>
              <a:rPr lang="es-ES" dirty="0" smtClean="0"/>
              <a:t>Alta competencia entre las fuerzas nacionalistas, especialmente entre </a:t>
            </a:r>
            <a:r>
              <a:rPr lang="es-ES" dirty="0" err="1" smtClean="0"/>
              <a:t>Junts</a:t>
            </a:r>
            <a:r>
              <a:rPr lang="es-ES" dirty="0" smtClean="0"/>
              <a:t> y CUP.</a:t>
            </a:r>
          </a:p>
          <a:p>
            <a:r>
              <a:rPr lang="es-ES" dirty="0" smtClean="0"/>
              <a:t>Capacidad de la CUP para atraer abstencionistas.</a:t>
            </a:r>
          </a:p>
          <a:p>
            <a:r>
              <a:rPr lang="es-ES" dirty="0" smtClean="0"/>
              <a:t>Gran importancia del eje </a:t>
            </a:r>
            <a:r>
              <a:rPr lang="es-ES" dirty="0" err="1" smtClean="0"/>
              <a:t>etnonacional</a:t>
            </a:r>
            <a:r>
              <a:rPr lang="es-ES" dirty="0" smtClean="0"/>
              <a:t>. Voto </a:t>
            </a:r>
            <a:r>
              <a:rPr lang="es-ES" dirty="0" err="1" smtClean="0"/>
              <a:t>etnificado</a:t>
            </a:r>
            <a:r>
              <a:rPr lang="es-ES" dirty="0" smtClean="0"/>
              <a:t>, especialmente en los casos de PSC y </a:t>
            </a:r>
            <a:r>
              <a:rPr lang="es-ES" dirty="0" err="1" smtClean="0"/>
              <a:t>Junts</a:t>
            </a:r>
            <a:r>
              <a:rPr lang="es-ES" dirty="0" smtClean="0"/>
              <a:t>.</a:t>
            </a:r>
          </a:p>
          <a:p>
            <a:r>
              <a:rPr lang="es-ES" dirty="0" smtClean="0"/>
              <a:t>Papel decisivo de factores cualitativos: campaña y lista electoral (especialmente, del o la cabeza de lista).</a:t>
            </a:r>
            <a:endParaRPr lang="es-E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ChangeAspect="1"/>
          </p:cNvPicPr>
          <p:nvPr/>
        </p:nvPicPr>
        <p:blipFill>
          <a:blip r:embed="rId2">
            <a:lum bright="62000" contrast="-51000"/>
          </a:blip>
          <a:stretch>
            <a:fillRect/>
          </a:stretch>
        </p:blipFill>
        <p:spPr>
          <a:xfrm>
            <a:off x="0" y="0"/>
            <a:ext cx="10583898" cy="6858000"/>
          </a:xfrm>
          <a:prstGeom prst="rect">
            <a:avLst/>
          </a:prstGeom>
        </p:spPr>
      </p:pic>
      <p:sp>
        <p:nvSpPr>
          <p:cNvPr id="2" name="1 Título"/>
          <p:cNvSpPr>
            <a:spLocks noGrp="1"/>
          </p:cNvSpPr>
          <p:nvPr>
            <p:ph type="title"/>
          </p:nvPr>
        </p:nvSpPr>
        <p:spPr>
          <a:xfrm>
            <a:off x="914400" y="571480"/>
            <a:ext cx="8229600" cy="2143140"/>
          </a:xfrm>
        </p:spPr>
        <p:txBody>
          <a:bodyPr>
            <a:normAutofit/>
          </a:bodyPr>
          <a:lstStyle/>
          <a:p>
            <a:r>
              <a:rPr lang="es-ES" b="1" smtClean="0">
                <a:latin typeface="Arial" pitchFamily="34" charset="0"/>
                <a:cs typeface="Arial" pitchFamily="34" charset="0"/>
              </a:rPr>
              <a:t>¡Muchas </a:t>
            </a:r>
            <a:r>
              <a:rPr lang="es-ES" b="1" dirty="0" smtClean="0">
                <a:latin typeface="Arial" pitchFamily="34" charset="0"/>
                <a:cs typeface="Arial" pitchFamily="34" charset="0"/>
              </a:rPr>
              <a:t>gracias por </a:t>
            </a:r>
            <a:r>
              <a:rPr lang="es-ES" b="1" smtClean="0">
                <a:latin typeface="Arial" pitchFamily="34" charset="0"/>
                <a:cs typeface="Arial" pitchFamily="34" charset="0"/>
              </a:rPr>
              <a:t>vuestra atención!</a:t>
            </a:r>
            <a:endParaRPr lang="es-ES" b="1" dirty="0">
              <a:latin typeface="Arial" pitchFamily="34" charset="0"/>
              <a:cs typeface="Arial" pitchFamily="34" charset="0"/>
            </a:endParaRPr>
          </a:p>
        </p:txBody>
      </p:sp>
      <p:sp>
        <p:nvSpPr>
          <p:cNvPr id="3" name="2 Marcador de contenido"/>
          <p:cNvSpPr>
            <a:spLocks noGrp="1"/>
          </p:cNvSpPr>
          <p:nvPr>
            <p:ph idx="1"/>
          </p:nvPr>
        </p:nvSpPr>
        <p:spPr>
          <a:xfrm>
            <a:off x="914400" y="3357562"/>
            <a:ext cx="9158326" cy="2686056"/>
          </a:xfrm>
        </p:spPr>
        <p:txBody>
          <a:bodyPr/>
          <a:lstStyle/>
          <a:p>
            <a:pPr>
              <a:buNone/>
            </a:pPr>
            <a:r>
              <a:rPr lang="es-ES" dirty="0" smtClean="0"/>
              <a:t>	Quedo a vuestra disposición para preguntas, comentarios y, por supuesto, sugerencias de mejora.</a:t>
            </a:r>
            <a:endParaRPr lang="es-E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slide 1.png"/>
          <p:cNvPicPr>
            <a:picLocks noChangeAspect="1"/>
          </p:cNvPicPr>
          <p:nvPr/>
        </p:nvPicPr>
        <p:blipFill>
          <a:blip r:embed="rId2">
            <a:lum bright="62000" contrast="-51000"/>
          </a:blip>
          <a:stretch>
            <a:fillRect/>
          </a:stretch>
        </p:blipFill>
        <p:spPr>
          <a:xfrm>
            <a:off x="0" y="0"/>
            <a:ext cx="9144000" cy="6858000"/>
          </a:xfrm>
          <a:prstGeom prst="rect">
            <a:avLst/>
          </a:prstGeom>
        </p:spPr>
      </p:pic>
      <p:sp>
        <p:nvSpPr>
          <p:cNvPr id="2" name="1 Título"/>
          <p:cNvSpPr>
            <a:spLocks noGrp="1"/>
          </p:cNvSpPr>
          <p:nvPr>
            <p:ph type="title"/>
          </p:nvPr>
        </p:nvSpPr>
        <p:spPr/>
        <p:txBody>
          <a:bodyPr>
            <a:normAutofit/>
          </a:bodyPr>
          <a:lstStyle/>
          <a:p>
            <a:r>
              <a:rPr lang="es-ES" sz="4000" b="1" dirty="0" smtClean="0"/>
              <a:t>Cuestiones previas</a:t>
            </a:r>
            <a:endParaRPr lang="es-ES" sz="4000" b="1" dirty="0"/>
          </a:p>
        </p:txBody>
      </p:sp>
      <p:sp>
        <p:nvSpPr>
          <p:cNvPr id="3" name="2 Marcador de contenido"/>
          <p:cNvSpPr>
            <a:spLocks noGrp="1"/>
          </p:cNvSpPr>
          <p:nvPr>
            <p:ph idx="1"/>
          </p:nvPr>
        </p:nvSpPr>
        <p:spPr/>
        <p:txBody>
          <a:bodyPr/>
          <a:lstStyle/>
          <a:p>
            <a:r>
              <a:rPr lang="es-ES" dirty="0" smtClean="0"/>
              <a:t>Posibilidades y limitaciones del proyecto</a:t>
            </a:r>
          </a:p>
          <a:p>
            <a:r>
              <a:rPr lang="es-ES" dirty="0" smtClean="0"/>
              <a:t>Breves notas sobre la dinámica política catalana</a:t>
            </a:r>
          </a:p>
          <a:p>
            <a:r>
              <a:rPr lang="es-ES" dirty="0" err="1" smtClean="0"/>
              <a:t>Olot</a:t>
            </a:r>
            <a:r>
              <a:rPr lang="es-ES" dirty="0" smtClean="0"/>
              <a:t>: algunas pinceladas demográficas, sociológicas y políticas</a:t>
            </a:r>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descr="slide 1.png"/>
          <p:cNvPicPr>
            <a:picLocks noChangeAspect="1"/>
          </p:cNvPicPr>
          <p:nvPr/>
        </p:nvPicPr>
        <p:blipFill>
          <a:blip r:embed="rId2">
            <a:lum bright="62000" contrast="-51000"/>
          </a:blip>
          <a:stretch>
            <a:fillRect/>
          </a:stretch>
        </p:blipFill>
        <p:spPr>
          <a:xfrm>
            <a:off x="0" y="0"/>
            <a:ext cx="9144000" cy="6858000"/>
          </a:xfrm>
          <a:prstGeom prst="rect">
            <a:avLst/>
          </a:prstGeom>
        </p:spPr>
      </p:pic>
      <p:sp>
        <p:nvSpPr>
          <p:cNvPr id="2" name="1 Título"/>
          <p:cNvSpPr>
            <a:spLocks noGrp="1"/>
          </p:cNvSpPr>
          <p:nvPr>
            <p:ph type="title"/>
          </p:nvPr>
        </p:nvSpPr>
        <p:spPr>
          <a:xfrm>
            <a:off x="428596" y="0"/>
            <a:ext cx="8229600" cy="1143000"/>
          </a:xfrm>
        </p:spPr>
        <p:txBody>
          <a:bodyPr>
            <a:normAutofit/>
          </a:bodyPr>
          <a:lstStyle/>
          <a:p>
            <a:r>
              <a:rPr lang="es-ES" sz="4000" b="1" dirty="0" smtClean="0"/>
              <a:t>Resultados electorales</a:t>
            </a:r>
            <a:endParaRPr lang="es-ES" sz="4000" b="1" dirty="0"/>
          </a:p>
        </p:txBody>
      </p:sp>
      <p:pic>
        <p:nvPicPr>
          <p:cNvPr id="4" name="3 Marcador de contenido" descr="olot 2019.png"/>
          <p:cNvPicPr>
            <a:picLocks noGrp="1" noChangeAspect="1"/>
          </p:cNvPicPr>
          <p:nvPr>
            <p:ph idx="1"/>
          </p:nvPr>
        </p:nvPicPr>
        <p:blipFill>
          <a:blip r:embed="rId3"/>
          <a:stretch>
            <a:fillRect/>
          </a:stretch>
        </p:blipFill>
        <p:spPr>
          <a:xfrm>
            <a:off x="1714480" y="1142984"/>
            <a:ext cx="5357850" cy="2286016"/>
          </a:xfrm>
        </p:spPr>
      </p:pic>
      <p:pic>
        <p:nvPicPr>
          <p:cNvPr id="5" name="4 Imagen" descr="olot 2023.png"/>
          <p:cNvPicPr>
            <a:picLocks noChangeAspect="1"/>
          </p:cNvPicPr>
          <p:nvPr/>
        </p:nvPicPr>
        <p:blipFill>
          <a:blip r:embed="rId4"/>
          <a:stretch>
            <a:fillRect/>
          </a:stretch>
        </p:blipFill>
        <p:spPr>
          <a:xfrm>
            <a:off x="1500166" y="3643314"/>
            <a:ext cx="5929354" cy="26860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slide 1.png"/>
          <p:cNvPicPr>
            <a:picLocks noChangeAspect="1"/>
          </p:cNvPicPr>
          <p:nvPr/>
        </p:nvPicPr>
        <p:blipFill>
          <a:blip r:embed="rId2">
            <a:lum bright="62000" contrast="-51000"/>
          </a:blip>
          <a:stretch>
            <a:fillRect/>
          </a:stretch>
        </p:blipFill>
        <p:spPr>
          <a:xfrm>
            <a:off x="0" y="0"/>
            <a:ext cx="9144000" cy="6858000"/>
          </a:xfrm>
          <a:prstGeom prst="rect">
            <a:avLst/>
          </a:prstGeom>
        </p:spPr>
      </p:pic>
      <p:sp>
        <p:nvSpPr>
          <p:cNvPr id="2" name="1 Título"/>
          <p:cNvSpPr>
            <a:spLocks noGrp="1"/>
          </p:cNvSpPr>
          <p:nvPr>
            <p:ph type="title"/>
          </p:nvPr>
        </p:nvSpPr>
        <p:spPr/>
        <p:txBody>
          <a:bodyPr>
            <a:normAutofit/>
          </a:bodyPr>
          <a:lstStyle/>
          <a:p>
            <a:r>
              <a:rPr lang="es-ES" sz="4000" b="1" dirty="0" err="1" smtClean="0"/>
              <a:t>Dataset</a:t>
            </a:r>
            <a:r>
              <a:rPr lang="es-ES" sz="4000" b="1" dirty="0" smtClean="0"/>
              <a:t> y Variables Utilizadas</a:t>
            </a:r>
            <a:endParaRPr lang="es-ES" sz="4000" b="1" dirty="0"/>
          </a:p>
        </p:txBody>
      </p:sp>
      <p:sp>
        <p:nvSpPr>
          <p:cNvPr id="3" name="2 Marcador de contenido"/>
          <p:cNvSpPr>
            <a:spLocks noGrp="1"/>
          </p:cNvSpPr>
          <p:nvPr>
            <p:ph idx="1"/>
          </p:nvPr>
        </p:nvSpPr>
        <p:spPr>
          <a:xfrm>
            <a:off x="428596" y="1428736"/>
            <a:ext cx="8229600" cy="4911741"/>
          </a:xfrm>
        </p:spPr>
        <p:txBody>
          <a:bodyPr>
            <a:normAutofit/>
          </a:bodyPr>
          <a:lstStyle/>
          <a:p>
            <a:pPr>
              <a:buNone/>
            </a:pPr>
            <a:r>
              <a:rPr lang="es-ES" sz="2400" b="1" dirty="0" smtClean="0"/>
              <a:t>		Variables demográficas más relevantes:</a:t>
            </a:r>
          </a:p>
          <a:p>
            <a:pPr algn="ctr">
              <a:buNone/>
            </a:pPr>
            <a:endParaRPr lang="es-ES" sz="1100" b="1" dirty="0" smtClean="0"/>
          </a:p>
          <a:p>
            <a:r>
              <a:rPr lang="es-ES" sz="2400" b="1" dirty="0"/>
              <a:t>SECCION</a:t>
            </a:r>
            <a:r>
              <a:rPr lang="es-ES" sz="2400" dirty="0"/>
              <a:t>: cada sección censal.</a:t>
            </a:r>
          </a:p>
          <a:p>
            <a:r>
              <a:rPr lang="es-ES" sz="2400" b="1" dirty="0"/>
              <a:t>RMH</a:t>
            </a:r>
            <a:r>
              <a:rPr lang="es-ES" sz="2400" dirty="0"/>
              <a:t>: renta media por hogar.</a:t>
            </a:r>
          </a:p>
          <a:p>
            <a:r>
              <a:rPr lang="es-ES" sz="2400" b="1" dirty="0"/>
              <a:t>PES</a:t>
            </a:r>
            <a:r>
              <a:rPr lang="es-ES" sz="2400" dirty="0"/>
              <a:t>: porcentaje de población con estudios superiores.</a:t>
            </a:r>
          </a:p>
          <a:p>
            <a:r>
              <a:rPr lang="es-ES" sz="2400" b="1" dirty="0"/>
              <a:t>HAB</a:t>
            </a:r>
            <a:r>
              <a:rPr lang="es-ES" sz="2400" dirty="0"/>
              <a:t>: número de habitantes.</a:t>
            </a:r>
          </a:p>
          <a:p>
            <a:r>
              <a:rPr lang="es-ES" sz="2400" b="1" dirty="0"/>
              <a:t>LENGUA</a:t>
            </a:r>
            <a:r>
              <a:rPr lang="es-ES" sz="2400" dirty="0"/>
              <a:t>: lengua predominante (catalán o castellano) en cada sección censal:</a:t>
            </a:r>
          </a:p>
          <a:p>
            <a:pPr lvl="0">
              <a:buNone/>
            </a:pPr>
            <a:r>
              <a:rPr lang="es-ES" sz="2400" dirty="0" smtClean="0"/>
              <a:t>		Catalán</a:t>
            </a:r>
            <a:endParaRPr lang="es-ES" sz="2400" dirty="0"/>
          </a:p>
          <a:p>
            <a:pPr lvl="0">
              <a:buNone/>
            </a:pPr>
            <a:r>
              <a:rPr lang="es-ES" sz="2400" dirty="0" smtClean="0"/>
              <a:t>		Castellano</a:t>
            </a:r>
          </a:p>
          <a:p>
            <a:pPr lvl="0">
              <a:buNone/>
            </a:pPr>
            <a:r>
              <a:rPr lang="es-ES" sz="2400" dirty="0"/>
              <a:t>	</a:t>
            </a:r>
            <a:r>
              <a:rPr lang="es-ES" sz="2400" dirty="0" smtClean="0"/>
              <a:t>	Mixto</a:t>
            </a:r>
            <a:endParaRPr lang="es-ES" sz="2400" dirty="0"/>
          </a:p>
          <a:p>
            <a:pPr>
              <a:buNone/>
            </a:pPr>
            <a:endParaRPr lang="es-E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slide 1.png"/>
          <p:cNvPicPr>
            <a:picLocks noChangeAspect="1"/>
          </p:cNvPicPr>
          <p:nvPr/>
        </p:nvPicPr>
        <p:blipFill>
          <a:blip r:embed="rId2">
            <a:lum bright="62000" contrast="-51000"/>
          </a:blip>
          <a:stretch>
            <a:fillRect/>
          </a:stretch>
        </p:blipFill>
        <p:spPr>
          <a:xfrm>
            <a:off x="0" y="0"/>
            <a:ext cx="9144000" cy="6858000"/>
          </a:xfrm>
          <a:prstGeom prst="rect">
            <a:avLst/>
          </a:prstGeom>
        </p:spPr>
      </p:pic>
      <p:sp>
        <p:nvSpPr>
          <p:cNvPr id="2" name="1 Título"/>
          <p:cNvSpPr>
            <a:spLocks noGrp="1"/>
          </p:cNvSpPr>
          <p:nvPr>
            <p:ph type="title"/>
          </p:nvPr>
        </p:nvSpPr>
        <p:spPr>
          <a:xfrm>
            <a:off x="428596" y="0"/>
            <a:ext cx="8229600" cy="1143000"/>
          </a:xfrm>
        </p:spPr>
        <p:txBody>
          <a:bodyPr>
            <a:normAutofit/>
          </a:bodyPr>
          <a:lstStyle/>
          <a:p>
            <a:r>
              <a:rPr lang="es-ES" sz="4000" b="1" dirty="0" smtClean="0"/>
              <a:t>Cambios en el voto</a:t>
            </a:r>
            <a:endParaRPr lang="es-ES" sz="4000" b="1" dirty="0"/>
          </a:p>
        </p:txBody>
      </p:sp>
      <p:pic>
        <p:nvPicPr>
          <p:cNvPr id="5" name="4 Marcador de contenido" descr="cambios_voto.png"/>
          <p:cNvPicPr>
            <a:picLocks noGrp="1" noChangeAspect="1"/>
          </p:cNvPicPr>
          <p:nvPr>
            <p:ph idx="1"/>
          </p:nvPr>
        </p:nvPicPr>
        <p:blipFill>
          <a:blip r:embed="rId3"/>
          <a:stretch>
            <a:fillRect/>
          </a:stretch>
        </p:blipFill>
        <p:spPr>
          <a:xfrm>
            <a:off x="642910" y="1214422"/>
            <a:ext cx="7691713" cy="5214974"/>
          </a:xfrm>
          <a:effectLst>
            <a:outerShdw blurRad="50800" dist="38100" dir="2700000" algn="tl" rotWithShape="0">
              <a:prstClr val="black">
                <a:alpha val="40000"/>
              </a:prst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Grp="1" noChangeAspect="1"/>
          </p:cNvPicPr>
          <p:nvPr>
            <p:ph idx="1"/>
          </p:nvPr>
        </p:nvPicPr>
        <p:blipFill>
          <a:blip r:embed="rId2">
            <a:lum bright="62000" contrast="-51000"/>
          </a:blip>
          <a:stretch>
            <a:fillRect/>
          </a:stretch>
        </p:blipFill>
        <p:spPr>
          <a:xfrm>
            <a:off x="0" y="0"/>
            <a:ext cx="10583898" cy="6858000"/>
          </a:xfrm>
          <a:prstGeom prst="rect">
            <a:avLst/>
          </a:prstGeom>
        </p:spPr>
      </p:pic>
      <p:sp>
        <p:nvSpPr>
          <p:cNvPr id="2" name="1 Título"/>
          <p:cNvSpPr>
            <a:spLocks noGrp="1"/>
          </p:cNvSpPr>
          <p:nvPr>
            <p:ph type="title"/>
          </p:nvPr>
        </p:nvSpPr>
        <p:spPr>
          <a:xfrm>
            <a:off x="1142976" y="285728"/>
            <a:ext cx="8229600" cy="1143000"/>
          </a:xfrm>
        </p:spPr>
        <p:txBody>
          <a:bodyPr>
            <a:normAutofit fontScale="90000"/>
          </a:bodyPr>
          <a:lstStyle/>
          <a:p>
            <a:r>
              <a:rPr lang="es-ES" b="1" dirty="0" smtClean="0"/>
              <a:t>Interpretación de los cambios en el voto</a:t>
            </a:r>
            <a:endParaRPr lang="es-ES" b="1" dirty="0"/>
          </a:p>
        </p:txBody>
      </p:sp>
      <p:sp>
        <p:nvSpPr>
          <p:cNvPr id="5" name="4 CuadroTexto"/>
          <p:cNvSpPr txBox="1"/>
          <p:nvPr/>
        </p:nvSpPr>
        <p:spPr>
          <a:xfrm>
            <a:off x="642910" y="1714488"/>
            <a:ext cx="9286940" cy="4524315"/>
          </a:xfrm>
          <a:prstGeom prst="rect">
            <a:avLst/>
          </a:prstGeom>
          <a:noFill/>
        </p:spPr>
        <p:txBody>
          <a:bodyPr wrap="square" rtlCol="0">
            <a:spAutoFit/>
          </a:bodyPr>
          <a:lstStyle/>
          <a:p>
            <a:r>
              <a:rPr lang="es-ES" sz="2800" b="1" dirty="0" smtClean="0"/>
              <a:t>Desafío para </a:t>
            </a:r>
            <a:r>
              <a:rPr lang="es-ES" sz="2800" b="1" dirty="0" err="1" smtClean="0"/>
              <a:t>Junts</a:t>
            </a:r>
            <a:r>
              <a:rPr lang="es-ES" sz="2800" b="1" dirty="0" smtClean="0"/>
              <a:t> y ERC: </a:t>
            </a:r>
            <a:r>
              <a:rPr lang="es-ES" sz="2800" dirty="0" smtClean="0"/>
              <a:t>Pérdida de apoyo en todas las secciones.</a:t>
            </a:r>
          </a:p>
          <a:p>
            <a:r>
              <a:rPr lang="es-ES" sz="2800" dirty="0" smtClean="0"/>
              <a:t/>
            </a:r>
            <a:br>
              <a:rPr lang="es-ES" sz="2800" dirty="0" smtClean="0"/>
            </a:br>
            <a:r>
              <a:rPr lang="es-ES" sz="2800" b="1" dirty="0" smtClean="0"/>
              <a:t>Estabilidad Relativa de PSC y CUP: </a:t>
            </a:r>
            <a:r>
              <a:rPr lang="es-ES" sz="2800" dirty="0" smtClean="0"/>
              <a:t>PSC se mantiene. CUP se mantiene y consigue atraer nuevos votantes en algunas secciones.</a:t>
            </a:r>
          </a:p>
          <a:p>
            <a:r>
              <a:rPr lang="es-ES" sz="2800" dirty="0" smtClean="0"/>
              <a:t/>
            </a:r>
            <a:br>
              <a:rPr lang="es-ES" sz="2800" dirty="0" smtClean="0"/>
            </a:br>
            <a:r>
              <a:rPr lang="es-ES" sz="2800" b="1" dirty="0" smtClean="0"/>
              <a:t>Declive de los Comunes: </a:t>
            </a:r>
            <a:r>
              <a:rPr lang="es-ES" sz="2800" dirty="0" smtClean="0"/>
              <a:t>Naufragio absoluto, pérdidas en todas las secciones.</a:t>
            </a:r>
          </a:p>
          <a:p>
            <a:r>
              <a:rPr lang="es-ES" dirty="0" smtClean="0"/>
              <a:t/>
            </a:r>
            <a:br>
              <a:rPr lang="es-ES" dirty="0" smtClean="0"/>
            </a:br>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ChangeAspect="1"/>
          </p:cNvPicPr>
          <p:nvPr/>
        </p:nvPicPr>
        <p:blipFill>
          <a:blip r:embed="rId2">
            <a:lum bright="62000" contrast="-51000"/>
          </a:blip>
          <a:stretch>
            <a:fillRect/>
          </a:stretch>
        </p:blipFill>
        <p:spPr>
          <a:xfrm>
            <a:off x="0" y="0"/>
            <a:ext cx="10583898" cy="6858000"/>
          </a:xfrm>
          <a:prstGeom prst="rect">
            <a:avLst/>
          </a:prstGeom>
        </p:spPr>
      </p:pic>
      <p:pic>
        <p:nvPicPr>
          <p:cNvPr id="5" name="4 Marcador de contenido" descr="distribucion_votos_llengua.png"/>
          <p:cNvPicPr>
            <a:picLocks noGrp="1" noChangeAspect="1"/>
          </p:cNvPicPr>
          <p:nvPr>
            <p:ph idx="1"/>
          </p:nvPr>
        </p:nvPicPr>
        <p:blipFill>
          <a:blip r:embed="rId3"/>
          <a:stretch>
            <a:fillRect/>
          </a:stretch>
        </p:blipFill>
        <p:spPr>
          <a:xfrm>
            <a:off x="642911" y="642918"/>
            <a:ext cx="9286940" cy="5786478"/>
          </a:xfrm>
        </p:spPr>
      </p:pic>
      <p:sp>
        <p:nvSpPr>
          <p:cNvPr id="2" name="1 Título"/>
          <p:cNvSpPr>
            <a:spLocks noGrp="1"/>
          </p:cNvSpPr>
          <p:nvPr>
            <p:ph type="title"/>
          </p:nvPr>
        </p:nvSpPr>
        <p:spPr>
          <a:xfrm>
            <a:off x="914400" y="0"/>
            <a:ext cx="8229600" cy="714372"/>
          </a:xfrm>
        </p:spPr>
        <p:txBody>
          <a:bodyPr>
            <a:normAutofit/>
          </a:bodyPr>
          <a:lstStyle/>
          <a:p>
            <a:r>
              <a:rPr lang="es-ES" sz="4000" b="1" dirty="0" smtClean="0"/>
              <a:t>Distribución de voto por lengua</a:t>
            </a:r>
            <a:endParaRPr lang="es-ES" sz="4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ChangeAspect="1"/>
          </p:cNvPicPr>
          <p:nvPr/>
        </p:nvPicPr>
        <p:blipFill>
          <a:blip r:embed="rId2">
            <a:lum bright="62000" contrast="-51000"/>
          </a:blip>
          <a:stretch>
            <a:fillRect/>
          </a:stretch>
        </p:blipFill>
        <p:spPr>
          <a:xfrm>
            <a:off x="0" y="0"/>
            <a:ext cx="10583898" cy="6858000"/>
          </a:xfrm>
          <a:prstGeom prst="rect">
            <a:avLst/>
          </a:prstGeom>
        </p:spPr>
      </p:pic>
      <p:sp>
        <p:nvSpPr>
          <p:cNvPr id="2" name="1 Título"/>
          <p:cNvSpPr>
            <a:spLocks noGrp="1"/>
          </p:cNvSpPr>
          <p:nvPr>
            <p:ph type="title"/>
          </p:nvPr>
        </p:nvSpPr>
        <p:spPr>
          <a:xfrm>
            <a:off x="457200" y="274638"/>
            <a:ext cx="9472650" cy="725470"/>
          </a:xfrm>
        </p:spPr>
        <p:txBody>
          <a:bodyPr>
            <a:normAutofit/>
          </a:bodyPr>
          <a:lstStyle/>
          <a:p>
            <a:r>
              <a:rPr lang="es-ES" sz="4000" b="1" dirty="0" smtClean="0"/>
              <a:t>Interpretación del voto por lengua</a:t>
            </a:r>
            <a:endParaRPr lang="es-ES" sz="4000" b="1" dirty="0"/>
          </a:p>
        </p:txBody>
      </p:sp>
      <p:sp>
        <p:nvSpPr>
          <p:cNvPr id="3" name="2 Marcador de contenido"/>
          <p:cNvSpPr>
            <a:spLocks noGrp="1"/>
          </p:cNvSpPr>
          <p:nvPr>
            <p:ph idx="1"/>
          </p:nvPr>
        </p:nvSpPr>
        <p:spPr>
          <a:xfrm>
            <a:off x="457200" y="1000108"/>
            <a:ext cx="9615526" cy="5572164"/>
          </a:xfrm>
        </p:spPr>
        <p:txBody>
          <a:bodyPr>
            <a:normAutofit fontScale="25000" lnSpcReduction="20000"/>
          </a:bodyPr>
          <a:lstStyle/>
          <a:p>
            <a:pPr>
              <a:buNone/>
            </a:pPr>
            <a:r>
              <a:rPr lang="es-ES" sz="5600" dirty="0" smtClean="0"/>
              <a:t/>
            </a:r>
            <a:br>
              <a:rPr lang="es-ES" sz="5600" dirty="0" smtClean="0"/>
            </a:br>
            <a:r>
              <a:rPr lang="es-ES" sz="5600" b="1" dirty="0" smtClean="0"/>
              <a:t>JUNTS23</a:t>
            </a:r>
            <a:r>
              <a:rPr lang="es-ES" sz="5600" dirty="0" smtClean="0"/>
              <a:t>: Fuerte apoyo en las secciones de habla catalana, algo menor en las mixtas. Mucho menor en las de habla castellana</a:t>
            </a:r>
          </a:p>
          <a:p>
            <a:pPr>
              <a:buNone/>
            </a:pPr>
            <a:r>
              <a:rPr lang="es-ES" sz="5600" dirty="0" smtClean="0"/>
              <a:t/>
            </a:r>
            <a:br>
              <a:rPr lang="es-ES" sz="5600" dirty="0" smtClean="0"/>
            </a:br>
            <a:r>
              <a:rPr lang="es-ES" sz="5600" b="1" dirty="0" smtClean="0"/>
              <a:t>ERC23</a:t>
            </a:r>
            <a:r>
              <a:rPr lang="es-ES" sz="5600" dirty="0" smtClean="0"/>
              <a:t>: Resultados moderadamente positivos en secciones mixtas y catalanoparlantes (una ligera ventaja de las primeras). Peores en las secciones de habla castellana.</a:t>
            </a:r>
          </a:p>
          <a:p>
            <a:pPr>
              <a:buNone/>
            </a:pPr>
            <a:r>
              <a:rPr lang="es-ES" sz="5600" dirty="0" smtClean="0"/>
              <a:t/>
            </a:r>
            <a:br>
              <a:rPr lang="es-ES" sz="5600" dirty="0" smtClean="0"/>
            </a:br>
            <a:r>
              <a:rPr lang="es-ES" sz="5600" b="1" dirty="0" smtClean="0"/>
              <a:t>PSC23</a:t>
            </a:r>
            <a:r>
              <a:rPr lang="es-ES" sz="5600" dirty="0" smtClean="0"/>
              <a:t>: Buenos resultados en las zonas castellanoparlantes, mucho peores en las zonas de habla catalana. Resultados moderados en las zonas mixtas.</a:t>
            </a:r>
          </a:p>
          <a:p>
            <a:pPr>
              <a:buNone/>
            </a:pPr>
            <a:r>
              <a:rPr lang="es-ES" sz="5600" dirty="0" smtClean="0"/>
              <a:t/>
            </a:r>
            <a:br>
              <a:rPr lang="es-ES" sz="5600" dirty="0" smtClean="0"/>
            </a:br>
            <a:r>
              <a:rPr lang="es-ES" sz="5600" b="1" dirty="0" smtClean="0"/>
              <a:t>CUP23</a:t>
            </a:r>
            <a:r>
              <a:rPr lang="es-ES" sz="5600" dirty="0" smtClean="0"/>
              <a:t>: Buenos resultados en zonas mixtas y catalanoparlantes, peores en las zonas de habla castellana. </a:t>
            </a:r>
          </a:p>
          <a:p>
            <a:pPr>
              <a:buNone/>
            </a:pPr>
            <a:r>
              <a:rPr lang="es-ES" sz="5600" b="1" dirty="0" smtClean="0"/>
              <a:t/>
            </a:r>
            <a:br>
              <a:rPr lang="es-ES" sz="5600" b="1" dirty="0" smtClean="0"/>
            </a:br>
            <a:r>
              <a:rPr lang="es-ES" sz="5600" b="1" dirty="0" smtClean="0"/>
              <a:t>ECP23</a:t>
            </a:r>
            <a:r>
              <a:rPr lang="es-ES" sz="5600" dirty="0" smtClean="0"/>
              <a:t>: Los mejores resultados se dan en zonas mixtas y catalanoparlantes.</a:t>
            </a:r>
          </a:p>
          <a:p>
            <a:pPr>
              <a:buNone/>
            </a:pPr>
            <a:r>
              <a:rPr lang="es-ES" sz="5600" dirty="0" smtClean="0"/>
              <a:t/>
            </a:r>
            <a:br>
              <a:rPr lang="es-ES" sz="5600" dirty="0" smtClean="0"/>
            </a:br>
            <a:r>
              <a:rPr lang="es-ES" sz="5600" b="1" dirty="0" smtClean="0"/>
              <a:t>ACTIVEM23</a:t>
            </a:r>
            <a:r>
              <a:rPr lang="es-ES" sz="5600" dirty="0" smtClean="0"/>
              <a:t>: Cantidad moderada de votos en zonas mixtas y castellanoparlantes, algo peores en zonas de habla catalana.</a:t>
            </a:r>
          </a:p>
          <a:p>
            <a:pPr>
              <a:buNone/>
            </a:pPr>
            <a:r>
              <a:rPr lang="es-ES" sz="5600" b="1" dirty="0" smtClean="0"/>
              <a:t/>
            </a:r>
            <a:br>
              <a:rPr lang="es-ES" sz="5600" b="1" dirty="0" smtClean="0"/>
            </a:br>
            <a:r>
              <a:rPr lang="es-ES" sz="5600" dirty="0" smtClean="0"/>
              <a:t>ARA-PL23: Distribución bastante uniforme en todas las secciones, algo peores en zonas de habla catalana.</a:t>
            </a:r>
          </a:p>
          <a:p>
            <a:pPr>
              <a:buNone/>
            </a:pPr>
            <a:r>
              <a:rPr lang="es-ES" sz="5600" dirty="0" smtClean="0"/>
              <a:t/>
            </a:r>
            <a:br>
              <a:rPr lang="es-ES" sz="5600" dirty="0" smtClean="0"/>
            </a:br>
            <a:r>
              <a:rPr lang="es-ES" sz="5600" b="1" dirty="0" smtClean="0"/>
              <a:t>VOX23</a:t>
            </a:r>
            <a:r>
              <a:rPr lang="es-ES" sz="5600" dirty="0" smtClean="0"/>
              <a:t>: Muy desigual, desempeño mucho mejor en las zonas de habla castellana.</a:t>
            </a:r>
          </a:p>
          <a:p>
            <a:pPr>
              <a:buNone/>
            </a:pPr>
            <a:r>
              <a:rPr lang="es-ES" sz="6400" b="1" dirty="0" smtClean="0"/>
              <a:t/>
            </a:r>
            <a:br>
              <a:rPr lang="es-ES" sz="6400" b="1" dirty="0" smtClean="0"/>
            </a:br>
            <a:r>
              <a:rPr lang="es-ES" sz="6400" b="1" dirty="0" smtClean="0"/>
              <a:t>Conclusiones:</a:t>
            </a:r>
          </a:p>
          <a:p>
            <a:pPr>
              <a:buNone/>
            </a:pPr>
            <a:r>
              <a:rPr lang="es-ES" sz="5600" dirty="0" smtClean="0"/>
              <a:t/>
            </a:r>
            <a:br>
              <a:rPr lang="es-ES" sz="5600" dirty="0" smtClean="0"/>
            </a:br>
            <a:r>
              <a:rPr lang="es-ES" sz="5600" dirty="0" smtClean="0"/>
              <a:t>Partidos nacionalistas catalanes (JUNTS, ERC, CUP) tienen un apoyo más fuerte en las secciones con predominio del catalán o mixto, y menos en las de predominio castellano.</a:t>
            </a:r>
          </a:p>
          <a:p>
            <a:pPr>
              <a:buNone/>
            </a:pPr>
            <a:r>
              <a:rPr lang="es-ES" sz="5600" dirty="0" smtClean="0"/>
              <a:t/>
            </a:r>
            <a:br>
              <a:rPr lang="es-ES" sz="5600" dirty="0" smtClean="0"/>
            </a:br>
            <a:r>
              <a:rPr lang="es-ES" sz="5600" dirty="0" smtClean="0"/>
              <a:t>PSC y VOX obtienen más votos en las secciones donde predomina el castellano, lo que refleja la demografía lingüística y su influencia en las preferencias electorales.</a:t>
            </a:r>
          </a:p>
          <a:p>
            <a:pPr>
              <a:buNone/>
            </a:pPr>
            <a:r>
              <a:rPr lang="es-ES" sz="5600" dirty="0" smtClean="0"/>
              <a:t/>
            </a:r>
            <a:br>
              <a:rPr lang="es-ES" sz="5600" dirty="0" smtClean="0"/>
            </a:br>
            <a:r>
              <a:rPr lang="es-ES" sz="5600" dirty="0" smtClean="0"/>
              <a:t>Partidos como ECP y ACTIVEM muestran una distribución más equilibrada en las diferentes zonas lingüísticas, aunque con ligeras variaciones.</a:t>
            </a:r>
          </a:p>
          <a:p>
            <a:endParaRPr lang="es-ES" sz="4800"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1072</Words>
  <Application>Microsoft Office PowerPoint</Application>
  <PresentationFormat>Presentación en pantalla (4:3)</PresentationFormat>
  <Paragraphs>101</Paragraphs>
  <Slides>22</Slides>
  <Notes>0</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Tema de Office</vt:lpstr>
      <vt:lpstr>Análisis del Cambio Electoral en Olot (Elecciones Municipales 2023)</vt:lpstr>
      <vt:lpstr>Objetivos del Proyecto</vt:lpstr>
      <vt:lpstr>Cuestiones previas</vt:lpstr>
      <vt:lpstr>Resultados electorales</vt:lpstr>
      <vt:lpstr>Dataset y Variables Utilizadas</vt:lpstr>
      <vt:lpstr>Cambios en el voto</vt:lpstr>
      <vt:lpstr>Interpretación de los cambios en el voto</vt:lpstr>
      <vt:lpstr>Distribución de voto por lengua</vt:lpstr>
      <vt:lpstr>Interpretación del voto por lengua</vt:lpstr>
      <vt:lpstr>Cambio de voto por lengua</vt:lpstr>
      <vt:lpstr>Interpretación del cambio del voto por lengua</vt:lpstr>
      <vt:lpstr>Análisis de regresión multinivel</vt:lpstr>
      <vt:lpstr>Resultados del análisis de regresión</vt:lpstr>
      <vt:lpstr>Análisis de la transferencia de votos mediante inferencia ecológica </vt:lpstr>
      <vt:lpstr>Modelos creados</vt:lpstr>
      <vt:lpstr>Representación gráfica del primer modelo</vt:lpstr>
      <vt:lpstr>Representación gráfica del segundo modelo</vt:lpstr>
      <vt:lpstr>Representación gráfica del tercer modelo</vt:lpstr>
      <vt:lpstr>Representación gráfica del cuarto modelo</vt:lpstr>
      <vt:lpstr>Representación gráfica del quinto modelo</vt:lpstr>
      <vt:lpstr>Conclusiones generales</vt:lpstr>
      <vt:lpstr>¡Muchas gracias por vuestra atención!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del Cambio Electoral en Olot (Elecciones Municipales 2023)</dc:title>
  <dc:creator>Usuario</dc:creator>
  <cp:lastModifiedBy>Usuario</cp:lastModifiedBy>
  <cp:revision>23</cp:revision>
  <dcterms:created xsi:type="dcterms:W3CDTF">2024-08-29T16:53:45Z</dcterms:created>
  <dcterms:modified xsi:type="dcterms:W3CDTF">2024-08-30T19:13:12Z</dcterms:modified>
</cp:coreProperties>
</file>