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1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3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9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F0800-FD73-FE31-3331-5DECEDBD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A30355-DE3E-844D-4984-CC33F802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539701-6E8E-9380-C67D-DD499767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95539C-05BD-BFF4-D5DE-17161240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3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0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6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36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7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19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9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2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8D9410-7CF2-4D57-A4F7-2B6DA2B3638D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4241E1-CC04-4D2D-B4B7-B395CB22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nta.ru/r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ass.ru/rss/v2.xml" TargetMode="External"/><Relationship Id="rId4" Type="http://schemas.openxmlformats.org/officeDocument/2006/relationships/hyperlink" Target="https://www.vedomosti.ru/rss/new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1B203-4884-D85F-2160-09A0EA5D3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087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4000" b="0" strike="noStrike" spc="-1" dirty="0">
                <a:solidFill>
                  <a:srgbClr val="333333"/>
                </a:solidFill>
                <a:latin typeface="Noto Sans Regular"/>
                <a:ea typeface="DejaVu Sans"/>
              </a:rPr>
              <a:t>Анализ публикуемых новостей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3662ED-E054-ACB8-4251-2738548A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4352544"/>
            <a:ext cx="8991599" cy="2505456"/>
          </a:xfrm>
        </p:spPr>
        <p:txBody>
          <a:bodyPr>
            <a:normAutofit/>
          </a:bodyPr>
          <a:lstStyle/>
          <a:p>
            <a:r>
              <a:rPr lang="ru-RU" dirty="0"/>
              <a:t>Итоговый проект по</a:t>
            </a:r>
            <a:br>
              <a:rPr lang="ru-RU" dirty="0"/>
            </a:br>
            <a:r>
              <a:rPr lang="ru-RU" sz="2000" dirty="0"/>
              <a:t>курсу «Инженер данных»</a:t>
            </a:r>
          </a:p>
          <a:p>
            <a:endParaRPr lang="ru-RU" dirty="0"/>
          </a:p>
          <a:p>
            <a:r>
              <a:rPr lang="ru-RU" dirty="0" err="1"/>
              <a:t>Елунина</a:t>
            </a:r>
            <a:r>
              <a:rPr lang="ru-RU" dirty="0"/>
              <a:t> А.Е.</a:t>
            </a:r>
          </a:p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1063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94F4-A2C1-57C9-78CB-D0DAEE20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Цель, описание и требования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5E9BA-F146-710E-9054-F9D8EF3F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32" y="2383515"/>
            <a:ext cx="10246936" cy="3630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Цель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- создание ETL-процесса формирования витрин данных для анализа публикаций новостей.</a:t>
            </a: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Описание и требования: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Р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азработать скрипты загрузки данных в 2-х режимах: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o   Инициализирующий – загрузка полного слепка данных источника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o   Инкрементальный – загрузка дельты данных за прошедшие сутки</a:t>
            </a: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Организовать правильную структуру хранения данных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o   Сырой слой данных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o   Промежуточный слой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o   Слой витрин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136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94F4-A2C1-57C9-78CB-D0DAEE20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5E9BA-F146-710E-9054-F9D8EF3F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90" y="2638044"/>
            <a:ext cx="10245600" cy="3479952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ключевых особенностей и требований проекта;</a:t>
            </a:r>
          </a:p>
          <a:p>
            <a:r>
              <a:rPr lang="ru-RU" dirty="0"/>
              <a:t>Набросок архитектуры и функций, подготовка схемы хранения данных, распределение по слоям; </a:t>
            </a:r>
          </a:p>
          <a:p>
            <a:r>
              <a:rPr lang="ru-RU" dirty="0"/>
              <a:t>Выбор стека технологий;</a:t>
            </a:r>
          </a:p>
          <a:p>
            <a:r>
              <a:rPr lang="ru-RU" dirty="0"/>
              <a:t>Разработка проекта по этапам архитектуры, тестирование;</a:t>
            </a:r>
          </a:p>
          <a:p>
            <a:r>
              <a:rPr lang="ru-RU" dirty="0"/>
              <a:t>Автоматизация передачи данных, тестирование;</a:t>
            </a:r>
          </a:p>
          <a:p>
            <a:r>
              <a:rPr lang="ru-RU" dirty="0"/>
              <a:t>Доработка;</a:t>
            </a:r>
          </a:p>
          <a:p>
            <a:r>
              <a:rPr lang="ru-RU" dirty="0"/>
              <a:t>Проверка конечного проекта и запуск.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3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94F4-A2C1-57C9-78CB-D0DAEE20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5E9BA-F146-710E-9054-F9D8EF3F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00" y="2638044"/>
            <a:ext cx="10245600" cy="3101983"/>
          </a:xfrm>
        </p:spPr>
        <p:txBody>
          <a:bodyPr>
            <a:normAutofit/>
          </a:bodyPr>
          <a:lstStyle/>
          <a:p>
            <a:r>
              <a:rPr lang="ru-RU" dirty="0"/>
              <a:t>Выбор языка для написания скриптов остановился на </a:t>
            </a:r>
            <a:r>
              <a:rPr lang="en-US" b="1" dirty="0"/>
              <a:t>Python</a:t>
            </a:r>
            <a:r>
              <a:rPr lang="en-US" dirty="0"/>
              <a:t>,</a:t>
            </a:r>
            <a:r>
              <a:rPr lang="ru-RU" dirty="0"/>
              <a:t> т.к. он имеет простую структуру и быстрое исполнение требуемых проектом задач;</a:t>
            </a:r>
          </a:p>
          <a:p>
            <a:r>
              <a:rPr lang="en-US" dirty="0"/>
              <a:t> </a:t>
            </a:r>
            <a:r>
              <a:rPr lang="ru-RU" dirty="0"/>
              <a:t>Для требуемого объема данных оптимально использовать </a:t>
            </a:r>
            <a:r>
              <a:rPr lang="en-US" b="1" dirty="0"/>
              <a:t>PostgreSQL</a:t>
            </a:r>
            <a:r>
              <a:rPr lang="ru-RU" dirty="0"/>
              <a:t>, который обрабатывает с хорошей скоростью запросы к небольшим БД;</a:t>
            </a:r>
          </a:p>
          <a:p>
            <a:r>
              <a:rPr lang="ru-RU" dirty="0"/>
              <a:t>Оркестратор </a:t>
            </a:r>
            <a:r>
              <a:rPr lang="en-US" b="1" dirty="0"/>
              <a:t>Airflow</a:t>
            </a:r>
            <a:r>
              <a:rPr lang="ru-RU" dirty="0"/>
              <a:t>, совместим с </a:t>
            </a:r>
            <a:r>
              <a:rPr lang="en-US" dirty="0"/>
              <a:t>Python</a:t>
            </a:r>
            <a:r>
              <a:rPr lang="ru-RU" dirty="0"/>
              <a:t>, комфортный </a:t>
            </a:r>
            <a:r>
              <a:rPr lang="en-US" dirty="0"/>
              <a:t>GUI</a:t>
            </a:r>
            <a:r>
              <a:rPr lang="ru-RU" dirty="0"/>
              <a:t>, есть весь необходимый функционал;</a:t>
            </a:r>
          </a:p>
          <a:p>
            <a:r>
              <a:rPr lang="en-US" b="1" dirty="0"/>
              <a:t>pgAdmin4</a:t>
            </a:r>
            <a:r>
              <a:rPr lang="ru-RU" dirty="0"/>
              <a:t> для отладки запросов; </a:t>
            </a:r>
          </a:p>
        </p:txBody>
      </p:sp>
    </p:spTree>
    <p:extLst>
      <p:ext uri="{BB962C8B-B14F-4D97-AF65-F5344CB8AC3E}">
        <p14:creationId xmlns:p14="http://schemas.microsoft.com/office/powerpoint/2010/main" val="28293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94F4-A2C1-57C9-78CB-D0DAEE20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01" y="226492"/>
            <a:ext cx="4486656" cy="1141497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2D1D02-82BB-F71D-2F5B-95577298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83" y="1"/>
            <a:ext cx="6580817" cy="6864542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D2BFAE45-7429-F144-575B-A3814BA1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001" y="1617423"/>
            <a:ext cx="4486656" cy="4839938"/>
          </a:xfrm>
        </p:spPr>
        <p:txBody>
          <a:bodyPr>
            <a:noAutofit/>
          </a:bodyPr>
          <a:lstStyle/>
          <a:p>
            <a:pPr algn="l"/>
            <a:r>
              <a:rPr lang="ru-RU" sz="1700" dirty="0"/>
              <a:t>1. Источники данных: </a:t>
            </a:r>
          </a:p>
          <a:p>
            <a:pPr algn="l"/>
            <a:r>
              <a:rPr lang="en-US" sz="1700" dirty="0">
                <a:hlinkClick r:id="rId3"/>
              </a:rPr>
              <a:t>https://lenta.ru/rss/</a:t>
            </a:r>
            <a:endParaRPr lang="ru-RU" sz="1700" dirty="0"/>
          </a:p>
          <a:p>
            <a:pPr algn="l"/>
            <a:r>
              <a:rPr lang="en-US" sz="1700" dirty="0">
                <a:hlinkClick r:id="rId4"/>
              </a:rPr>
              <a:t>https://www.vedomosti.ru/rss/news</a:t>
            </a:r>
            <a:endParaRPr lang="ru-RU" sz="1700" dirty="0"/>
          </a:p>
          <a:p>
            <a:pPr algn="l"/>
            <a:r>
              <a:rPr lang="en-US" sz="1700" dirty="0">
                <a:hlinkClick r:id="rId5"/>
              </a:rPr>
              <a:t>https://tass.ru/rss/v2.xml</a:t>
            </a:r>
            <a:endParaRPr lang="ru-RU" sz="1700" dirty="0"/>
          </a:p>
          <a:p>
            <a:pPr algn="l"/>
            <a:r>
              <a:rPr lang="ru-RU" sz="1700" dirty="0"/>
              <a:t>2. Сырой слой - создание файлов для каждого источника данных, инкремент обновлений.</a:t>
            </a:r>
          </a:p>
          <a:p>
            <a:pPr algn="l"/>
            <a:r>
              <a:rPr lang="ru-RU" sz="1700" dirty="0"/>
              <a:t>3. Промежуточный слой – обработка данных (</a:t>
            </a:r>
            <a:r>
              <a:rPr lang="en-US" sz="1700" dirty="0"/>
              <a:t>Python</a:t>
            </a:r>
            <a:r>
              <a:rPr lang="ru-RU" sz="1700" dirty="0"/>
              <a:t>).</a:t>
            </a:r>
          </a:p>
          <a:p>
            <a:pPr algn="l"/>
            <a:r>
              <a:rPr lang="ru-RU" sz="1700" dirty="0"/>
              <a:t>4. Основной слой – подготовка таблиц, разбивка данных по ним, наполнение (</a:t>
            </a:r>
            <a:r>
              <a:rPr lang="en-US" sz="1700" dirty="0"/>
              <a:t>PostgreSQL</a:t>
            </a:r>
            <a:r>
              <a:rPr lang="ru-RU" sz="1700" dirty="0"/>
              <a:t>).</a:t>
            </a:r>
            <a:endParaRPr lang="en-US" sz="1700" dirty="0"/>
          </a:p>
          <a:p>
            <a:pPr algn="l"/>
            <a:r>
              <a:rPr lang="en-US" sz="1700" dirty="0"/>
              <a:t>5. </a:t>
            </a:r>
            <a:r>
              <a:rPr lang="ru-RU" sz="1700" dirty="0"/>
              <a:t> Слой витрин – подготовка витрины данных и ее наполнение (</a:t>
            </a:r>
            <a:r>
              <a:rPr lang="en-US" sz="1700" dirty="0"/>
              <a:t>PostgreSQL</a:t>
            </a:r>
            <a:r>
              <a:rPr lang="ru-RU" sz="1700" dirty="0"/>
              <a:t>).</a:t>
            </a:r>
          </a:p>
          <a:p>
            <a:pPr algn="l"/>
            <a:r>
              <a:rPr lang="ru-RU" sz="1700" dirty="0" err="1"/>
              <a:t>Оркестрация</a:t>
            </a:r>
            <a:r>
              <a:rPr lang="ru-RU" sz="1700" dirty="0"/>
              <a:t> всех этапов (</a:t>
            </a:r>
            <a:r>
              <a:rPr lang="en-US" sz="1700" dirty="0"/>
              <a:t>Airflow</a:t>
            </a:r>
            <a:r>
              <a:rPr lang="ru-RU" sz="1700" dirty="0"/>
              <a:t>).</a:t>
            </a:r>
            <a:endParaRPr lang="en-US" sz="1700" dirty="0"/>
          </a:p>
          <a:p>
            <a:pPr algn="l"/>
            <a:endParaRPr lang="ru-RU" sz="1700" dirty="0"/>
          </a:p>
          <a:p>
            <a:pPr algn="l"/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168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94F4-A2C1-57C9-78CB-D0DAEE20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5E9BA-F146-710E-9054-F9D8EF3F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00" y="2327318"/>
            <a:ext cx="9273736" cy="310198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В качестве </a:t>
            </a:r>
            <a:r>
              <a:rPr lang="ru-RU" sz="1700" b="1" i="0" dirty="0">
                <a:solidFill>
                  <a:srgbClr val="000000"/>
                </a:solidFill>
                <a:effectLst/>
              </a:rPr>
              <a:t>результата работы</a:t>
            </a:r>
            <a:r>
              <a:rPr lang="ru-RU" sz="1700" b="0" i="0" dirty="0">
                <a:solidFill>
                  <a:srgbClr val="000000"/>
                </a:solidFill>
                <a:effectLst/>
              </a:rPr>
              <a:t> программного продукта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700" dirty="0">
                <a:solidFill>
                  <a:srgbClr val="000000"/>
                </a:solidFill>
              </a:rPr>
              <a:t>формируется </a:t>
            </a:r>
            <a:r>
              <a:rPr lang="ru-RU" sz="1700" b="0" i="0" dirty="0">
                <a:solidFill>
                  <a:srgbClr val="000000"/>
                </a:solidFill>
                <a:effectLst/>
              </a:rPr>
              <a:t>витрина данных следующего содержания:</a:t>
            </a:r>
            <a:endParaRPr lang="en-US" sz="17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Суррогатный ключ категории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Название категории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Общее количество новостей из всех источников по данной категории за все время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Количество новостей данной категории для каждого из источников за все время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Общее количество новостей из всех источников по данной категории за последние сутки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Количество новостей данной категории для каждого из источников за последние сутки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Среднее количество публикаций по данной категории в сутки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День, в который было сделано максимальное количество публикаций по данной категории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700" b="0" i="0" dirty="0">
                <a:solidFill>
                  <a:srgbClr val="000000"/>
                </a:solidFill>
                <a:effectLst/>
              </a:rPr>
              <a:t>Количество публикаций новостей данной категории по дням недели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E32447-EA92-E23A-6A43-0F6C23CD16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652172" y="2327318"/>
            <a:ext cx="2152440" cy="112968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C2D29-6E65-A070-2323-5CBAAEDFF7C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72752" y="4189035"/>
            <a:ext cx="1511280" cy="1511280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D68CD0-1EF7-ED17-48C1-711B5A2B982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652172" y="3654664"/>
            <a:ext cx="2152440" cy="4083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38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94F4-A2C1-57C9-78CB-D0DAEE20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5E9BA-F146-710E-9054-F9D8EF3F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 выполнена, требования соблюдены.</a:t>
            </a:r>
          </a:p>
          <a:p>
            <a:r>
              <a:rPr lang="ru-RU" dirty="0"/>
              <a:t>Проект может быть масштабирован без внедрения изменений добавлением новых источников новостей.</a:t>
            </a:r>
          </a:p>
          <a:p>
            <a:r>
              <a:rPr lang="ru-RU" dirty="0"/>
              <a:t>Следующим шагом в проекте планируется внедрение автоматического распознавания смысла категории и отнесения ее к группе.</a:t>
            </a:r>
          </a:p>
        </p:txBody>
      </p:sp>
    </p:spTree>
    <p:extLst>
      <p:ext uri="{BB962C8B-B14F-4D97-AF65-F5344CB8AC3E}">
        <p14:creationId xmlns:p14="http://schemas.microsoft.com/office/powerpoint/2010/main" val="38378852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106</TotalTime>
  <Words>420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Noto Sans Regular</vt:lpstr>
      <vt:lpstr>Посылка</vt:lpstr>
      <vt:lpstr>Анализ публикуемых новостей</vt:lpstr>
      <vt:lpstr>Цель, описание и требования проекта</vt:lpstr>
      <vt:lpstr>План реализации</vt:lpstr>
      <vt:lpstr>Стек технологий</vt:lpstr>
      <vt:lpstr>архитектура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Alexandra Elunina</dc:creator>
  <cp:lastModifiedBy>Alexandra Elunina</cp:lastModifiedBy>
  <cp:revision>2</cp:revision>
  <dcterms:created xsi:type="dcterms:W3CDTF">2023-01-08T11:09:15Z</dcterms:created>
  <dcterms:modified xsi:type="dcterms:W3CDTF">2023-01-08T12:56:04Z</dcterms:modified>
</cp:coreProperties>
</file>