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58" r:id="rId6"/>
    <p:sldId id="259" r:id="rId7"/>
    <p:sldId id="264" r:id="rId8"/>
    <p:sldId id="266" r:id="rId9"/>
    <p:sldId id="267" r:id="rId10"/>
    <p:sldId id="260" r:id="rId11"/>
    <p:sldId id="268" r:id="rId12"/>
    <p:sldId id="269" r:id="rId13"/>
    <p:sldId id="270" r:id="rId14"/>
    <p:sldId id="273" r:id="rId15"/>
    <p:sldId id="278" r:id="rId16"/>
    <p:sldId id="272" r:id="rId17"/>
    <p:sldId id="274" r:id="rId18"/>
    <p:sldId id="275" r:id="rId19"/>
    <p:sldId id="276" r:id="rId20"/>
    <p:sldId id="277" r:id="rId21"/>
    <p:sldId id="263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19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9D7C-C70B-514E-864B-938FDAC13050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CDF96-3546-2A4F-9628-123ED550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Vivaldi’s Le Quattro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Stagioni</a:t>
            </a:r>
            <a:r>
              <a:rPr lang="en-US" baseline="0" dirty="0" smtClean="0"/>
              <a:t>!  Color is instrument, size is note length, and distance from the center is pitch.  Read clockwise </a:t>
            </a:r>
            <a:r>
              <a:rPr lang="en-US" baseline="0" smtClean="0"/>
              <a:t>for each song.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DF96-3546-2A4F-9628-123ED55075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gif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ougeux/status/771131859107471360" TargetMode="External"/><Relationship Id="rId4" Type="http://schemas.openxmlformats.org/officeDocument/2006/relationships/hyperlink" Target="https://www.fwweekly.com/wp-content/uploads/2013/06/Math-Nerd.jpg" TargetMode="External"/><Relationship Id="rId5" Type="http://schemas.openxmlformats.org/officeDocument/2006/relationships/hyperlink" Target="https://i.imgur.com/88WQFXx.jpg" TargetMode="External"/><Relationship Id="rId6" Type="http://schemas.openxmlformats.org/officeDocument/2006/relationships/hyperlink" Target="https://www.class-central.com/report/app/uploads/2017/03/scavetta.jpg" TargetMode="External"/><Relationship Id="rId7" Type="http://schemas.openxmlformats.org/officeDocument/2006/relationships/hyperlink" Target="https://i.pinimg.com/564x/9b/a2/da/9ba2da85c96ee794d54b281048c7bb16--art-jokes-manatees.jpg" TargetMode="External"/><Relationship Id="rId8" Type="http://schemas.openxmlformats.org/officeDocument/2006/relationships/hyperlink" Target="http://marcvaneynde.com/wp-content/uploads/2014/06/skydive-laptop.jpg" TargetMode="External"/><Relationship Id="rId9" Type="http://schemas.openxmlformats.org/officeDocument/2006/relationships/hyperlink" Target="https://seaborn.pydata.org/_images/anscombes_quartet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.pinimg.com/originals/fb/be/25/fbbe2576cd7d8c39b120071248875bad.jp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satunofficial.files.wordpress.com/2011/11/asteroidimpact_crop2.jpg?w=620&amp;h=350&amp;crop=1" TargetMode="External"/><Relationship Id="rId4" Type="http://schemas.openxmlformats.org/officeDocument/2006/relationships/hyperlink" Target="https://image.slidesharecdn.com/module1-140902011823-phpapp02/95/what-is-data-in-statistics-24-638.jpg?cb=1409620781" TargetMode="External"/><Relationship Id="rId5" Type="http://schemas.openxmlformats.org/officeDocument/2006/relationships/hyperlink" Target="https://www.researchgate.net/profile/Daniel_Amyot2/publication/221055397/figure/fig1/AS:367506981179399@1464631900994/Fig-1-The-8-visual-variables-from-Bertin-18.png" TargetMode="External"/><Relationship Id="rId6" Type="http://schemas.openxmlformats.org/officeDocument/2006/relationships/hyperlink" Target="http://newsimg.bbc.co.uk/media/images/41705000/gif/_41705404_4_4_2_416.gif" TargetMode="External"/><Relationship Id="rId7" Type="http://schemas.openxmlformats.org/officeDocument/2006/relationships/hyperlink" Target="https://images.techhive.com/images/article/2015/02/keys-primary-100568747-large.jpg" TargetMode="External"/><Relationship Id="rId8" Type="http://schemas.openxmlformats.org/officeDocument/2006/relationships/hyperlink" Target="http://infosthetics.com/archives/funny_pie_chart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.dailymail.co.uk/i/pix/2015/08/21/01/2B882C6600000578-0-image-a-37_1440115442305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2801064"/>
          </a:xfrm>
        </p:spPr>
        <p:txBody>
          <a:bodyPr/>
          <a:lstStyle/>
          <a:p>
            <a:r>
              <a:rPr lang="en-US" dirty="0" smtClean="0"/>
              <a:t>Lesson 1: </a:t>
            </a:r>
            <a:br>
              <a:rPr lang="en-US" dirty="0" smtClean="0"/>
            </a:br>
            <a:r>
              <a:rPr lang="en-US" dirty="0" smtClean="0"/>
              <a:t>Data Visualization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374776"/>
            <a:ext cx="8228013" cy="1066800"/>
          </a:xfrm>
        </p:spPr>
        <p:txBody>
          <a:bodyPr/>
          <a:lstStyle/>
          <a:p>
            <a:r>
              <a:rPr lang="en-US" dirty="0" smtClean="0"/>
              <a:t>Andrew Graves</a:t>
            </a:r>
          </a:p>
          <a:p>
            <a:r>
              <a:rPr lang="en-US" dirty="0" smtClean="0"/>
              <a:t>Data Dojo @ University of Pittsburgh</a:t>
            </a:r>
          </a:p>
          <a:p>
            <a:r>
              <a:rPr lang="en-US" dirty="0" smtClean="0"/>
              <a:t>Jan 31,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4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ata viz pyram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9" b="-1199"/>
          <a:stretch>
            <a:fillRect/>
          </a:stretch>
        </p:blipFill>
        <p:spPr>
          <a:xfrm>
            <a:off x="0" y="-78937"/>
            <a:ext cx="9140769" cy="6789939"/>
          </a:xfrm>
        </p:spPr>
      </p:pic>
      <p:sp>
        <p:nvSpPr>
          <p:cNvPr id="3" name="TextBox 2"/>
          <p:cNvSpPr txBox="1"/>
          <p:nvPr/>
        </p:nvSpPr>
        <p:spPr>
          <a:xfrm>
            <a:off x="-1" y="6475802"/>
            <a:ext cx="22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err="1" smtClean="0"/>
              <a:t>udacity.com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0220"/>
            <a:ext cx="6400800" cy="1362075"/>
          </a:xfrm>
        </p:spPr>
        <p:txBody>
          <a:bodyPr/>
          <a:lstStyle/>
          <a:p>
            <a:r>
              <a:rPr lang="en-US" u="sng" dirty="0" smtClean="0"/>
              <a:t>How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B606"/>
                </a:solidFill>
              </a:rPr>
              <a:t>can we create the biggest impact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impa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01" y="3037882"/>
            <a:ext cx="5824199" cy="32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9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knowledge of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5" name="Content Placeholder 4" descr="brain in jar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85" r="-23985"/>
          <a:stretch>
            <a:fillRect/>
          </a:stretch>
        </p:blipFill>
        <p:spPr>
          <a:xfrm>
            <a:off x="-317327" y="2304948"/>
            <a:ext cx="5177399" cy="447027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Types</a:t>
            </a:r>
          </a:p>
          <a:p>
            <a:r>
              <a:rPr lang="en-US" sz="2400" dirty="0" smtClean="0"/>
              <a:t>Visual Encoding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human mind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082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 types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01" b="-7501"/>
          <a:stretch>
            <a:fillRect/>
          </a:stretch>
        </p:blipFill>
        <p:spPr>
          <a:xfrm>
            <a:off x="0" y="-267678"/>
            <a:ext cx="9144000" cy="7895117"/>
          </a:xfrm>
        </p:spPr>
      </p:pic>
      <p:sp>
        <p:nvSpPr>
          <p:cNvPr id="2" name="TextBox 1"/>
          <p:cNvSpPr txBox="1"/>
          <p:nvPr/>
        </p:nvSpPr>
        <p:spPr>
          <a:xfrm>
            <a:off x="-47038" y="6469494"/>
            <a:ext cx="28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Patni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1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5143231"/>
            <a:ext cx="3767328" cy="1261675"/>
          </a:xfrm>
        </p:spPr>
        <p:txBody>
          <a:bodyPr/>
          <a:lstStyle/>
          <a:p>
            <a:r>
              <a:rPr lang="en-US" sz="2800" b="1" dirty="0" smtClean="0"/>
              <a:t>RETINAL</a:t>
            </a:r>
          </a:p>
          <a:p>
            <a:pPr lvl="1"/>
            <a:r>
              <a:rPr lang="en-US" dirty="0" smtClean="0"/>
              <a:t>Used for </a:t>
            </a:r>
            <a:r>
              <a:rPr lang="en-US" b="1" u="sng" dirty="0" smtClean="0"/>
              <a:t>THREE</a:t>
            </a:r>
            <a:r>
              <a:rPr lang="en-US" dirty="0" smtClean="0"/>
              <a:t> variables and beyond</a:t>
            </a:r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40664" y="5143231"/>
            <a:ext cx="3767328" cy="1293034"/>
          </a:xfrm>
        </p:spPr>
        <p:txBody>
          <a:bodyPr/>
          <a:lstStyle/>
          <a:p>
            <a:r>
              <a:rPr lang="en-US" sz="2800" b="1" dirty="0" smtClean="0"/>
              <a:t>PLANAR</a:t>
            </a:r>
          </a:p>
          <a:p>
            <a:pPr lvl="1"/>
            <a:r>
              <a:rPr lang="en-US" dirty="0" smtClean="0"/>
              <a:t>Good for </a:t>
            </a:r>
            <a:r>
              <a:rPr lang="en-US" b="1" u="sng" dirty="0" smtClean="0"/>
              <a:t>TWO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Includes bar and histograms!</a:t>
            </a:r>
            <a:endParaRPr lang="en-US" dirty="0"/>
          </a:p>
        </p:txBody>
      </p:sp>
      <p:pic>
        <p:nvPicPr>
          <p:cNvPr id="11" name="Picture 10" descr="planar and ret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8" y="1709120"/>
            <a:ext cx="9179088" cy="335846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66741"/>
            <a:ext cx="8229600" cy="1143000"/>
          </a:xfrm>
        </p:spPr>
        <p:txBody>
          <a:bodyPr/>
          <a:lstStyle/>
          <a:p>
            <a:r>
              <a:rPr lang="de-DE" dirty="0" smtClean="0"/>
              <a:t>Visual Encoding: </a:t>
            </a:r>
            <a:br>
              <a:rPr lang="de-DE" dirty="0" smtClean="0"/>
            </a:br>
            <a:r>
              <a:rPr lang="de-DE" dirty="0" smtClean="0"/>
              <a:t>Mapping Data --&gt; Display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5678" y="6546026"/>
            <a:ext cx="184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Credit: Daniel </a:t>
            </a:r>
            <a:r>
              <a:rPr lang="en-US" sz="1400" dirty="0" err="1" smtClean="0"/>
              <a:t>Amyot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659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tinal v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820"/>
            <a:ext cx="9144000" cy="5184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5681" y="6464490"/>
            <a:ext cx="21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err="1" smtClean="0"/>
              <a:t>udacity.com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0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kinlay-hierarc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2" y="0"/>
            <a:ext cx="5899818" cy="6858000"/>
          </a:xfrm>
          <a:prstGeom prst="rect">
            <a:avLst/>
          </a:prstGeom>
        </p:spPr>
      </p:pic>
      <p:pic>
        <p:nvPicPr>
          <p:cNvPr id="3" name="Picture 2" descr="hue-manat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78" y="4311974"/>
            <a:ext cx="3506921" cy="2546025"/>
          </a:xfrm>
          <a:prstGeom prst="rect">
            <a:avLst/>
          </a:prstGeom>
        </p:spPr>
      </p:pic>
      <p:pic>
        <p:nvPicPr>
          <p:cNvPr id="4" name="Picture 3" descr="posi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693" y="0"/>
            <a:ext cx="3609306" cy="2602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4180" y="2884189"/>
            <a:ext cx="3213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Graphical Perception: Theory, Experimentation, and Application</a:t>
            </a:r>
            <a:r>
              <a:rPr lang="mr-IN" b="1" dirty="0" smtClean="0"/>
              <a:t>…</a:t>
            </a:r>
            <a:endParaRPr lang="en-US" dirty="0" smtClean="0"/>
          </a:p>
          <a:p>
            <a:pPr algn="ctr"/>
            <a:r>
              <a:rPr lang="en-US" dirty="0" smtClean="0"/>
              <a:t>Cleveland </a:t>
            </a:r>
            <a:r>
              <a:rPr lang="en-US" dirty="0"/>
              <a:t>and McGill, 1985 </a:t>
            </a:r>
          </a:p>
        </p:txBody>
      </p:sp>
    </p:spTree>
    <p:extLst>
      <p:ext uri="{BB962C8B-B14F-4D97-AF65-F5344CB8AC3E}">
        <p14:creationId xmlns:p14="http://schemas.microsoft.com/office/powerpoint/2010/main" val="178071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How are the variables encoded here?</a:t>
            </a:r>
            <a:endParaRPr lang="en-US" dirty="0"/>
          </a:p>
        </p:txBody>
      </p:sp>
      <p:pic>
        <p:nvPicPr>
          <p:cNvPr id="4" name="Picture 3" descr="Bildschirmfoto 2018-01-30 um 12.1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005"/>
            <a:ext cx="9144000" cy="3804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2876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err="1" smtClean="0"/>
              <a:t>gapminder.org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661"/>
            <a:ext cx="8229600" cy="1143000"/>
          </a:xfrm>
        </p:spPr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032511"/>
            <a:ext cx="3767328" cy="3252788"/>
          </a:xfrm>
        </p:spPr>
        <p:txBody>
          <a:bodyPr>
            <a:noAutofit/>
          </a:bodyPr>
          <a:lstStyle/>
          <a:p>
            <a:r>
              <a:rPr lang="en-US" sz="1700" dirty="0" smtClean="0"/>
              <a:t>WHY? </a:t>
            </a:r>
          </a:p>
          <a:p>
            <a:pPr lvl="1"/>
            <a:r>
              <a:rPr lang="en-US" sz="1700" b="1" dirty="0" smtClean="0"/>
              <a:t>Efficient </a:t>
            </a:r>
            <a:r>
              <a:rPr lang="en-US" sz="1700" dirty="0" smtClean="0"/>
              <a:t>with time / space</a:t>
            </a:r>
          </a:p>
          <a:p>
            <a:pPr lvl="1"/>
            <a:r>
              <a:rPr lang="en-US" sz="1700" b="1" dirty="0" smtClean="0"/>
              <a:t>Effective </a:t>
            </a:r>
            <a:r>
              <a:rPr lang="en-US" sz="1700" dirty="0" smtClean="0"/>
              <a:t>communication</a:t>
            </a:r>
          </a:p>
          <a:p>
            <a:pPr lvl="1"/>
            <a:r>
              <a:rPr lang="en-US" sz="1700" b="1" dirty="0" smtClean="0"/>
              <a:t>Illuminates </a:t>
            </a:r>
            <a:r>
              <a:rPr lang="en-US" sz="1700" dirty="0" smtClean="0"/>
              <a:t>hidden patterns</a:t>
            </a:r>
            <a:endParaRPr lang="en-US" sz="1700" b="1" dirty="0" smtClean="0"/>
          </a:p>
          <a:p>
            <a:r>
              <a:rPr lang="en-US" sz="1700" dirty="0" smtClean="0"/>
              <a:t>WHEN? </a:t>
            </a:r>
          </a:p>
          <a:p>
            <a:pPr lvl="1"/>
            <a:r>
              <a:rPr lang="en-US" sz="1700" b="1" dirty="0" smtClean="0"/>
              <a:t>Explore</a:t>
            </a:r>
            <a:r>
              <a:rPr lang="en-US" sz="1700" dirty="0" smtClean="0"/>
              <a:t> and </a:t>
            </a:r>
            <a:r>
              <a:rPr lang="en-US" sz="1700" b="1" dirty="0" smtClean="0"/>
              <a:t>Explain </a:t>
            </a:r>
            <a:r>
              <a:rPr lang="en-US" sz="1700" dirty="0" smtClean="0"/>
              <a:t>data</a:t>
            </a:r>
            <a:endParaRPr lang="en-US" sz="1700" b="1" dirty="0" smtClean="0"/>
          </a:p>
          <a:p>
            <a:r>
              <a:rPr lang="en-US" sz="1700" dirty="0" smtClean="0"/>
              <a:t>WHERE? </a:t>
            </a:r>
          </a:p>
          <a:p>
            <a:pPr lvl="1"/>
            <a:r>
              <a:rPr lang="en-US" sz="1700" dirty="0" smtClean="0"/>
              <a:t>Many options - choose </a:t>
            </a:r>
            <a:r>
              <a:rPr lang="en-US" sz="1700" b="1" dirty="0" smtClean="0"/>
              <a:t>speed</a:t>
            </a:r>
            <a:r>
              <a:rPr lang="en-US" sz="1700" dirty="0" smtClean="0"/>
              <a:t> or </a:t>
            </a:r>
            <a:r>
              <a:rPr lang="en-US" sz="1700" b="1" dirty="0" smtClean="0"/>
              <a:t>flexibility</a:t>
            </a:r>
          </a:p>
          <a:p>
            <a:r>
              <a:rPr lang="en-US" sz="1700" dirty="0" smtClean="0"/>
              <a:t>HOW? </a:t>
            </a:r>
          </a:p>
          <a:p>
            <a:pPr lvl="1"/>
            <a:r>
              <a:rPr lang="en-US" sz="1700" dirty="0" smtClean="0"/>
              <a:t>Know your </a:t>
            </a:r>
            <a:r>
              <a:rPr lang="en-US" sz="1700" b="1" dirty="0" smtClean="0"/>
              <a:t>data types</a:t>
            </a:r>
          </a:p>
          <a:p>
            <a:pPr lvl="1"/>
            <a:r>
              <a:rPr lang="en-US" sz="1700" dirty="0" smtClean="0"/>
              <a:t>Choose your </a:t>
            </a:r>
            <a:r>
              <a:rPr lang="en-US" sz="1700" b="1" dirty="0" smtClean="0"/>
              <a:t>visual encoders </a:t>
            </a:r>
            <a:r>
              <a:rPr lang="en-US" sz="1700" dirty="0" smtClean="0"/>
              <a:t>wisely</a:t>
            </a:r>
            <a:endParaRPr lang="en-US" sz="1700" dirty="0"/>
          </a:p>
        </p:txBody>
      </p:sp>
      <p:pic>
        <p:nvPicPr>
          <p:cNvPr id="7" name="Content Placeholder 6" descr="keys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37" b="-14537"/>
          <a:stretch>
            <a:fillRect/>
          </a:stretch>
        </p:blipFill>
        <p:spPr>
          <a:xfrm>
            <a:off x="4635500" y="2784475"/>
            <a:ext cx="3767138" cy="3252788"/>
          </a:xfrm>
        </p:spPr>
      </p:pic>
      <p:sp>
        <p:nvSpPr>
          <p:cNvPr id="4" name="TextBox 3"/>
          <p:cNvSpPr txBox="1"/>
          <p:nvPr/>
        </p:nvSpPr>
        <p:spPr>
          <a:xfrm>
            <a:off x="1372458" y="1157412"/>
            <a:ext cx="62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 Data Visualization: </a:t>
            </a:r>
            <a:r>
              <a:rPr lang="en-US" sz="2400" i="1" dirty="0" smtClean="0">
                <a:solidFill>
                  <a:schemeClr val="bg1"/>
                </a:solidFill>
              </a:rPr>
              <a:t>“The visual display of quantitative information”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r>
              <a:rPr lang="en-US" dirty="0"/>
              <a:t> </a:t>
            </a:r>
            <a:r>
              <a:rPr lang="en-US" dirty="0" smtClean="0"/>
              <a:t>/ Comments?</a:t>
            </a:r>
            <a:endParaRPr lang="en-US" dirty="0"/>
          </a:p>
        </p:txBody>
      </p:sp>
      <p:pic>
        <p:nvPicPr>
          <p:cNvPr id="4" name="Content Placeholder 4" descr="funny_pie_char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3" b="-521"/>
          <a:stretch/>
        </p:blipFill>
        <p:spPr>
          <a:xfrm>
            <a:off x="905477" y="2399026"/>
            <a:ext cx="7439966" cy="37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8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dirty="0" smtClean="0"/>
              <a:t>is data visualization?</a:t>
            </a:r>
          </a:p>
          <a:p>
            <a:r>
              <a:rPr lang="en-US" b="1" dirty="0"/>
              <a:t>Why</a:t>
            </a:r>
            <a:r>
              <a:rPr lang="en-US" dirty="0"/>
              <a:t> </a:t>
            </a:r>
            <a:r>
              <a:rPr lang="en-US" dirty="0" smtClean="0"/>
              <a:t>is it important?</a:t>
            </a:r>
          </a:p>
          <a:p>
            <a:r>
              <a:rPr lang="en-US" b="1" dirty="0" smtClean="0"/>
              <a:t>When </a:t>
            </a:r>
            <a:r>
              <a:rPr lang="en-US" dirty="0" smtClean="0"/>
              <a:t>do we need it?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can we create it?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 do we optimize it?</a:t>
            </a:r>
          </a:p>
          <a:p>
            <a:endParaRPr lang="en-US" dirty="0"/>
          </a:p>
        </p:txBody>
      </p:sp>
      <p:pic>
        <p:nvPicPr>
          <p:cNvPr id="4" name="Picture 3" descr="FAQs-who-what-where-wh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71" y="2758854"/>
            <a:ext cx="3919129" cy="29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8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28927"/>
            <a:ext cx="8228013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Andrew Graves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wgraves.github.io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72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09422"/>
            <a:ext cx="7662864" cy="536985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https://www.targetopenday.co.uk/images/2015/ContentImages/FAQs-who-what-where-when.jpg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://i.pinimg.com/originals/fb/be/25/</a:t>
            </a:r>
            <a:r>
              <a:rPr lang="en-US" dirty="0" smtClean="0">
                <a:hlinkClick r:id="rId2"/>
              </a:rPr>
              <a:t>fbbe2576cd7d8c39b120071248875bad.jpg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https://twitter.com/rougeux/status/</a:t>
            </a:r>
            <a:r>
              <a:rPr lang="en-US" dirty="0" smtClean="0">
                <a:hlinkClick r:id="rId3"/>
              </a:rPr>
              <a:t>771131859107471360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https://www.fwweekly.com/wp-content/uploads/2013/06/Math-</a:t>
            </a:r>
            <a:r>
              <a:rPr lang="en-US" dirty="0" smtClean="0">
                <a:hlinkClick r:id="rId4"/>
              </a:rPr>
              <a:t>Nerd.jpg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https://i.imgur.com/</a:t>
            </a:r>
            <a:r>
              <a:rPr lang="en-US" dirty="0" smtClean="0">
                <a:hlinkClick r:id="rId5"/>
              </a:rPr>
              <a:t>88WQFXx.jpg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https://www.class-central.com/report/app/uploads/2017/03/</a:t>
            </a:r>
            <a:r>
              <a:rPr lang="en-US" dirty="0" smtClean="0">
                <a:hlinkClick r:id="rId6"/>
              </a:rPr>
              <a:t>scavetta.jpg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https://i.pinimg.com/564x/9b/a2/da/9ba2da85c96ee794d54b281048c7bb16--art-jokes-</a:t>
            </a:r>
            <a:r>
              <a:rPr lang="en-US" dirty="0" smtClean="0">
                <a:hlinkClick r:id="rId7"/>
              </a:rPr>
              <a:t>manatees.jpg</a:t>
            </a:r>
            <a:endParaRPr lang="en-US" dirty="0" smtClean="0"/>
          </a:p>
          <a:p>
            <a:r>
              <a:rPr lang="en-US" dirty="0">
                <a:hlinkClick r:id="rId8"/>
              </a:rPr>
              <a:t>http://marcvaneynde.com/wp-content/uploads/2014/06/skydive-</a:t>
            </a:r>
            <a:r>
              <a:rPr lang="en-US" dirty="0" smtClean="0">
                <a:hlinkClick r:id="rId8"/>
              </a:rPr>
              <a:t>laptop.jpg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https://seaborn.pydata.org/_images/</a:t>
            </a:r>
            <a:r>
              <a:rPr lang="en-US" dirty="0" smtClean="0">
                <a:hlinkClick r:id="rId9"/>
              </a:rPr>
              <a:t>anscombes_quartet.png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5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7854"/>
            <a:ext cx="7662864" cy="3267169"/>
          </a:xfrm>
        </p:spPr>
        <p:txBody>
          <a:bodyPr>
            <a:noAutofit/>
          </a:bodyPr>
          <a:lstStyle/>
          <a:p>
            <a:r>
              <a:rPr lang="mr-IN" sz="1200" dirty="0">
                <a:hlinkClick r:id="rId2"/>
              </a:rPr>
              <a:t>http://i.dailymail.co.uk/i/pix/2015/08/21/01/2B882C6600000578-0-image-a-37_1440115442305.jpg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https://usatunofficial.files.wordpress.com/2011/11/asteroidimpact_crop2.jpg?w=620&amp;h=350&amp;crop=</a:t>
            </a:r>
            <a:r>
              <a:rPr lang="en-US" sz="1200" dirty="0" smtClean="0">
                <a:hlinkClick r:id="rId3"/>
              </a:rPr>
              <a:t>1</a:t>
            </a:r>
            <a:endParaRPr lang="en-US" sz="1200" dirty="0" smtClean="0"/>
          </a:p>
          <a:p>
            <a:r>
              <a:rPr lang="mr-IN" sz="1200" dirty="0">
                <a:hlinkClick r:id="rId2"/>
              </a:rPr>
              <a:t>http://i.dailymail.co.uk/i/pix/2015/08/21/01/2B882C6600000578-0-image-a-37_1440115442305.</a:t>
            </a:r>
            <a:r>
              <a:rPr lang="mr-IN" sz="1200" dirty="0" smtClean="0">
                <a:hlinkClick r:id="rId2"/>
              </a:rPr>
              <a:t>jpg</a:t>
            </a:r>
            <a:endParaRPr lang="de-DE" sz="1200" dirty="0" smtClean="0"/>
          </a:p>
          <a:p>
            <a:r>
              <a:rPr lang="de-DE" sz="1200" dirty="0">
                <a:hlinkClick r:id="rId4"/>
              </a:rPr>
              <a:t>https://image.slidesharecdn.com/module1-140902011823-phpapp02/95/what-is-data-in-statistics-24-638.jpg?cb=</a:t>
            </a:r>
            <a:r>
              <a:rPr lang="de-DE" sz="1200" dirty="0" smtClean="0">
                <a:hlinkClick r:id="rId4"/>
              </a:rPr>
              <a:t>1409620781</a:t>
            </a:r>
            <a:endParaRPr lang="de-DE" sz="1200" dirty="0" smtClean="0"/>
          </a:p>
          <a:p>
            <a:r>
              <a:rPr lang="de-DE" sz="1200" dirty="0">
                <a:hlinkClick r:id="rId5"/>
              </a:rPr>
              <a:t>https://www.researchgate.net/profile/Daniel_Amyot2/publication/221055397/figure/fig1/AS:367506981179399@1464631900994/Fig-1-The-8-visual-variables-from-Bertin-18.</a:t>
            </a:r>
            <a:r>
              <a:rPr lang="de-DE" sz="1200" dirty="0" smtClean="0">
                <a:hlinkClick r:id="rId5"/>
              </a:rPr>
              <a:t>png</a:t>
            </a:r>
            <a:endParaRPr lang="de-DE" sz="1200" dirty="0" smtClean="0"/>
          </a:p>
          <a:p>
            <a:r>
              <a:rPr lang="en-US" sz="1200" dirty="0">
                <a:hlinkClick r:id="rId6"/>
              </a:rPr>
              <a:t>http://newsimg.bbc.co.uk/media/images/41705000/gif/_41705404_4_4_2_416.</a:t>
            </a:r>
            <a:r>
              <a:rPr lang="en-US" sz="1200" dirty="0" smtClean="0">
                <a:hlinkClick r:id="rId6"/>
              </a:rPr>
              <a:t>gif</a:t>
            </a:r>
            <a:endParaRPr lang="en-US" sz="1200" dirty="0" smtClean="0"/>
          </a:p>
          <a:p>
            <a:r>
              <a:rPr lang="en-US" sz="1200" dirty="0">
                <a:hlinkClick r:id="rId7"/>
              </a:rPr>
              <a:t>https://images.techhive.com/images/article/2015/02/keys-primary-100568747-</a:t>
            </a:r>
            <a:r>
              <a:rPr lang="en-US" sz="1200" dirty="0" smtClean="0">
                <a:hlinkClick r:id="rId7"/>
              </a:rPr>
              <a:t>large.jpg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http://infosthetics.com/archives/</a:t>
            </a:r>
            <a:r>
              <a:rPr lang="en-US" sz="1200" dirty="0" smtClean="0">
                <a:hlinkClick r:id="rId8"/>
              </a:rPr>
              <a:t>funny_pie_chart.jpg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112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FFFF"/>
                </a:solidFill>
              </a:rPr>
              <a:t>What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is data visualization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2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“</a:t>
            </a:r>
            <a:r>
              <a:rPr lang="mr-IN" sz="4800" b="1" dirty="0"/>
              <a:t>…</a:t>
            </a:r>
            <a:r>
              <a:rPr lang="de-DE" sz="4800" b="1" dirty="0" err="1"/>
              <a:t>the</a:t>
            </a:r>
            <a:r>
              <a:rPr lang="de-DE" sz="4800" b="1" dirty="0"/>
              <a:t> </a:t>
            </a:r>
            <a:r>
              <a:rPr lang="de-DE" sz="4800" b="1" dirty="0" err="1"/>
              <a:t>visual</a:t>
            </a:r>
            <a:r>
              <a:rPr lang="de-DE" sz="4800" b="1" dirty="0"/>
              <a:t> </a:t>
            </a:r>
            <a:r>
              <a:rPr lang="de-DE" sz="4800" b="1" dirty="0" err="1"/>
              <a:t>display</a:t>
            </a:r>
            <a:r>
              <a:rPr lang="de-DE" sz="4800" b="1" dirty="0"/>
              <a:t> </a:t>
            </a:r>
            <a:r>
              <a:rPr lang="de-DE" sz="4800" b="1" dirty="0" err="1"/>
              <a:t>of</a:t>
            </a:r>
            <a:r>
              <a:rPr lang="de-DE" sz="4800" b="1" dirty="0"/>
              <a:t> quantitative </a:t>
            </a:r>
            <a:r>
              <a:rPr lang="de-DE" sz="4800" b="1" dirty="0" err="1"/>
              <a:t>information</a:t>
            </a:r>
            <a:r>
              <a:rPr lang="de-DE" sz="4800" b="1" dirty="0"/>
              <a:t>.“</a:t>
            </a:r>
          </a:p>
        </p:txBody>
      </p:sp>
      <p:pic>
        <p:nvPicPr>
          <p:cNvPr id="5" name="Content Placeholder 4" descr="data_viz_modern_art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90" b="-7790"/>
          <a:stretch>
            <a:fillRect/>
          </a:stretch>
        </p:blipFill>
        <p:spPr>
          <a:xfrm>
            <a:off x="329231" y="2429235"/>
            <a:ext cx="4178761" cy="360802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endParaRPr lang="en-US" dirty="0"/>
          </a:p>
        </p:txBody>
      </p:sp>
      <p:pic>
        <p:nvPicPr>
          <p:cNvPr id="6" name="Picture 5" descr="vivald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56" y="2383345"/>
            <a:ext cx="4325286" cy="43021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231" y="6211669"/>
            <a:ext cx="417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err="1" smtClean="0"/>
              <a:t>Nichlas</a:t>
            </a:r>
            <a:r>
              <a:rPr lang="en-US" dirty="0" smtClean="0"/>
              <a:t> </a:t>
            </a:r>
            <a:r>
              <a:rPr lang="en-US" dirty="0" err="1" smtClean="0"/>
              <a:t>Rougeux</a:t>
            </a:r>
            <a:r>
              <a:rPr lang="en-US" dirty="0" smtClean="0"/>
              <a:t> --&gt;</a:t>
            </a:r>
          </a:p>
          <a:p>
            <a:r>
              <a:rPr lang="en-US" dirty="0" smtClean="0"/>
              <a:t>Twitter:  @</a:t>
            </a:r>
            <a:r>
              <a:rPr lang="en-US" dirty="0" err="1" smtClean="0"/>
              <a:t>rougeux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4383"/>
            <a:ext cx="6400800" cy="1362075"/>
          </a:xfrm>
        </p:spPr>
        <p:txBody>
          <a:bodyPr/>
          <a:lstStyle/>
          <a:p>
            <a:r>
              <a:rPr lang="en-US" b="1" u="sng" dirty="0" smtClean="0"/>
              <a:t>Why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80B606"/>
                </a:solidFill>
              </a:rPr>
              <a:t>visualize at all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Math-Ne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4" y="3028671"/>
            <a:ext cx="4562201" cy="3421651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43647" y="2414707"/>
            <a:ext cx="3260953" cy="2040836"/>
          </a:xfrm>
          <a:prstGeom prst="wedgeEllipseCallout">
            <a:avLst>
              <a:gd name="adj1" fmla="val 78446"/>
              <a:gd name="adj2" fmla="val 511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Just show me the numbers!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427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just purdy </a:t>
            </a:r>
            <a:r>
              <a:rPr lang="en-US" dirty="0" err="1" smtClean="0"/>
              <a:t>pics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b="1" dirty="0"/>
              <a:t>FUNCTIONAL</a:t>
            </a:r>
          </a:p>
          <a:p>
            <a:pPr lvl="1"/>
            <a:r>
              <a:rPr lang="de-DE" sz="2000" b="1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space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smtClean="0"/>
              <a:t>time</a:t>
            </a:r>
          </a:p>
          <a:p>
            <a:pPr lvl="1"/>
            <a:r>
              <a:rPr lang="de-DE" sz="2000" b="1" dirty="0" err="1" smtClean="0"/>
              <a:t>Effectively</a:t>
            </a:r>
            <a:r>
              <a:rPr lang="de-DE" sz="2000" dirty="0" smtClean="0"/>
              <a:t> </a:t>
            </a:r>
            <a:r>
              <a:rPr lang="de-DE" sz="2000" dirty="0" err="1" smtClean="0"/>
              <a:t>communicates</a:t>
            </a:r>
            <a:endParaRPr lang="de-DE" sz="2000" dirty="0"/>
          </a:p>
          <a:p>
            <a:pPr lvl="1"/>
            <a:r>
              <a:rPr lang="de-DE" sz="2000" dirty="0" err="1" smtClean="0"/>
              <a:t>Helps</a:t>
            </a:r>
            <a:r>
              <a:rPr lang="de-DE" sz="2000" dirty="0" smtClean="0"/>
              <a:t> </a:t>
            </a:r>
            <a:r>
              <a:rPr lang="de-DE" sz="2000" b="1" dirty="0" err="1"/>
              <a:t>d</a:t>
            </a:r>
            <a:r>
              <a:rPr lang="de-DE" sz="2000" b="1" dirty="0" err="1" smtClean="0"/>
              <a:t>iscover</a:t>
            </a:r>
            <a:r>
              <a:rPr lang="de-DE" sz="2000" b="1" dirty="0" smtClean="0"/>
              <a:t> </a:t>
            </a:r>
            <a:r>
              <a:rPr lang="de-DE" sz="2000" b="1" dirty="0" err="1"/>
              <a:t>insights</a:t>
            </a:r>
            <a:r>
              <a:rPr lang="de-DE" sz="2000" b="1" dirty="0"/>
              <a:t> </a:t>
            </a:r>
            <a:r>
              <a:rPr lang="de-DE" sz="2000" dirty="0"/>
              <a:t>not evident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summary</a:t>
            </a:r>
            <a:r>
              <a:rPr lang="de-DE" sz="2000" dirty="0"/>
              <a:t> </a:t>
            </a:r>
            <a:r>
              <a:rPr lang="de-DE" sz="2000" dirty="0" err="1" smtClean="0"/>
              <a:t>stats</a:t>
            </a:r>
            <a:endParaRPr lang="de-DE" sz="2000" dirty="0" smtClean="0"/>
          </a:p>
          <a:p>
            <a:endParaRPr lang="de-DE" dirty="0" smtClean="0"/>
          </a:p>
          <a:p>
            <a:endParaRPr lang="en-US" dirty="0"/>
          </a:p>
        </p:txBody>
      </p:sp>
      <p:pic>
        <p:nvPicPr>
          <p:cNvPr id="5" name="Content Placeholder 4" descr="anscombes_quarte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14" r="-7614"/>
          <a:stretch>
            <a:fillRect/>
          </a:stretch>
        </p:blipFill>
        <p:spPr>
          <a:xfrm>
            <a:off x="4107546" y="2294451"/>
            <a:ext cx="4879674" cy="4213210"/>
          </a:xfrm>
        </p:spPr>
      </p:pic>
      <p:sp>
        <p:nvSpPr>
          <p:cNvPr id="6" name="TextBox 5"/>
          <p:cNvSpPr txBox="1"/>
          <p:nvPr/>
        </p:nvSpPr>
        <p:spPr>
          <a:xfrm>
            <a:off x="564395" y="5754526"/>
            <a:ext cx="318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Anscombe’s</a:t>
            </a:r>
            <a:r>
              <a:rPr lang="en-US" dirty="0" smtClean="0"/>
              <a:t> Quartet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884691" y="5754526"/>
            <a:ext cx="1442345" cy="486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4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687"/>
            <a:ext cx="6400800" cy="1362075"/>
          </a:xfrm>
        </p:spPr>
        <p:txBody>
          <a:bodyPr/>
          <a:lstStyle/>
          <a:p>
            <a:r>
              <a:rPr lang="en-US" b="1" u="sng" dirty="0" smtClean="0"/>
              <a:t>When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B606"/>
                </a:solidFill>
              </a:rPr>
              <a:t>do we need 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i need 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21" y="2433091"/>
            <a:ext cx="5156265" cy="385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xplore versus expla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84" r="14959"/>
          <a:stretch/>
        </p:blipFill>
        <p:spPr>
          <a:xfrm>
            <a:off x="-18812" y="3418220"/>
            <a:ext cx="9241421" cy="3473017"/>
          </a:xfrm>
          <a:prstGeom prst="rect">
            <a:avLst/>
          </a:prstGeom>
        </p:spPr>
      </p:pic>
      <p:pic>
        <p:nvPicPr>
          <p:cNvPr id="7" name="Picture 6" descr="explora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4" y="-15680"/>
            <a:ext cx="9144000" cy="1137313"/>
          </a:xfrm>
          <a:prstGeom prst="rect">
            <a:avLst/>
          </a:prstGeom>
        </p:spPr>
      </p:pic>
      <p:pic>
        <p:nvPicPr>
          <p:cNvPr id="8" name="Picture 7" descr="explanator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40" b="11692"/>
          <a:stretch/>
        </p:blipFill>
        <p:spPr>
          <a:xfrm>
            <a:off x="-18812" y="1877240"/>
            <a:ext cx="9144000" cy="94079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1818610" y="970499"/>
            <a:ext cx="5565572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Twice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in the Workflow!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421" y="6522842"/>
            <a:ext cx="396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err="1" smtClean="0"/>
              <a:t>udacity.com</a:t>
            </a:r>
            <a:r>
              <a:rPr lang="en-US" dirty="0" smtClean="0"/>
              <a:t> / </a:t>
            </a:r>
            <a:r>
              <a:rPr lang="en-US" dirty="0" err="1" smtClean="0"/>
              <a:t>datacamp.com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656"/>
            <a:ext cx="6400800" cy="1362075"/>
          </a:xfrm>
        </p:spPr>
        <p:txBody>
          <a:bodyPr/>
          <a:lstStyle/>
          <a:p>
            <a:r>
              <a:rPr lang="en-US" b="1" u="sng" dirty="0" smtClean="0"/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B606"/>
                </a:solidFill>
              </a:rPr>
              <a:t>can we create visualizations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skydive-lapt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06" y="3168789"/>
            <a:ext cx="5101638" cy="34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2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440</TotalTime>
  <Words>659</Words>
  <Application>Microsoft Macintosh PowerPoint</Application>
  <PresentationFormat>On-screen Show (4:3)</PresentationFormat>
  <Paragraphs>83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Genesis</vt:lpstr>
      <vt:lpstr>Lesson 1:  Data Visualization Fundamentals</vt:lpstr>
      <vt:lpstr>Overview</vt:lpstr>
      <vt:lpstr>What is data visualization?</vt:lpstr>
      <vt:lpstr>“…the visual display of quantitative information.“</vt:lpstr>
      <vt:lpstr>Why visualize at all?</vt:lpstr>
      <vt:lpstr>Not just purdy pics!</vt:lpstr>
      <vt:lpstr>When do we need it?</vt:lpstr>
      <vt:lpstr>PowerPoint Presentation</vt:lpstr>
      <vt:lpstr>Where can we create visualizations?</vt:lpstr>
      <vt:lpstr>PowerPoint Presentation</vt:lpstr>
      <vt:lpstr>How can we create the biggest impact?</vt:lpstr>
      <vt:lpstr>With knowledge of…</vt:lpstr>
      <vt:lpstr>PowerPoint Presentation</vt:lpstr>
      <vt:lpstr>Visual Encoding:  Mapping Data --&gt; Display</vt:lpstr>
      <vt:lpstr>PowerPoint Presentation</vt:lpstr>
      <vt:lpstr>PowerPoint Presentation</vt:lpstr>
      <vt:lpstr>QUIZ: How are the variables encoded here?</vt:lpstr>
      <vt:lpstr>Key Take-Aways</vt:lpstr>
      <vt:lpstr>Any Questions / Comments?</vt:lpstr>
      <vt:lpstr>Thank You</vt:lpstr>
      <vt:lpstr>Image Sources 1/2</vt:lpstr>
      <vt:lpstr>Image Sources 2/2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Data Visualization Fundamentals</dc:title>
  <dc:creator>Andrew Graves</dc:creator>
  <cp:lastModifiedBy>Andrew Graves</cp:lastModifiedBy>
  <cp:revision>67</cp:revision>
  <dcterms:created xsi:type="dcterms:W3CDTF">2018-01-28T18:54:26Z</dcterms:created>
  <dcterms:modified xsi:type="dcterms:W3CDTF">2018-01-31T15:26:17Z</dcterms:modified>
</cp:coreProperties>
</file>