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94" r:id="rId3"/>
    <p:sldId id="258" r:id="rId4"/>
    <p:sldId id="297" r:id="rId5"/>
    <p:sldId id="296" r:id="rId6"/>
    <p:sldId id="259" r:id="rId7"/>
    <p:sldId id="260" r:id="rId8"/>
    <p:sldId id="264" r:id="rId9"/>
    <p:sldId id="265" r:id="rId10"/>
    <p:sldId id="266" r:id="rId11"/>
    <p:sldId id="267" r:id="rId12"/>
    <p:sldId id="262" r:id="rId13"/>
    <p:sldId id="268" r:id="rId14"/>
    <p:sldId id="263" r:id="rId15"/>
    <p:sldId id="270" r:id="rId16"/>
    <p:sldId id="269" r:id="rId17"/>
    <p:sldId id="271" r:id="rId18"/>
    <p:sldId id="272" r:id="rId19"/>
    <p:sldId id="273" r:id="rId20"/>
    <p:sldId id="280" r:id="rId21"/>
    <p:sldId id="287" r:id="rId22"/>
    <p:sldId id="275" r:id="rId23"/>
    <p:sldId id="286" r:id="rId24"/>
    <p:sldId id="285" r:id="rId25"/>
    <p:sldId id="288" r:id="rId26"/>
    <p:sldId id="276" r:id="rId27"/>
    <p:sldId id="284" r:id="rId28"/>
    <p:sldId id="289" r:id="rId29"/>
    <p:sldId id="290" r:id="rId30"/>
    <p:sldId id="291" r:id="rId31"/>
    <p:sldId id="292" r:id="rId32"/>
    <p:sldId id="277" r:id="rId33"/>
    <p:sldId id="278" r:id="rId34"/>
    <p:sldId id="293" r:id="rId35"/>
    <p:sldId id="279" r:id="rId36"/>
    <p:sldId id="295" r:id="rId37"/>
    <p:sldId id="283" r:id="rId38"/>
    <p:sldId id="298" r:id="rId39"/>
    <p:sldId id="25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8440"/>
    <a:srgbClr val="663300"/>
    <a:srgbClr val="E95959"/>
    <a:srgbClr val="59D70B"/>
    <a:srgbClr val="D57F2C"/>
    <a:srgbClr val="08A80C"/>
    <a:srgbClr val="349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9" autoAdjust="0"/>
    <p:restoredTop sz="74293" autoAdjust="0"/>
  </p:normalViewPr>
  <p:slideViewPr>
    <p:cSldViewPr snapToGrid="0">
      <p:cViewPr varScale="1">
        <p:scale>
          <a:sx n="54" d="100"/>
          <a:sy n="54" d="100"/>
        </p:scale>
        <p:origin x="1132" y="52"/>
      </p:cViewPr>
      <p:guideLst/>
    </p:cSldViewPr>
  </p:slideViewPr>
  <p:notesTextViewPr>
    <p:cViewPr>
      <p:scale>
        <a:sx n="3" d="2"/>
        <a:sy n="3" d="2"/>
      </p:scale>
      <p:origin x="0" y="-316"/>
    </p:cViewPr>
  </p:notesTextViewPr>
  <p:sorterViewPr>
    <p:cViewPr>
      <p:scale>
        <a:sx n="66" d="100"/>
        <a:sy n="66" d="100"/>
      </p:scale>
      <p:origin x="0" y="0"/>
    </p:cViewPr>
  </p:sorter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55B285-FBA9-4BD3-9251-73E95C4EBD47}" type="datetimeFigureOut">
              <a:rPr lang="en-US" smtClean="0"/>
              <a:t>6/10/2016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5D771-DC90-4A80-997D-415DCE5B6515}" type="slidenum">
              <a:rPr lang="en-US" smtClean="0"/>
              <a:t>‹#›</a:t>
            </a:fld>
            <a:endParaRPr lang="en-US"/>
          </a:p>
        </p:txBody>
      </p:sp>
    </p:spTree>
    <p:extLst>
      <p:ext uri="{BB962C8B-B14F-4D97-AF65-F5344CB8AC3E}">
        <p14:creationId xmlns:p14="http://schemas.microsoft.com/office/powerpoint/2010/main" val="3933788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4A547-059C-4995-8195-8BC798133443}" type="datetimeFigureOut">
              <a:rPr lang="en-US" smtClean="0"/>
              <a:t>6/10/2016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FA3EA-27D7-4BD7-81C0-296FB59BCD5B}" type="slidenum">
              <a:rPr lang="en-US" smtClean="0"/>
              <a:t>‹#›</a:t>
            </a:fld>
            <a:endParaRPr lang="en-US" dirty="0"/>
          </a:p>
        </p:txBody>
      </p:sp>
    </p:spTree>
    <p:extLst>
      <p:ext uri="{BB962C8B-B14F-4D97-AF65-F5344CB8AC3E}">
        <p14:creationId xmlns:p14="http://schemas.microsoft.com/office/powerpoint/2010/main" val="79369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Imperative_programming" TargetMode="External"/><Relationship Id="rId13" Type="http://schemas.openxmlformats.org/officeDocument/2006/relationships/hyperlink" Target="https://en.wikipedia.org/wiki/AJAX" TargetMode="External"/><Relationship Id="rId18" Type="http://schemas.openxmlformats.org/officeDocument/2006/relationships/hyperlink" Target="https://en.wikipedia.org/wiki/Personalization" TargetMode="External"/><Relationship Id="rId3" Type="http://schemas.openxmlformats.org/officeDocument/2006/relationships/hyperlink" Target="https://en.wikipedia.org/wiki/Prototype-based_programming" TargetMode="External"/><Relationship Id="rId7" Type="http://schemas.openxmlformats.org/officeDocument/2006/relationships/hyperlink" Target="https://en.wikipedia.org/wiki/JavaScript#cite_note-ECMA-262-8" TargetMode="External"/><Relationship Id="rId12" Type="http://schemas.openxmlformats.org/officeDocument/2006/relationships/hyperlink" Target="https://en.wikipedia.org/wiki/Document_Object_Model" TargetMode="External"/><Relationship Id="rId17" Type="http://schemas.openxmlformats.org/officeDocument/2006/relationships/hyperlink" Target="https://en.wikipedia.org/wiki/Ad_tracking" TargetMode="External"/><Relationship Id="rId2" Type="http://schemas.openxmlformats.org/officeDocument/2006/relationships/slide" Target="../slides/slide36.xml"/><Relationship Id="rId16" Type="http://schemas.openxmlformats.org/officeDocument/2006/relationships/hyperlink" Target="https://en.wikipedia.org/wiki/Web_analytics" TargetMode="External"/><Relationship Id="rId1" Type="http://schemas.openxmlformats.org/officeDocument/2006/relationships/notesMaster" Target="../notesMasters/notesMaster1.xml"/><Relationship Id="rId6" Type="http://schemas.openxmlformats.org/officeDocument/2006/relationships/hyperlink" Target="https://en.wikipedia.org/wiki/Object-oriented_programming" TargetMode="External"/><Relationship Id="rId11" Type="http://schemas.openxmlformats.org/officeDocument/2006/relationships/hyperlink" Target="https://en.wikipedia.org/wiki/Dynamic_HTML" TargetMode="External"/><Relationship Id="rId5" Type="http://schemas.openxmlformats.org/officeDocument/2006/relationships/hyperlink" Target="https://en.wikipedia.org/wiki/Multi-paradigm" TargetMode="External"/><Relationship Id="rId15" Type="http://schemas.openxmlformats.org/officeDocument/2006/relationships/hyperlink" Target="https://en.wikipedia.org/wiki/Form_(HTML)" TargetMode="External"/><Relationship Id="rId10" Type="http://schemas.openxmlformats.org/officeDocument/2006/relationships/hyperlink" Target="https://en.wikipedia.org/wiki/HTML" TargetMode="External"/><Relationship Id="rId19" Type="http://schemas.openxmlformats.org/officeDocument/2006/relationships/hyperlink" Target="https://en.wikipedia.org/wiki/JavaScript#cite_note-60" TargetMode="External"/><Relationship Id="rId4" Type="http://schemas.openxmlformats.org/officeDocument/2006/relationships/hyperlink" Target="https://en.wikipedia.org/wiki/First-class_function" TargetMode="External"/><Relationship Id="rId9" Type="http://schemas.openxmlformats.org/officeDocument/2006/relationships/hyperlink" Target="https://en.wikipedia.org/wiki/Functional_programming" TargetMode="External"/><Relationship Id="rId14" Type="http://schemas.openxmlformats.org/officeDocument/2006/relationships/hyperlink" Target="https://en.wikipedia.org/wiki/Data_validation"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HTT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here today?</a:t>
            </a:r>
          </a:p>
          <a:p>
            <a:endParaRPr lang="en-US" dirty="0"/>
          </a:p>
          <a:p>
            <a:r>
              <a:rPr lang="en-US" dirty="0"/>
              <a:t>Our</a:t>
            </a:r>
            <a:r>
              <a:rPr lang="en-US" baseline="0" dirty="0"/>
              <a:t> goal is to deliver these lectures in a Socratic fashion.</a:t>
            </a:r>
          </a:p>
          <a:p>
            <a:endParaRPr lang="en-US" baseline="0" dirty="0"/>
          </a:p>
          <a:p>
            <a:r>
              <a:rPr lang="en-US" baseline="0" dirty="0"/>
              <a:t>We’ll ask the questions we most frequently hear from students, and try to shape the lectures as the answers.</a:t>
            </a:r>
          </a:p>
          <a:p>
            <a:endParaRPr lang="en-US" baseline="0" dirty="0"/>
          </a:p>
          <a:p>
            <a:r>
              <a:rPr lang="en-US" baseline="0" dirty="0"/>
              <a:t>We’ll start today with Front End Web Development and move toward the server, database, and beyond as the weeks progress, eventually piecing everything together.</a:t>
            </a:r>
          </a:p>
          <a:p>
            <a:endParaRPr lang="en-US" baseline="0" dirty="0"/>
          </a:p>
          <a:p>
            <a:r>
              <a:rPr lang="en-US" baseline="0" dirty="0"/>
              <a:t>How does the Web work (at a high level)?</a:t>
            </a:r>
          </a:p>
          <a:p>
            <a:r>
              <a:rPr lang="en-US" baseline="0" dirty="0"/>
              <a:t>What do I need to know to start working as a Web Developer?</a:t>
            </a:r>
          </a:p>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3</a:t>
            </a:fld>
            <a:endParaRPr lang="en-US" dirty="0"/>
          </a:p>
        </p:txBody>
      </p:sp>
    </p:spTree>
    <p:extLst>
      <p:ext uri="{BB962C8B-B14F-4D97-AF65-F5344CB8AC3E}">
        <p14:creationId xmlns:p14="http://schemas.microsoft.com/office/powerpoint/2010/main" val="2553566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15</a:t>
            </a:fld>
            <a:endParaRPr lang="en-US" dirty="0"/>
          </a:p>
        </p:txBody>
      </p:sp>
    </p:spTree>
    <p:extLst>
      <p:ext uri="{BB962C8B-B14F-4D97-AF65-F5344CB8AC3E}">
        <p14:creationId xmlns:p14="http://schemas.microsoft.com/office/powerpoint/2010/main" val="291720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17</a:t>
            </a:fld>
            <a:endParaRPr lang="en-US" dirty="0"/>
          </a:p>
        </p:txBody>
      </p:sp>
    </p:spTree>
    <p:extLst>
      <p:ext uri="{BB962C8B-B14F-4D97-AF65-F5344CB8AC3E}">
        <p14:creationId xmlns:p14="http://schemas.microsoft.com/office/powerpoint/2010/main" val="2962406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http://jsonplaceholder.typicode.com/</a:t>
            </a:r>
          </a:p>
          <a:p>
            <a:endParaRPr lang="en-US" dirty="0"/>
          </a:p>
          <a:p>
            <a:r>
              <a:rPr lang="en-US" dirty="0"/>
              <a:t>POSTMAN</a:t>
            </a:r>
          </a:p>
        </p:txBody>
      </p:sp>
      <p:sp>
        <p:nvSpPr>
          <p:cNvPr id="4" name="Slide Number Placeholder 3"/>
          <p:cNvSpPr>
            <a:spLocks noGrp="1"/>
          </p:cNvSpPr>
          <p:nvPr>
            <p:ph type="sldNum" sz="quarter" idx="10"/>
          </p:nvPr>
        </p:nvSpPr>
        <p:spPr/>
        <p:txBody>
          <a:bodyPr/>
          <a:lstStyle/>
          <a:p>
            <a:fld id="{FE8FA3EA-27D7-4BD7-81C0-296FB59BCD5B}" type="slidenum">
              <a:rPr lang="en-US" smtClean="0"/>
              <a:t>18</a:t>
            </a:fld>
            <a:endParaRPr lang="en-US" dirty="0"/>
          </a:p>
        </p:txBody>
      </p:sp>
    </p:spTree>
    <p:extLst>
      <p:ext uri="{BB962C8B-B14F-4D97-AF65-F5344CB8AC3E}">
        <p14:creationId xmlns:p14="http://schemas.microsoft.com/office/powerpoint/2010/main" val="1958540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markup language is a language that </a:t>
            </a:r>
            <a:r>
              <a:rPr lang="en-US" sz="1200" b="1" i="0" kern="1200" dirty="0">
                <a:solidFill>
                  <a:schemeClr val="tx1"/>
                </a:solidFill>
                <a:effectLst/>
                <a:latin typeface="+mn-lt"/>
                <a:ea typeface="+mn-ea"/>
                <a:cs typeface="+mn-cs"/>
              </a:rPr>
              <a:t>annotates</a:t>
            </a:r>
            <a:r>
              <a:rPr lang="en-US" sz="1200" b="0" i="0" kern="1200" dirty="0">
                <a:solidFill>
                  <a:schemeClr val="tx1"/>
                </a:solidFill>
                <a:effectLst/>
                <a:latin typeface="+mn-lt"/>
                <a:ea typeface="+mn-ea"/>
                <a:cs typeface="+mn-cs"/>
              </a:rPr>
              <a:t> text so that the computer can manipulate it for some purpose.</a:t>
            </a:r>
          </a:p>
          <a:p>
            <a:endParaRPr lang="en-US" sz="1200" b="0" i="0" kern="1200" dirty="0">
              <a:solidFill>
                <a:schemeClr val="tx1"/>
              </a:solidFill>
              <a:effectLst/>
              <a:latin typeface="+mn-lt"/>
              <a:ea typeface="+mn-ea"/>
              <a:cs typeface="+mn-cs"/>
            </a:endParaRPr>
          </a:p>
          <a:p>
            <a:r>
              <a:rPr lang="en-US" dirty="0"/>
              <a:t>DOM</a:t>
            </a:r>
          </a:p>
          <a:p>
            <a:endParaRPr lang="en-US" dirty="0"/>
          </a:p>
          <a:p>
            <a:r>
              <a:rPr lang="en-US" dirty="0"/>
              <a:t>Html,</a:t>
            </a:r>
            <a:r>
              <a:rPr lang="en-US" baseline="0" dirty="0"/>
              <a:t> head, body</a:t>
            </a:r>
            <a:endParaRPr lang="en-US" dirty="0"/>
          </a:p>
          <a:p>
            <a:endParaRPr lang="en-US" dirty="0"/>
          </a:p>
          <a:p>
            <a:r>
              <a:rPr lang="en-US" dirty="0"/>
              <a:t>http://www.w3schools.com/tags/</a:t>
            </a:r>
          </a:p>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20</a:t>
            </a:fld>
            <a:endParaRPr lang="en-US" dirty="0"/>
          </a:p>
        </p:txBody>
      </p:sp>
    </p:spTree>
    <p:extLst>
      <p:ext uri="{BB962C8B-B14F-4D97-AF65-F5344CB8AC3E}">
        <p14:creationId xmlns:p14="http://schemas.microsoft.com/office/powerpoint/2010/main" val="1241188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covers Layout and Structure, but what about style?</a:t>
            </a:r>
          </a:p>
        </p:txBody>
      </p:sp>
      <p:sp>
        <p:nvSpPr>
          <p:cNvPr id="4" name="Slide Number Placeholder 3"/>
          <p:cNvSpPr>
            <a:spLocks noGrp="1"/>
          </p:cNvSpPr>
          <p:nvPr>
            <p:ph type="sldNum" sz="quarter" idx="10"/>
          </p:nvPr>
        </p:nvSpPr>
        <p:spPr/>
        <p:txBody>
          <a:bodyPr/>
          <a:lstStyle/>
          <a:p>
            <a:fld id="{FE8FA3EA-27D7-4BD7-81C0-296FB59BCD5B}" type="slidenum">
              <a:rPr lang="en-US" smtClean="0"/>
              <a:t>21</a:t>
            </a:fld>
            <a:endParaRPr lang="en-US" dirty="0"/>
          </a:p>
        </p:txBody>
      </p:sp>
    </p:spTree>
    <p:extLst>
      <p:ext uri="{BB962C8B-B14F-4D97-AF65-F5344CB8AC3E}">
        <p14:creationId xmlns:p14="http://schemas.microsoft.com/office/powerpoint/2010/main" val="1494721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http://www.w3schools.com/html/html_forms.asp</a:t>
            </a:r>
          </a:p>
        </p:txBody>
      </p:sp>
      <p:sp>
        <p:nvSpPr>
          <p:cNvPr id="4" name="Slide Number Placeholder 3"/>
          <p:cNvSpPr>
            <a:spLocks noGrp="1"/>
          </p:cNvSpPr>
          <p:nvPr>
            <p:ph type="sldNum" sz="quarter" idx="10"/>
          </p:nvPr>
        </p:nvSpPr>
        <p:spPr/>
        <p:txBody>
          <a:bodyPr/>
          <a:lstStyle/>
          <a:p>
            <a:fld id="{FE8FA3EA-27D7-4BD7-81C0-296FB59BCD5B}" type="slidenum">
              <a:rPr lang="en-US" smtClean="0"/>
              <a:t>22</a:t>
            </a:fld>
            <a:endParaRPr lang="en-US" dirty="0"/>
          </a:p>
        </p:txBody>
      </p:sp>
    </p:spTree>
    <p:extLst>
      <p:ext uri="{BB962C8B-B14F-4D97-AF65-F5344CB8AC3E}">
        <p14:creationId xmlns:p14="http://schemas.microsoft.com/office/powerpoint/2010/main" val="226568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23</a:t>
            </a:fld>
            <a:endParaRPr lang="en-US" dirty="0"/>
          </a:p>
        </p:txBody>
      </p:sp>
    </p:spTree>
    <p:extLst>
      <p:ext uri="{BB962C8B-B14F-4D97-AF65-F5344CB8AC3E}">
        <p14:creationId xmlns:p14="http://schemas.microsoft.com/office/powerpoint/2010/main" val="1347563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Separation of Concerns</a:t>
            </a:r>
          </a:p>
          <a:p>
            <a:r>
              <a:rPr lang="en-US" dirty="0"/>
              <a:t>https://en.wikipedia.org/wiki/Separation_of_concerns</a:t>
            </a:r>
          </a:p>
          <a:p>
            <a:r>
              <a:rPr lang="en-US" dirty="0"/>
              <a:t>Cascading Shit Storm</a:t>
            </a:r>
          </a:p>
        </p:txBody>
      </p:sp>
      <p:sp>
        <p:nvSpPr>
          <p:cNvPr id="4" name="Slide Number Placeholder 3"/>
          <p:cNvSpPr>
            <a:spLocks noGrp="1"/>
          </p:cNvSpPr>
          <p:nvPr>
            <p:ph type="sldNum" sz="quarter" idx="10"/>
          </p:nvPr>
        </p:nvSpPr>
        <p:spPr/>
        <p:txBody>
          <a:bodyPr/>
          <a:lstStyle/>
          <a:p>
            <a:fld id="{FE8FA3EA-27D7-4BD7-81C0-296FB59BCD5B}" type="slidenum">
              <a:rPr lang="en-US" smtClean="0"/>
              <a:t>24</a:t>
            </a:fld>
            <a:endParaRPr lang="en-US" dirty="0"/>
          </a:p>
        </p:txBody>
      </p:sp>
    </p:spTree>
    <p:extLst>
      <p:ext uri="{BB962C8B-B14F-4D97-AF65-F5344CB8AC3E}">
        <p14:creationId xmlns:p14="http://schemas.microsoft.com/office/powerpoint/2010/main" val="3924376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HTML is mainly used for organization of webpage content, CSS is used for definition of content presentation style, and JS defines how the content interacts and behaves with the user. Historically, this was not the case: </a:t>
            </a:r>
            <a:r>
              <a:rPr lang="en-US" sz="1200" b="1" i="0" kern="1200" dirty="0">
                <a:solidFill>
                  <a:schemeClr val="tx1"/>
                </a:solidFill>
                <a:effectLst/>
                <a:latin typeface="+mn-lt"/>
                <a:ea typeface="+mn-ea"/>
                <a:cs typeface="+mn-cs"/>
              </a:rPr>
              <a:t>prior to the introduction of CSS, HTML performed both duties of defining semantics and style.</a:t>
            </a:r>
            <a:endParaRPr lang="en-US" b="1" dirty="0"/>
          </a:p>
        </p:txBody>
      </p:sp>
      <p:sp>
        <p:nvSpPr>
          <p:cNvPr id="4" name="Slide Number Placeholder 3"/>
          <p:cNvSpPr>
            <a:spLocks noGrp="1"/>
          </p:cNvSpPr>
          <p:nvPr>
            <p:ph type="sldNum" sz="quarter" idx="10"/>
          </p:nvPr>
        </p:nvSpPr>
        <p:spPr/>
        <p:txBody>
          <a:bodyPr/>
          <a:lstStyle/>
          <a:p>
            <a:fld id="{FE8FA3EA-27D7-4BD7-81C0-296FB59BCD5B}" type="slidenum">
              <a:rPr lang="en-US" smtClean="0"/>
              <a:t>25</a:t>
            </a:fld>
            <a:endParaRPr lang="en-US" dirty="0"/>
          </a:p>
        </p:txBody>
      </p:sp>
    </p:spTree>
    <p:extLst>
      <p:ext uri="{BB962C8B-B14F-4D97-AF65-F5344CB8AC3E}">
        <p14:creationId xmlns:p14="http://schemas.microsoft.com/office/powerpoint/2010/main" val="2162495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in JS Fiddle</a:t>
            </a:r>
          </a:p>
        </p:txBody>
      </p:sp>
      <p:sp>
        <p:nvSpPr>
          <p:cNvPr id="4" name="Slide Number Placeholder 3"/>
          <p:cNvSpPr>
            <a:spLocks noGrp="1"/>
          </p:cNvSpPr>
          <p:nvPr>
            <p:ph type="sldNum" sz="quarter" idx="10"/>
          </p:nvPr>
        </p:nvSpPr>
        <p:spPr/>
        <p:txBody>
          <a:bodyPr/>
          <a:lstStyle/>
          <a:p>
            <a:fld id="{FE8FA3EA-27D7-4BD7-81C0-296FB59BCD5B}" type="slidenum">
              <a:rPr lang="en-US" smtClean="0"/>
              <a:t>32</a:t>
            </a:fld>
            <a:endParaRPr lang="en-US" dirty="0"/>
          </a:p>
        </p:txBody>
      </p:sp>
    </p:spTree>
    <p:extLst>
      <p:ext uri="{BB962C8B-B14F-4D97-AF65-F5344CB8AC3E}">
        <p14:creationId xmlns:p14="http://schemas.microsoft.com/office/powerpoint/2010/main" val="3159917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give you an idea of the current scope of the field and all there is to know…</a:t>
            </a:r>
          </a:p>
          <a:p>
            <a:endParaRPr lang="en-US" dirty="0"/>
          </a:p>
          <a:p>
            <a:r>
              <a:rPr lang="en-US" dirty="0"/>
              <a:t>This is a very high level overview and I’m probably leaving out</a:t>
            </a:r>
            <a:r>
              <a:rPr lang="en-US" baseline="0" dirty="0"/>
              <a:t> 20 more</a:t>
            </a:r>
          </a:p>
          <a:p>
            <a:endParaRPr lang="en-US" baseline="0" dirty="0"/>
          </a:p>
          <a:p>
            <a:r>
              <a:rPr lang="en-US" baseline="0" dirty="0"/>
              <a:t>Today we’re just looking at the Web piece, again, at a very high level</a:t>
            </a:r>
          </a:p>
          <a:p>
            <a:endParaRPr lang="en-US" baseline="0" dirty="0"/>
          </a:p>
          <a:p>
            <a:r>
              <a:rPr lang="en-US" baseline="0" dirty="0"/>
              <a:t>This is not here to freak you out, but more to illustrate that there’s a ton to learn and hopefully today’s talk will motivate you to start tackling these topics sooner than later. You might find that your passion lies in Data, not in Software.</a:t>
            </a:r>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4</a:t>
            </a:fld>
            <a:endParaRPr lang="en-US" dirty="0"/>
          </a:p>
        </p:txBody>
      </p:sp>
    </p:spTree>
    <p:extLst>
      <p:ext uri="{BB962C8B-B14F-4D97-AF65-F5344CB8AC3E}">
        <p14:creationId xmlns:p14="http://schemas.microsoft.com/office/powerpoint/2010/main" val="1680242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33</a:t>
            </a:fld>
            <a:endParaRPr lang="en-US" dirty="0"/>
          </a:p>
        </p:txBody>
      </p:sp>
    </p:spTree>
    <p:extLst>
      <p:ext uri="{BB962C8B-B14F-4D97-AF65-F5344CB8AC3E}">
        <p14:creationId xmlns:p14="http://schemas.microsoft.com/office/powerpoint/2010/main" val="3349247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Static</a:t>
            </a:r>
            <a:r>
              <a:rPr lang="en-US" sz="1200" b="0" i="0" kern="1200" dirty="0">
                <a:solidFill>
                  <a:schemeClr val="tx1"/>
                </a:solidFill>
                <a:effectLst/>
                <a:latin typeface="+mn-lt"/>
                <a:ea typeface="+mn-ea"/>
                <a:cs typeface="+mn-cs"/>
              </a:rPr>
              <a:t> is the default positioning value for the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position property. The static value simply tells the browser to position this element in the “normal flow” of the document.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Fixed</a:t>
            </a:r>
            <a:r>
              <a:rPr lang="en-US" sz="1200" b="0" i="0" kern="1200" dirty="0">
                <a:solidFill>
                  <a:schemeClr val="tx1"/>
                </a:solidFill>
                <a:effectLst/>
                <a:latin typeface="+mn-lt"/>
                <a:ea typeface="+mn-ea"/>
                <a:cs typeface="+mn-cs"/>
              </a:rPr>
              <a:t> positioning is measured against the frame of the browser window. Elements with a fixed position value do not move even when the contents of the browser window are scrolled. The navigation bar at the top of this page uses the fixed position value so it is always visible. Because fixed elements are outside the flow of the document they can sometimes cause unexpected results that you have to deal with carefully.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relatively</a:t>
            </a:r>
            <a:r>
              <a:rPr lang="en-US" sz="1200" b="0" i="0" kern="1200" dirty="0">
                <a:solidFill>
                  <a:schemeClr val="tx1"/>
                </a:solidFill>
                <a:effectLst/>
                <a:latin typeface="+mn-lt"/>
                <a:ea typeface="+mn-ea"/>
                <a:cs typeface="+mn-cs"/>
              </a:rPr>
              <a:t> positioned element is measured relative to its normal position in the flow. Using a relative position value lets you create elements that overlap each other.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absolute</a:t>
            </a:r>
            <a:r>
              <a:rPr lang="en-US" sz="1200" b="0" i="0" kern="1200" dirty="0">
                <a:solidFill>
                  <a:schemeClr val="tx1"/>
                </a:solidFill>
                <a:effectLst/>
                <a:latin typeface="+mn-lt"/>
                <a:ea typeface="+mn-ea"/>
                <a:cs typeface="+mn-cs"/>
              </a:rPr>
              <a:t> element is positioned relative to the first parent element that has a position other than static. If no such element is found, the containing block is the html tag for the entire document. Absolutely positioned elements are positioned outside the normal flow of the document.</a:t>
            </a:r>
          </a:p>
          <a:p>
            <a:endParaRPr lang="en-US" b="1" dirty="0"/>
          </a:p>
        </p:txBody>
      </p:sp>
      <p:sp>
        <p:nvSpPr>
          <p:cNvPr id="4" name="Slide Number Placeholder 3"/>
          <p:cNvSpPr>
            <a:spLocks noGrp="1"/>
          </p:cNvSpPr>
          <p:nvPr>
            <p:ph type="sldNum" sz="quarter" idx="10"/>
          </p:nvPr>
        </p:nvSpPr>
        <p:spPr/>
        <p:txBody>
          <a:bodyPr/>
          <a:lstStyle/>
          <a:p>
            <a:fld id="{FE8FA3EA-27D7-4BD7-81C0-296FB59BCD5B}" type="slidenum">
              <a:rPr lang="en-US" smtClean="0"/>
              <a:t>34</a:t>
            </a:fld>
            <a:endParaRPr lang="en-US" dirty="0"/>
          </a:p>
        </p:txBody>
      </p:sp>
    </p:spTree>
    <p:extLst>
      <p:ext uri="{BB962C8B-B14F-4D97-AF65-F5344CB8AC3E}">
        <p14:creationId xmlns:p14="http://schemas.microsoft.com/office/powerpoint/2010/main" val="3969092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https://en.wikipedia.org/wiki/JavaScript</a:t>
            </a:r>
          </a:p>
        </p:txBody>
      </p:sp>
      <p:sp>
        <p:nvSpPr>
          <p:cNvPr id="4" name="Slide Number Placeholder 3"/>
          <p:cNvSpPr>
            <a:spLocks noGrp="1"/>
          </p:cNvSpPr>
          <p:nvPr>
            <p:ph type="sldNum" sz="quarter" idx="10"/>
          </p:nvPr>
        </p:nvSpPr>
        <p:spPr/>
        <p:txBody>
          <a:bodyPr/>
          <a:lstStyle/>
          <a:p>
            <a:fld id="{FE8FA3EA-27D7-4BD7-81C0-296FB59BCD5B}" type="slidenum">
              <a:rPr lang="en-US" smtClean="0"/>
              <a:t>35</a:t>
            </a:fld>
            <a:endParaRPr lang="en-US" dirty="0"/>
          </a:p>
        </p:txBody>
      </p:sp>
    </p:spTree>
    <p:extLst>
      <p:ext uri="{BB962C8B-B14F-4D97-AF65-F5344CB8AC3E}">
        <p14:creationId xmlns:p14="http://schemas.microsoft.com/office/powerpoint/2010/main" val="3784933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Java is to JavaScript as Car is to carpet</a:t>
            </a:r>
          </a:p>
          <a:p>
            <a:endParaRPr lang="en-US" b="1" dirty="0"/>
          </a:p>
          <a:p>
            <a:r>
              <a:rPr lang="en-US" sz="1200" b="0" i="0" kern="1200" dirty="0">
                <a:solidFill>
                  <a:schemeClr val="tx1"/>
                </a:solidFill>
                <a:effectLst/>
                <a:latin typeface="+mn-lt"/>
                <a:ea typeface="+mn-ea"/>
                <a:cs typeface="+mn-cs"/>
              </a:rPr>
              <a:t>JavaScript is </a:t>
            </a:r>
            <a:r>
              <a:rPr lang="en-US" sz="1200" b="0" i="0" u="none" strike="noStrike" kern="1200" dirty="0">
                <a:solidFill>
                  <a:schemeClr val="tx1"/>
                </a:solidFill>
                <a:effectLst/>
                <a:latin typeface="+mn-lt"/>
                <a:ea typeface="+mn-ea"/>
                <a:cs typeface="+mn-cs"/>
                <a:hlinkClick r:id="rId3" tooltip="Prototype-based programming"/>
              </a:rPr>
              <a:t>prototype-based</a:t>
            </a:r>
            <a:r>
              <a:rPr lang="en-US" sz="1200" b="0" i="0" kern="1200" dirty="0">
                <a:solidFill>
                  <a:schemeClr val="tx1"/>
                </a:solidFill>
                <a:effectLst/>
                <a:latin typeface="+mn-lt"/>
                <a:ea typeface="+mn-ea"/>
                <a:cs typeface="+mn-cs"/>
              </a:rPr>
              <a:t> with </a:t>
            </a:r>
            <a:r>
              <a:rPr lang="en-US" sz="1200" b="0" i="0" u="none" strike="noStrike" kern="1200" dirty="0">
                <a:solidFill>
                  <a:schemeClr val="tx1"/>
                </a:solidFill>
                <a:effectLst/>
                <a:latin typeface="+mn-lt"/>
                <a:ea typeface="+mn-ea"/>
                <a:cs typeface="+mn-cs"/>
                <a:hlinkClick r:id="rId4" tooltip="First-class function"/>
              </a:rPr>
              <a:t>first-class functions</a:t>
            </a:r>
            <a:r>
              <a:rPr lang="en-US" sz="1200" b="0" i="0" kern="1200" dirty="0">
                <a:solidFill>
                  <a:schemeClr val="tx1"/>
                </a:solidFill>
                <a:effectLst/>
                <a:latin typeface="+mn-lt"/>
                <a:ea typeface="+mn-ea"/>
                <a:cs typeface="+mn-cs"/>
              </a:rPr>
              <a:t>, making it a </a:t>
            </a:r>
            <a:r>
              <a:rPr lang="en-US" sz="1200" b="0" i="0" u="none" strike="noStrike" kern="1200" dirty="0">
                <a:solidFill>
                  <a:schemeClr val="tx1"/>
                </a:solidFill>
                <a:effectLst/>
                <a:latin typeface="+mn-lt"/>
                <a:ea typeface="+mn-ea"/>
                <a:cs typeface="+mn-cs"/>
                <a:hlinkClick r:id="rId5" tooltip="Multi-paradigm"/>
              </a:rPr>
              <a:t>multi-paradigm</a:t>
            </a:r>
            <a:r>
              <a:rPr lang="en-US" sz="1200" b="0" i="0" kern="1200" dirty="0">
                <a:solidFill>
                  <a:schemeClr val="tx1"/>
                </a:solidFill>
                <a:effectLst/>
                <a:latin typeface="+mn-lt"/>
                <a:ea typeface="+mn-ea"/>
                <a:cs typeface="+mn-cs"/>
              </a:rPr>
              <a:t> language, supporting </a:t>
            </a:r>
            <a:r>
              <a:rPr lang="en-US" sz="1200" b="0" i="0" u="none" strike="noStrike" kern="1200" dirty="0">
                <a:solidFill>
                  <a:schemeClr val="tx1"/>
                </a:solidFill>
                <a:effectLst/>
                <a:latin typeface="+mn-lt"/>
                <a:ea typeface="+mn-ea"/>
                <a:cs typeface="+mn-cs"/>
                <a:hlinkClick r:id="rId6" tooltip="Object-oriented programming"/>
              </a:rPr>
              <a:t>object-oriented</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7"/>
              </a:rPr>
              <a:t>[8]</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8" tooltip="Imperative programming"/>
              </a:rPr>
              <a:t>imperative</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tooltip="Functional programming"/>
              </a:rPr>
              <a:t>functional</a:t>
            </a:r>
            <a:r>
              <a:rPr lang="en-US" sz="1200" b="0" i="0" kern="1200" dirty="0">
                <a:solidFill>
                  <a:schemeClr val="tx1"/>
                </a:solidFill>
                <a:effectLst/>
                <a:latin typeface="+mn-lt"/>
                <a:ea typeface="+mn-ea"/>
                <a:cs typeface="+mn-cs"/>
              </a:rPr>
              <a:t> programming styles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most common use of JavaScript is to add client-side behavior to </a:t>
            </a:r>
            <a:r>
              <a:rPr lang="en-US" sz="1200" b="0" i="0" u="none" strike="noStrike" kern="1200" dirty="0">
                <a:solidFill>
                  <a:schemeClr val="tx1"/>
                </a:solidFill>
                <a:effectLst/>
                <a:latin typeface="+mn-lt"/>
                <a:ea typeface="+mn-ea"/>
                <a:cs typeface="+mn-cs"/>
                <a:hlinkClick r:id="rId10" tooltip="HTML"/>
              </a:rPr>
              <a:t>HTML</a:t>
            </a:r>
            <a:r>
              <a:rPr lang="en-US" sz="1200" b="0" i="0" kern="1200" dirty="0">
                <a:solidFill>
                  <a:schemeClr val="tx1"/>
                </a:solidFill>
                <a:effectLst/>
                <a:latin typeface="+mn-lt"/>
                <a:ea typeface="+mn-ea"/>
                <a:cs typeface="+mn-cs"/>
              </a:rPr>
              <a:t> pages, a.k.a. </a:t>
            </a:r>
            <a:r>
              <a:rPr lang="en-US" sz="1200" b="0" i="0" u="none" strike="noStrike" kern="1200" dirty="0">
                <a:solidFill>
                  <a:schemeClr val="tx1"/>
                </a:solidFill>
                <a:effectLst/>
                <a:latin typeface="+mn-lt"/>
                <a:ea typeface="+mn-ea"/>
                <a:cs typeface="+mn-cs"/>
                <a:hlinkClick r:id="rId11" tooltip="Dynamic HTML"/>
              </a:rPr>
              <a:t>Dynamic HTML</a:t>
            </a:r>
            <a:r>
              <a:rPr lang="en-US" sz="1200" b="0" i="0" kern="1200" dirty="0">
                <a:solidFill>
                  <a:schemeClr val="tx1"/>
                </a:solidFill>
                <a:effectLst/>
                <a:latin typeface="+mn-lt"/>
                <a:ea typeface="+mn-ea"/>
                <a:cs typeface="+mn-cs"/>
              </a:rPr>
              <a:t> (DHTML). Scripts are embedded in or included from </a:t>
            </a:r>
            <a:r>
              <a:rPr lang="en-US" sz="1200" b="0" i="0" u="none" strike="noStrike" kern="1200" dirty="0">
                <a:solidFill>
                  <a:schemeClr val="tx1"/>
                </a:solidFill>
                <a:effectLst/>
                <a:latin typeface="+mn-lt"/>
                <a:ea typeface="+mn-ea"/>
                <a:cs typeface="+mn-cs"/>
                <a:hlinkClick r:id="rId10" tooltip="HTML"/>
              </a:rPr>
              <a:t>HTML</a:t>
            </a:r>
            <a:r>
              <a:rPr lang="en-US" sz="1200" b="0" i="0" kern="1200" dirty="0">
                <a:solidFill>
                  <a:schemeClr val="tx1"/>
                </a:solidFill>
                <a:effectLst/>
                <a:latin typeface="+mn-lt"/>
                <a:ea typeface="+mn-ea"/>
                <a:cs typeface="+mn-cs"/>
              </a:rPr>
              <a:t> pages and interact with the </a:t>
            </a:r>
            <a:r>
              <a:rPr lang="en-US" sz="1200" b="0" i="0" u="none" strike="noStrike" kern="1200" dirty="0">
                <a:solidFill>
                  <a:schemeClr val="tx1"/>
                </a:solidFill>
                <a:effectLst/>
                <a:latin typeface="+mn-lt"/>
                <a:ea typeface="+mn-ea"/>
                <a:cs typeface="+mn-cs"/>
                <a:hlinkClick r:id="rId12" tooltip="Document Object Model"/>
              </a:rPr>
              <a:t>Document Object Model</a:t>
            </a:r>
            <a:r>
              <a:rPr lang="en-US" sz="1200" b="0" i="0" kern="1200" dirty="0">
                <a:solidFill>
                  <a:schemeClr val="tx1"/>
                </a:solidFill>
                <a:effectLst/>
                <a:latin typeface="+mn-lt"/>
                <a:ea typeface="+mn-ea"/>
                <a:cs typeface="+mn-cs"/>
              </a:rPr>
              <a:t> (DOM) of the page. Some simple examples of this usage are:</a:t>
            </a:r>
          </a:p>
          <a:p>
            <a:r>
              <a:rPr lang="en-US" sz="1200" b="0" i="0" kern="1200" dirty="0">
                <a:solidFill>
                  <a:schemeClr val="tx1"/>
                </a:solidFill>
                <a:effectLst/>
                <a:latin typeface="+mn-lt"/>
                <a:ea typeface="+mn-ea"/>
                <a:cs typeface="+mn-cs"/>
              </a:rPr>
              <a:t>Loading new page content or submitting data to the server via </a:t>
            </a:r>
            <a:r>
              <a:rPr lang="en-US" sz="1200" b="0" i="0" u="none" strike="noStrike" kern="1200" dirty="0">
                <a:solidFill>
                  <a:schemeClr val="tx1"/>
                </a:solidFill>
                <a:effectLst/>
                <a:latin typeface="+mn-lt"/>
                <a:ea typeface="+mn-ea"/>
                <a:cs typeface="+mn-cs"/>
                <a:hlinkClick r:id="rId13" tooltip="AJAX"/>
              </a:rPr>
              <a:t>AJAX</a:t>
            </a:r>
            <a:r>
              <a:rPr lang="en-US" sz="1200" b="0" i="0" kern="1200" dirty="0">
                <a:solidFill>
                  <a:schemeClr val="tx1"/>
                </a:solidFill>
                <a:effectLst/>
                <a:latin typeface="+mn-lt"/>
                <a:ea typeface="+mn-ea"/>
                <a:cs typeface="+mn-cs"/>
              </a:rPr>
              <a:t> without reloading the page (for example, a social network might allow the user to post status updates without leaving the page)</a:t>
            </a:r>
          </a:p>
          <a:p>
            <a:r>
              <a:rPr lang="en-US" sz="1200" b="0" i="0" kern="1200" dirty="0">
                <a:solidFill>
                  <a:schemeClr val="tx1"/>
                </a:solidFill>
                <a:effectLst/>
                <a:latin typeface="+mn-lt"/>
                <a:ea typeface="+mn-ea"/>
                <a:cs typeface="+mn-cs"/>
              </a:rPr>
              <a:t>Animation of page elements, fading them in and out, resizing them, moving them, etc.</a:t>
            </a:r>
          </a:p>
          <a:p>
            <a:r>
              <a:rPr lang="en-US" sz="1200" b="0" i="0" kern="1200" dirty="0">
                <a:solidFill>
                  <a:schemeClr val="tx1"/>
                </a:solidFill>
                <a:effectLst/>
                <a:latin typeface="+mn-lt"/>
                <a:ea typeface="+mn-ea"/>
                <a:cs typeface="+mn-cs"/>
              </a:rPr>
              <a:t>Interactive content, for example games, and playing audio and video</a:t>
            </a:r>
          </a:p>
          <a:p>
            <a:r>
              <a:rPr lang="en-US" sz="1200" b="0" i="0" u="none" strike="noStrike" kern="1200" dirty="0">
                <a:solidFill>
                  <a:schemeClr val="tx1"/>
                </a:solidFill>
                <a:effectLst/>
                <a:latin typeface="+mn-lt"/>
                <a:ea typeface="+mn-ea"/>
                <a:cs typeface="+mn-cs"/>
                <a:hlinkClick r:id="rId14" tooltip="Data validation"/>
              </a:rPr>
              <a:t>Validating</a:t>
            </a:r>
            <a:r>
              <a:rPr lang="en-US" sz="1200" b="0" i="0" kern="1200" dirty="0">
                <a:solidFill>
                  <a:schemeClr val="tx1"/>
                </a:solidFill>
                <a:effectLst/>
                <a:latin typeface="+mn-lt"/>
                <a:ea typeface="+mn-ea"/>
                <a:cs typeface="+mn-cs"/>
              </a:rPr>
              <a:t> input values of a </a:t>
            </a:r>
            <a:r>
              <a:rPr lang="en-US" sz="1200" b="0" i="0" u="none" strike="noStrike" kern="1200" dirty="0">
                <a:solidFill>
                  <a:schemeClr val="tx1"/>
                </a:solidFill>
                <a:effectLst/>
                <a:latin typeface="+mn-lt"/>
                <a:ea typeface="+mn-ea"/>
                <a:cs typeface="+mn-cs"/>
                <a:hlinkClick r:id="rId15" tooltip="Form (HTML)"/>
              </a:rPr>
              <a:t>Web form</a:t>
            </a:r>
            <a:r>
              <a:rPr lang="en-US" sz="1200" b="0" i="0" kern="1200" dirty="0">
                <a:solidFill>
                  <a:schemeClr val="tx1"/>
                </a:solidFill>
                <a:effectLst/>
                <a:latin typeface="+mn-lt"/>
                <a:ea typeface="+mn-ea"/>
                <a:cs typeface="+mn-cs"/>
              </a:rPr>
              <a:t> to make sure that they are acceptable before being submitted to the server.</a:t>
            </a:r>
          </a:p>
          <a:p>
            <a:r>
              <a:rPr lang="en-US" sz="1200" b="0" i="0" kern="1200" dirty="0">
                <a:solidFill>
                  <a:schemeClr val="tx1"/>
                </a:solidFill>
                <a:effectLst/>
                <a:latin typeface="+mn-lt"/>
                <a:ea typeface="+mn-ea"/>
                <a:cs typeface="+mn-cs"/>
              </a:rPr>
              <a:t>Transmitting information about the user's reading habits and browsing activities to various websites. Web pages frequently do this for </a:t>
            </a:r>
            <a:r>
              <a:rPr lang="en-US" sz="1200" b="0" i="0" u="none" strike="noStrike" kern="1200" dirty="0">
                <a:solidFill>
                  <a:schemeClr val="tx1"/>
                </a:solidFill>
                <a:effectLst/>
                <a:latin typeface="+mn-lt"/>
                <a:ea typeface="+mn-ea"/>
                <a:cs typeface="+mn-cs"/>
                <a:hlinkClick r:id="rId16" tooltip="Web analytics"/>
              </a:rPr>
              <a:t>Web analytics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7" tooltip="Ad tracking"/>
              </a:rPr>
              <a:t>ad tracking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8" tooltip="Personalization"/>
              </a:rPr>
              <a:t>personalization</a:t>
            </a:r>
            <a:r>
              <a:rPr lang="en-US" sz="1200" b="0" i="0" kern="1200" dirty="0">
                <a:solidFill>
                  <a:schemeClr val="tx1"/>
                </a:solidFill>
                <a:effectLst/>
                <a:latin typeface="+mn-lt"/>
                <a:ea typeface="+mn-ea"/>
                <a:cs typeface="+mn-cs"/>
              </a:rPr>
              <a:t> or other purposes.</a:t>
            </a:r>
            <a:r>
              <a:rPr lang="en-US" sz="1200" b="0" i="0" u="none" strike="noStrike" kern="1200" baseline="30000" dirty="0">
                <a:solidFill>
                  <a:schemeClr val="tx1"/>
                </a:solidFill>
                <a:effectLst/>
                <a:latin typeface="+mn-lt"/>
                <a:ea typeface="+mn-ea"/>
                <a:cs typeface="+mn-cs"/>
                <a:hlinkClick r:id="rId19"/>
              </a:rPr>
              <a:t>[60]</a:t>
            </a:r>
            <a:endParaRPr lang="en-US" sz="1200" b="0"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FE8FA3EA-27D7-4BD7-81C0-296FB59BCD5B}" type="slidenum">
              <a:rPr lang="en-US" smtClean="0"/>
              <a:t>36</a:t>
            </a:fld>
            <a:endParaRPr lang="en-US" dirty="0"/>
          </a:p>
        </p:txBody>
      </p:sp>
    </p:spTree>
    <p:extLst>
      <p:ext uri="{BB962C8B-B14F-4D97-AF65-F5344CB8AC3E}">
        <p14:creationId xmlns:p14="http://schemas.microsoft.com/office/powerpoint/2010/main" val="2769287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AJAX</a:t>
            </a:r>
            <a:r>
              <a:rPr lang="en-US" sz="1200" b="0" i="0" kern="1200" dirty="0">
                <a:solidFill>
                  <a:schemeClr val="tx1"/>
                </a:solidFill>
                <a:effectLst/>
                <a:latin typeface="+mn-lt"/>
                <a:ea typeface="+mn-ea"/>
                <a:cs typeface="+mn-cs"/>
              </a:rPr>
              <a:t> stands for Asynchronous JavaScript and XML. In a nutshell, it is the use of the </a:t>
            </a:r>
            <a:r>
              <a:rPr lang="en-US" sz="1200" b="0" i="0" kern="1200" dirty="0" err="1">
                <a:solidFill>
                  <a:schemeClr val="tx1"/>
                </a:solidFill>
                <a:effectLst/>
                <a:latin typeface="+mn-lt"/>
                <a:ea typeface="+mn-ea"/>
                <a:cs typeface="+mn-cs"/>
              </a:rPr>
              <a:t>XMLHttpRequest</a:t>
            </a:r>
            <a:r>
              <a:rPr lang="en-US" sz="1200" b="0" i="0" kern="1200" dirty="0">
                <a:solidFill>
                  <a:schemeClr val="tx1"/>
                </a:solidFill>
                <a:effectLst/>
                <a:latin typeface="+mn-lt"/>
                <a:ea typeface="+mn-ea"/>
                <a:cs typeface="+mn-cs"/>
              </a:rPr>
              <a:t> object to communicate with server-side scripts. It can send as well as receive information in a variety of formats, including JSON, XML, HTML, and even text files</a:t>
            </a:r>
          </a:p>
          <a:p>
            <a:endParaRPr lang="en-US" sz="1200" b="0" i="0" kern="1200" dirty="0">
              <a:solidFill>
                <a:schemeClr val="tx1"/>
              </a:solidFill>
              <a:effectLst/>
              <a:latin typeface="+mn-lt"/>
              <a:ea typeface="+mn-ea"/>
              <a:cs typeface="+mn-cs"/>
            </a:endParaRPr>
          </a:p>
          <a:p>
            <a:r>
              <a:rPr lang="en-US" dirty="0"/>
              <a:t>http://youmightnotneedjquery.com/</a:t>
            </a:r>
          </a:p>
          <a:p>
            <a:endParaRPr lang="en-US" dirty="0"/>
          </a:p>
          <a:p>
            <a:r>
              <a:rPr lang="en-US" dirty="0"/>
              <a:t>The point here is better user experience, not as jarring of a UI to refresh the entire page.</a:t>
            </a:r>
          </a:p>
        </p:txBody>
      </p:sp>
      <p:sp>
        <p:nvSpPr>
          <p:cNvPr id="4" name="Slide Number Placeholder 3"/>
          <p:cNvSpPr>
            <a:spLocks noGrp="1"/>
          </p:cNvSpPr>
          <p:nvPr>
            <p:ph type="sldNum" sz="quarter" idx="10"/>
          </p:nvPr>
        </p:nvSpPr>
        <p:spPr/>
        <p:txBody>
          <a:bodyPr/>
          <a:lstStyle/>
          <a:p>
            <a:fld id="{FE8FA3EA-27D7-4BD7-81C0-296FB59BCD5B}" type="slidenum">
              <a:rPr lang="en-US" smtClean="0"/>
              <a:t>37</a:t>
            </a:fld>
            <a:endParaRPr lang="en-US" dirty="0"/>
          </a:p>
        </p:txBody>
      </p:sp>
    </p:spTree>
    <p:extLst>
      <p:ext uri="{BB962C8B-B14F-4D97-AF65-F5344CB8AC3E}">
        <p14:creationId xmlns:p14="http://schemas.microsoft.com/office/powerpoint/2010/main" val="7035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where the Web</a:t>
            </a:r>
            <a:r>
              <a:rPr lang="en-US" baseline="0" dirty="0"/>
              <a:t> starts, at least from the Client’s perspective. </a:t>
            </a:r>
          </a:p>
          <a:p>
            <a:endParaRPr lang="en-US" baseline="0" dirty="0"/>
          </a:p>
          <a:p>
            <a:r>
              <a:rPr lang="en-US" baseline="0" dirty="0"/>
              <a:t>Of course there’s plenty of other Networking concepts, underpinnings of the browser and such, but for all intents and purposes, this is where we should start for basic Web Development. </a:t>
            </a:r>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5</a:t>
            </a:fld>
            <a:endParaRPr lang="en-US" dirty="0"/>
          </a:p>
        </p:txBody>
      </p:sp>
    </p:spTree>
    <p:extLst>
      <p:ext uri="{BB962C8B-B14F-4D97-AF65-F5344CB8AC3E}">
        <p14:creationId xmlns:p14="http://schemas.microsoft.com/office/powerpoint/2010/main" val="4147758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version of the protocol had only one method, namely GET, which would request a page from a server.</a:t>
            </a:r>
          </a:p>
          <a:p>
            <a:r>
              <a:rPr lang="en-US" sz="1200" b="0" i="0" kern="1200" dirty="0">
                <a:solidFill>
                  <a:schemeClr val="tx1"/>
                </a:solidFill>
                <a:effectLst/>
                <a:latin typeface="+mn-lt"/>
                <a:ea typeface="+mn-ea"/>
                <a:cs typeface="+mn-cs"/>
              </a:rPr>
              <a:t>HTTP v 1.0 1996</a:t>
            </a:r>
          </a:p>
          <a:p>
            <a:endParaRPr lang="en-US" dirty="0"/>
          </a:p>
          <a:p>
            <a:r>
              <a:rPr lang="en-US" dirty="0"/>
              <a:t>To</a:t>
            </a:r>
            <a:r>
              <a:rPr lang="en-US" baseline="0" dirty="0"/>
              <a:t> give an idea of how slow things progress:</a:t>
            </a:r>
          </a:p>
          <a:p>
            <a:endParaRPr lang="en-US" dirty="0"/>
          </a:p>
          <a:p>
            <a:r>
              <a:rPr lang="en-US" sz="1200" b="0" i="0" kern="1200" dirty="0">
                <a:solidFill>
                  <a:schemeClr val="tx1"/>
                </a:solidFill>
                <a:effectLst/>
                <a:latin typeface="+mn-lt"/>
                <a:ea typeface="+mn-ea"/>
                <a:cs typeface="+mn-cs"/>
              </a:rPr>
              <a:t>2007, new Working Group created to revise HTTP 1.1 (1999), released RFC (Request for Comments) 2616 in 2014</a:t>
            </a:r>
          </a:p>
          <a:p>
            <a:r>
              <a:rPr lang="en-US" sz="1200" b="0" i="0" kern="1200" dirty="0">
                <a:solidFill>
                  <a:schemeClr val="tx1"/>
                </a:solidFill>
                <a:effectLst/>
                <a:latin typeface="+mn-lt"/>
                <a:ea typeface="+mn-ea"/>
                <a:cs typeface="+mn-cs"/>
              </a:rPr>
              <a:t>HTTP 2 published in May 2015</a:t>
            </a:r>
          </a:p>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6</a:t>
            </a:fld>
            <a:endParaRPr lang="en-US" dirty="0"/>
          </a:p>
        </p:txBody>
      </p:sp>
    </p:spTree>
    <p:extLst>
      <p:ext uri="{BB962C8B-B14F-4D97-AF65-F5344CB8AC3E}">
        <p14:creationId xmlns:p14="http://schemas.microsoft.com/office/powerpoint/2010/main" val="408383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GET, POST, PUT,</a:t>
            </a:r>
            <a:r>
              <a:rPr lang="en-US" sz="1200" b="0" i="0" kern="1200" baseline="0" dirty="0">
                <a:solidFill>
                  <a:schemeClr val="tx1"/>
                </a:solidFill>
                <a:effectLst/>
                <a:latin typeface="+mn-lt"/>
                <a:ea typeface="+mn-ea"/>
                <a:cs typeface="+mn-cs"/>
              </a:rPr>
              <a:t> and DELETE correspond to CRUD</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HEAD is identical to GET, but returns no body. Good for checking if a file exists or if a URL is serviceable.</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PATCH is a partial update (PUT is more resource heavy, entire entity)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Idempotence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Same request should produce the same result no matter how many times it is called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PUT and DELETE should be idempotent, meaning that multiple identical requests should have the same effect as a single request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8</a:t>
            </a:fld>
            <a:endParaRPr lang="en-US" dirty="0"/>
          </a:p>
        </p:txBody>
      </p:sp>
    </p:spTree>
    <p:extLst>
      <p:ext uri="{BB962C8B-B14F-4D97-AF65-F5344CB8AC3E}">
        <p14:creationId xmlns:p14="http://schemas.microsoft.com/office/powerpoint/2010/main" val="43857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 Response Codes indicate whether a specific </a:t>
            </a:r>
            <a:r>
              <a:rPr lang="en-US" sz="1200" b="0" i="0" u="none" strike="noStrike" kern="1200" dirty="0">
                <a:solidFill>
                  <a:schemeClr val="tx1"/>
                </a:solidFill>
                <a:effectLst/>
                <a:latin typeface="+mn-lt"/>
                <a:ea typeface="+mn-ea"/>
                <a:cs typeface="+mn-cs"/>
                <a:hlinkClick r:id="rId3" tooltip="en/HTTP"/>
              </a:rPr>
              <a:t>HTTP</a:t>
            </a:r>
            <a:r>
              <a:rPr lang="en-US" sz="1200" b="0" i="0" kern="1200" dirty="0">
                <a:solidFill>
                  <a:schemeClr val="tx1"/>
                </a:solidFill>
                <a:effectLst/>
                <a:latin typeface="+mn-lt"/>
                <a:ea typeface="+mn-ea"/>
                <a:cs typeface="+mn-cs"/>
              </a:rPr>
              <a:t> requests has been successfully completed. Responses are grouped in five classes: informational responses, successful responses, redirections, client errors, and servers errors.</a:t>
            </a:r>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10</a:t>
            </a:fld>
            <a:endParaRPr lang="en-US" dirty="0"/>
          </a:p>
        </p:txBody>
      </p:sp>
    </p:spTree>
    <p:extLst>
      <p:ext uri="{BB962C8B-B14F-4D97-AF65-F5344CB8AC3E}">
        <p14:creationId xmlns:p14="http://schemas.microsoft.com/office/powerpoint/2010/main" val="63418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 is a stateless protocol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leverage cookies or hidden variables to track the User's state Server side</a:t>
            </a:r>
          </a:p>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11</a:t>
            </a:fld>
            <a:endParaRPr lang="en-US" dirty="0"/>
          </a:p>
        </p:txBody>
      </p:sp>
    </p:spTree>
    <p:extLst>
      <p:ext uri="{BB962C8B-B14F-4D97-AF65-F5344CB8AC3E}">
        <p14:creationId xmlns:p14="http://schemas.microsoft.com/office/powerpoint/2010/main" val="2961798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12</a:t>
            </a:fld>
            <a:endParaRPr lang="en-US" dirty="0"/>
          </a:p>
        </p:txBody>
      </p:sp>
    </p:spTree>
    <p:extLst>
      <p:ext uri="{BB962C8B-B14F-4D97-AF65-F5344CB8AC3E}">
        <p14:creationId xmlns:p14="http://schemas.microsoft.com/office/powerpoint/2010/main" val="189265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13</a:t>
            </a:fld>
            <a:endParaRPr lang="en-US" dirty="0"/>
          </a:p>
        </p:txBody>
      </p:sp>
    </p:spTree>
    <p:extLst>
      <p:ext uri="{BB962C8B-B14F-4D97-AF65-F5344CB8AC3E}">
        <p14:creationId xmlns:p14="http://schemas.microsoft.com/office/powerpoint/2010/main" val="309082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BAFEF9-2394-4FB7-8823-688D34B0797A}"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3586685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BAFEF9-2394-4FB7-8823-688D34B0797A}"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346424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BAFEF9-2394-4FB7-8823-688D34B0797A}"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356055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2203221"/>
            <a:ext cx="10515600" cy="3596147"/>
          </a:xfrm>
        </p:spPr>
        <p:txBody>
          <a:bodyPr/>
          <a:lstStyle>
            <a:lvl1pPr marL="0" indent="0">
              <a:buNone/>
              <a:defRPr>
                <a:solidFill>
                  <a:schemeClr val="bg1">
                    <a:lumMod val="85000"/>
                  </a:schemeClr>
                </a:solidFill>
                <a:latin typeface="+mn-lt"/>
              </a:defRPr>
            </a:lvl1pPr>
            <a:lvl2pPr>
              <a:defRPr>
                <a:solidFill>
                  <a:schemeClr val="bg1">
                    <a:lumMod val="85000"/>
                  </a:schemeClr>
                </a:solidFill>
                <a:latin typeface="+mn-lt"/>
              </a:defRPr>
            </a:lvl2pPr>
            <a:lvl3pPr>
              <a:defRPr>
                <a:solidFill>
                  <a:schemeClr val="bg1">
                    <a:lumMod val="85000"/>
                  </a:schemeClr>
                </a:solidFill>
                <a:latin typeface="+mn-lt"/>
              </a:defRPr>
            </a:lvl3pPr>
            <a:lvl4pPr>
              <a:defRPr>
                <a:solidFill>
                  <a:schemeClr val="bg1">
                    <a:lumMod val="85000"/>
                  </a:schemeClr>
                </a:solidFill>
                <a:latin typeface="+mn-lt"/>
              </a:defRPr>
            </a:lvl4pPr>
            <a:lvl5pPr>
              <a:defRPr>
                <a:solidFill>
                  <a:schemeClr val="bg1">
                    <a:lumMod val="8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AFEF9-2394-4FB7-8823-688D34B0797A}"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184455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AFEF9-2394-4FB7-8823-688D34B0797A}"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170364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BAFEF9-2394-4FB7-8823-688D34B0797A}"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49847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BAFEF9-2394-4FB7-8823-688D34B0797A}" type="datetimeFigureOut">
              <a:rPr lang="en-US" smtClean="0"/>
              <a:t>6/10/2016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304767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75000"/>
                  </a:schemeClr>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BAFEF9-2394-4FB7-8823-688D34B0797A}" type="datetimeFigureOut">
              <a:rPr lang="en-US" smtClean="0"/>
              <a:t>6/10/2016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367854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AFEF9-2394-4FB7-8823-688D34B0797A}" type="datetimeFigureOut">
              <a:rPr lang="en-US" smtClean="0"/>
              <a:t>6/10/2016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27784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BAFEF9-2394-4FB7-8823-688D34B0797A}"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408743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BAFEF9-2394-4FB7-8823-688D34B0797A}"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191181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AFEF9-2394-4FB7-8823-688D34B0797A}" type="datetimeFigureOut">
              <a:rPr lang="en-US" smtClean="0"/>
              <a:t>6/10/2016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1C4E8-AC29-432E-9F07-8D4D57738045}" type="slidenum">
              <a:rPr lang="en-US" smtClean="0"/>
              <a:t>‹#›</a:t>
            </a:fld>
            <a:endParaRPr lang="en-US" dirty="0"/>
          </a:p>
        </p:txBody>
      </p:sp>
    </p:spTree>
    <p:extLst>
      <p:ext uri="{BB962C8B-B14F-4D97-AF65-F5344CB8AC3E}">
        <p14:creationId xmlns:p14="http://schemas.microsoft.com/office/powerpoint/2010/main" val="1482235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75000"/>
            </a:schemeClr>
          </a:solidFill>
          <a:latin typeface="Microsoft YaHei UI Light" panose="020B0502040204020203" pitchFamily="34" charset="-122"/>
          <a:ea typeface="Microsoft YaHei UI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bg1">
              <a:lumMod val="95000"/>
            </a:schemeClr>
          </a:solidFill>
          <a:latin typeface="+mn-lt"/>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schemeClr>
          </a:solidFill>
          <a:latin typeface="+mn-lt"/>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schemeClr>
          </a:solidFill>
          <a:latin typeface="+mn-lt"/>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schemeClr>
          </a:solidFill>
          <a:latin typeface="+mn-lt"/>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schemeClr>
          </a:solidFill>
          <a:latin typeface="+mn-lt"/>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Public-key_cryptography"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stevekwan/best-practices/blob/master/javascript/gotchas.md" TargetMode="External"/><Relationship Id="rId3" Type="http://schemas.openxmlformats.org/officeDocument/2006/relationships/hyperlink" Target="https://developers.google.com/web/" TargetMode="External"/><Relationship Id="rId7" Type="http://schemas.openxmlformats.org/officeDocument/2006/relationships/hyperlink" Target="https://javascriptweblog.wordpress.com/2010/10/25/understanding-javascript-closures/" TargetMode="External"/><Relationship Id="rId2" Type="http://schemas.openxmlformats.org/officeDocument/2006/relationships/hyperlink" Target="http://interactivepython.org/runestone/static/webfundamentals/index.html" TargetMode="External"/><Relationship Id="rId1" Type="http://schemas.openxmlformats.org/officeDocument/2006/relationships/slideLayout" Target="../slideLayouts/slideLayout6.xml"/><Relationship Id="rId6" Type="http://schemas.openxmlformats.org/officeDocument/2006/relationships/hyperlink" Target="http://jsonplaceholder.typicode.com/" TargetMode="External"/><Relationship Id="rId5" Type="http://schemas.openxmlformats.org/officeDocument/2006/relationships/hyperlink" Target="http://davidshariff.com/quiz/" TargetMode="External"/><Relationship Id="rId10" Type="http://schemas.openxmlformats.org/officeDocument/2006/relationships/hyperlink" Target="http://shop.oreilly.com/product/9780596007126.do" TargetMode="External"/><Relationship Id="rId4" Type="http://schemas.openxmlformats.org/officeDocument/2006/relationships/hyperlink" Target="https://ruslanspivak.com/lsbaws-part1/" TargetMode="External"/><Relationship Id="rId9" Type="http://schemas.openxmlformats.org/officeDocument/2006/relationships/hyperlink" Target="https://addyosmani.com/resources/essentialjsdesignpatterns/boo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acket_switching"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History of the Web Part Two:</a:t>
            </a:r>
            <a:br>
              <a:rPr lang="en-US" dirty="0">
                <a:solidFill>
                  <a:schemeClr val="accent1">
                    <a:lumMod val="75000"/>
                  </a:schemeClr>
                </a:solidFill>
              </a:rPr>
            </a:br>
            <a:r>
              <a:rPr lang="en-US" dirty="0">
                <a:solidFill>
                  <a:schemeClr val="accent1">
                    <a:lumMod val="75000"/>
                  </a:schemeClr>
                </a:solidFill>
              </a:rPr>
              <a:t>Modern Web Development</a:t>
            </a:r>
          </a:p>
        </p:txBody>
      </p:sp>
    </p:spTree>
    <p:extLst>
      <p:ext uri="{BB962C8B-B14F-4D97-AF65-F5344CB8AC3E}">
        <p14:creationId xmlns:p14="http://schemas.microsoft.com/office/powerpoint/2010/main" val="153503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2299" y="618200"/>
            <a:ext cx="9439201" cy="5632311"/>
          </a:xfrm>
          <a:prstGeom prst="rect">
            <a:avLst/>
          </a:prstGeom>
          <a:noFill/>
        </p:spPr>
        <p:txBody>
          <a:bodyPr wrap="square" rtlCol="0">
            <a:spAutoFit/>
          </a:bodyPr>
          <a:lstStyle/>
          <a:p>
            <a:pPr algn="ctr"/>
            <a:r>
              <a:rPr lang="en-US" sz="2400" dirty="0">
                <a:solidFill>
                  <a:schemeClr val="bg1">
                    <a:lumMod val="95000"/>
                  </a:schemeClr>
                </a:solidFill>
              </a:rPr>
              <a:t>Informational 1XX</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Successful </a:t>
            </a:r>
            <a:r>
              <a:rPr lang="en-US" sz="2400" dirty="0">
                <a:solidFill>
                  <a:schemeClr val="accent6">
                    <a:lumMod val="75000"/>
                  </a:schemeClr>
                </a:solidFill>
              </a:rPr>
              <a:t>2XX</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Redirection 3XX</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Client Error </a:t>
            </a:r>
            <a:r>
              <a:rPr lang="en-US" sz="2400" dirty="0">
                <a:solidFill>
                  <a:srgbClr val="C00000"/>
                </a:solidFill>
              </a:rPr>
              <a:t>4XX</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Server Error </a:t>
            </a:r>
            <a:r>
              <a:rPr lang="en-US" sz="2400" dirty="0">
                <a:solidFill>
                  <a:srgbClr val="C00000"/>
                </a:solidFill>
              </a:rPr>
              <a:t>5XX</a:t>
            </a:r>
          </a:p>
          <a:p>
            <a:pPr algn="ctr"/>
            <a:endParaRPr lang="en-US" sz="2400" dirty="0">
              <a:solidFill>
                <a:srgbClr val="C00000"/>
              </a:solidFill>
            </a:endParaRPr>
          </a:p>
          <a:p>
            <a:pPr algn="ctr"/>
            <a:r>
              <a:rPr lang="en-US" sz="2400" dirty="0">
                <a:solidFill>
                  <a:schemeClr val="accent1"/>
                </a:solidFill>
              </a:rPr>
              <a:t>http://www.restapitutorial.com/httpstatuscodes.html</a:t>
            </a:r>
          </a:p>
        </p:txBody>
      </p:sp>
    </p:spTree>
    <p:extLst>
      <p:ext uri="{BB962C8B-B14F-4D97-AF65-F5344CB8AC3E}">
        <p14:creationId xmlns:p14="http://schemas.microsoft.com/office/powerpoint/2010/main" val="313290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4" end="14"/>
                                            </p:txEl>
                                          </p:spTgt>
                                        </p:tgtEl>
                                        <p:attrNameLst>
                                          <p:attrName>style.visibility</p:attrName>
                                        </p:attrNameLst>
                                      </p:cBhvr>
                                      <p:to>
                                        <p:strVal val="visible"/>
                                      </p:to>
                                    </p:set>
                                    <p:animEffect transition="in" filter="fade">
                                      <p:cBhvr>
                                        <p:cTn id="3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HTTP Session State</a:t>
            </a:r>
          </a:p>
        </p:txBody>
      </p:sp>
    </p:spTree>
    <p:extLst>
      <p:ext uri="{BB962C8B-B14F-4D97-AF65-F5344CB8AC3E}">
        <p14:creationId xmlns:p14="http://schemas.microsoft.com/office/powerpoint/2010/main" val="3646542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HTTPS</a:t>
            </a:r>
          </a:p>
        </p:txBody>
      </p:sp>
    </p:spTree>
    <p:extLst>
      <p:ext uri="{BB962C8B-B14F-4D97-AF65-F5344CB8AC3E}">
        <p14:creationId xmlns:p14="http://schemas.microsoft.com/office/powerpoint/2010/main" val="987640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9599" y="1202400"/>
            <a:ext cx="9439201" cy="3785652"/>
          </a:xfrm>
          <a:prstGeom prst="rect">
            <a:avLst/>
          </a:prstGeom>
          <a:noFill/>
        </p:spPr>
        <p:txBody>
          <a:bodyPr wrap="square" rtlCol="0">
            <a:spAutoFit/>
          </a:bodyPr>
          <a:lstStyle/>
          <a:p>
            <a:pPr algn="ctr"/>
            <a:r>
              <a:rPr lang="en-US" sz="2400" dirty="0">
                <a:solidFill>
                  <a:schemeClr val="bg1">
                    <a:lumMod val="95000"/>
                  </a:schemeClr>
                </a:solidFill>
              </a:rPr>
              <a:t>Uses either TLS or SSL</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Averts “Man-in-the-middle” attacks</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Certificate Authorities</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hlinkClick r:id="rId3"/>
              </a:rPr>
              <a:t>Public/Private Keys</a:t>
            </a:r>
            <a:endParaRPr lang="en-US" sz="2400" dirty="0">
              <a:solidFill>
                <a:schemeClr val="bg1">
                  <a:lumMod val="95000"/>
                </a:schemeClr>
              </a:solidFill>
            </a:endParaRPr>
          </a:p>
        </p:txBody>
      </p:sp>
    </p:spTree>
    <p:extLst>
      <p:ext uri="{BB962C8B-B14F-4D97-AF65-F5344CB8AC3E}">
        <p14:creationId xmlns:p14="http://schemas.microsoft.com/office/powerpoint/2010/main" val="191499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Requests</a:t>
            </a:r>
          </a:p>
        </p:txBody>
      </p:sp>
    </p:spTree>
    <p:extLst>
      <p:ext uri="{BB962C8B-B14F-4D97-AF65-F5344CB8AC3E}">
        <p14:creationId xmlns:p14="http://schemas.microsoft.com/office/powerpoint/2010/main" val="336663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9599" y="1202400"/>
            <a:ext cx="9439201" cy="3785652"/>
          </a:xfrm>
          <a:prstGeom prst="rect">
            <a:avLst/>
          </a:prstGeom>
          <a:noFill/>
        </p:spPr>
        <p:txBody>
          <a:bodyPr wrap="square" rtlCol="0">
            <a:spAutoFit/>
          </a:bodyPr>
          <a:lstStyle/>
          <a:p>
            <a:pPr algn="ctr"/>
            <a:r>
              <a:rPr lang="en-US" sz="2400" dirty="0">
                <a:solidFill>
                  <a:schemeClr val="bg1">
                    <a:lumMod val="95000"/>
                  </a:schemeClr>
                </a:solidFill>
              </a:rPr>
              <a:t>Request Line: GET /resources/someImage.jpg HTTP/1.1</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Request Header Fields</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Empty Line</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Request Body (Optional)</a:t>
            </a:r>
          </a:p>
        </p:txBody>
      </p:sp>
    </p:spTree>
    <p:extLst>
      <p:ext uri="{BB962C8B-B14F-4D97-AF65-F5344CB8AC3E}">
        <p14:creationId xmlns:p14="http://schemas.microsoft.com/office/powerpoint/2010/main" val="400072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Responses</a:t>
            </a:r>
          </a:p>
        </p:txBody>
      </p:sp>
    </p:spTree>
    <p:extLst>
      <p:ext uri="{BB962C8B-B14F-4D97-AF65-F5344CB8AC3E}">
        <p14:creationId xmlns:p14="http://schemas.microsoft.com/office/powerpoint/2010/main" val="407332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9599" y="1202400"/>
            <a:ext cx="9439201" cy="4154984"/>
          </a:xfrm>
          <a:prstGeom prst="rect">
            <a:avLst/>
          </a:prstGeom>
          <a:noFill/>
        </p:spPr>
        <p:txBody>
          <a:bodyPr wrap="square" rtlCol="0">
            <a:spAutoFit/>
          </a:bodyPr>
          <a:lstStyle/>
          <a:p>
            <a:pPr algn="ctr"/>
            <a:r>
              <a:rPr lang="en-US" sz="2400" dirty="0">
                <a:solidFill>
                  <a:schemeClr val="bg1">
                    <a:lumMod val="95000"/>
                  </a:schemeClr>
                </a:solidFill>
              </a:rPr>
              <a:t>Status line includes the Status Code and Reason Message: HTTP/1.1 200 OK</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Response Header Fields</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Empty Line</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Message Body (optional)</a:t>
            </a:r>
          </a:p>
        </p:txBody>
      </p:sp>
    </p:spTree>
    <p:extLst>
      <p:ext uri="{BB962C8B-B14F-4D97-AF65-F5344CB8AC3E}">
        <p14:creationId xmlns:p14="http://schemas.microsoft.com/office/powerpoint/2010/main" val="156039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313" y="483896"/>
            <a:ext cx="7929887" cy="5704503"/>
          </a:xfrm>
          <a:prstGeom prst="rect">
            <a:avLst/>
          </a:prstGeom>
        </p:spPr>
      </p:pic>
    </p:spTree>
    <p:extLst>
      <p:ext uri="{BB962C8B-B14F-4D97-AF65-F5344CB8AC3E}">
        <p14:creationId xmlns:p14="http://schemas.microsoft.com/office/powerpoint/2010/main" val="2388061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HTML</a:t>
            </a:r>
          </a:p>
        </p:txBody>
      </p:sp>
    </p:spTree>
    <p:extLst>
      <p:ext uri="{BB962C8B-B14F-4D97-AF65-F5344CB8AC3E}">
        <p14:creationId xmlns:p14="http://schemas.microsoft.com/office/powerpoint/2010/main" val="233551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Raymond McDermott</a:t>
            </a:r>
            <a:br>
              <a:rPr lang="en-US" sz="2800" dirty="0"/>
            </a:br>
            <a:r>
              <a:rPr lang="en-US" sz="1800" i="1" dirty="0"/>
              <a:t>Lead Software Engineer &amp; University Liaison</a:t>
            </a:r>
            <a:br>
              <a:rPr lang="en-US" sz="2000" dirty="0"/>
            </a:br>
            <a:r>
              <a:rPr lang="en-US" sz="1800" dirty="0">
                <a:solidFill>
                  <a:srgbClr val="F28440"/>
                </a:solidFill>
              </a:rPr>
              <a:t>feature[23]</a:t>
            </a:r>
            <a:endParaRPr lang="en-US" sz="2800" dirty="0">
              <a:solidFill>
                <a:srgbClr val="F28440"/>
              </a:solidFill>
            </a:endParaRPr>
          </a:p>
        </p:txBody>
      </p:sp>
      <p:sp>
        <p:nvSpPr>
          <p:cNvPr id="3" name="Content Placeholder 2"/>
          <p:cNvSpPr>
            <a:spLocks noGrp="1"/>
          </p:cNvSpPr>
          <p:nvPr>
            <p:ph idx="1"/>
          </p:nvPr>
        </p:nvSpPr>
        <p:spPr/>
        <p:txBody>
          <a:bodyPr/>
          <a:lstStyle/>
          <a:p>
            <a:pPr algn="ctr"/>
            <a:r>
              <a:rPr lang="en-US" dirty="0"/>
              <a:t>Original degree in Music (Classical Guitar) from Florida State</a:t>
            </a:r>
          </a:p>
          <a:p>
            <a:pPr algn="ctr"/>
            <a:endParaRPr lang="en-US" dirty="0"/>
          </a:p>
          <a:p>
            <a:pPr algn="ctr"/>
            <a:r>
              <a:rPr lang="en-US" dirty="0"/>
              <a:t>Degree that makes money (Computing) from UNF</a:t>
            </a:r>
          </a:p>
          <a:p>
            <a:pPr algn="ctr"/>
            <a:endParaRPr lang="en-US" dirty="0"/>
          </a:p>
          <a:p>
            <a:pPr algn="ctr"/>
            <a:r>
              <a:rPr lang="en-US" dirty="0"/>
              <a:t>Musician, martial artist, home brewer, and USCG certified (expired) captain</a:t>
            </a:r>
          </a:p>
        </p:txBody>
      </p:sp>
    </p:spTree>
    <p:extLst>
      <p:ext uri="{BB962C8B-B14F-4D97-AF65-F5344CB8AC3E}">
        <p14:creationId xmlns:p14="http://schemas.microsoft.com/office/powerpoint/2010/main" val="80494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9599" y="1202400"/>
            <a:ext cx="9439201" cy="5262979"/>
          </a:xfrm>
          <a:prstGeom prst="rect">
            <a:avLst/>
          </a:prstGeom>
          <a:noFill/>
        </p:spPr>
        <p:txBody>
          <a:bodyPr wrap="square" rtlCol="0">
            <a:spAutoFit/>
          </a:bodyPr>
          <a:lstStyle/>
          <a:p>
            <a:pPr algn="ctr"/>
            <a:r>
              <a:rPr lang="en-US" sz="2400" dirty="0">
                <a:solidFill>
                  <a:schemeClr val="bg1">
                    <a:lumMod val="95000"/>
                  </a:schemeClr>
                </a:solidFill>
              </a:rPr>
              <a:t>Hyper Text Markup Language</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Describes the content of the page, giving the page structure</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The Internet was originally about scientists sharing Documents</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Uses semantically named element tags to give meaning and context to the Document</a:t>
            </a:r>
          </a:p>
          <a:p>
            <a:pPr algn="ctr"/>
            <a:endParaRPr lang="en-US" sz="2400" dirty="0">
              <a:solidFill>
                <a:schemeClr val="bg1">
                  <a:lumMod val="95000"/>
                </a:schemeClr>
              </a:solidFill>
            </a:endParaRPr>
          </a:p>
          <a:p>
            <a:pPr algn="ctr"/>
            <a:r>
              <a:rPr lang="en-US" sz="2400" dirty="0">
                <a:solidFill>
                  <a:schemeClr val="accent1"/>
                </a:solidFill>
              </a:rPr>
              <a:t>http://www.w3schools.com/tags/</a:t>
            </a:r>
          </a:p>
          <a:p>
            <a:pPr algn="ctr"/>
            <a:endParaRPr lang="en-US" sz="2400" dirty="0">
              <a:solidFill>
                <a:schemeClr val="bg1">
                  <a:lumMod val="95000"/>
                </a:schemeClr>
              </a:solidFill>
            </a:endParaRPr>
          </a:p>
        </p:txBody>
      </p:sp>
    </p:spTree>
    <p:extLst>
      <p:ext uri="{BB962C8B-B14F-4D97-AF65-F5344CB8AC3E}">
        <p14:creationId xmlns:p14="http://schemas.microsoft.com/office/powerpoint/2010/main" val="144907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406957" y="918907"/>
            <a:ext cx="7331075" cy="5052935"/>
          </a:xfrm>
          <a:prstGeom prst="rect">
            <a:avLst/>
          </a:prstGeom>
        </p:spPr>
      </p:pic>
    </p:spTree>
    <p:extLst>
      <p:ext uri="{BB962C8B-B14F-4D97-AF65-F5344CB8AC3E}">
        <p14:creationId xmlns:p14="http://schemas.microsoft.com/office/powerpoint/2010/main" val="1680039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HTML Forms</a:t>
            </a:r>
          </a:p>
        </p:txBody>
      </p:sp>
    </p:spTree>
    <p:extLst>
      <p:ext uri="{BB962C8B-B14F-4D97-AF65-F5344CB8AC3E}">
        <p14:creationId xmlns:p14="http://schemas.microsoft.com/office/powerpoint/2010/main" val="1117635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371" y="2482479"/>
            <a:ext cx="7645529" cy="2105432"/>
          </a:xfrm>
          <a:prstGeom prst="rect">
            <a:avLst/>
          </a:prstGeom>
        </p:spPr>
      </p:pic>
    </p:spTree>
    <p:extLst>
      <p:ext uri="{BB962C8B-B14F-4D97-AF65-F5344CB8AC3E}">
        <p14:creationId xmlns:p14="http://schemas.microsoft.com/office/powerpoint/2010/main" val="844986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imgur.com/Q3cUg29.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60700" y="1044575"/>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01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9599" y="1202400"/>
            <a:ext cx="9439201" cy="4524315"/>
          </a:xfrm>
          <a:prstGeom prst="rect">
            <a:avLst/>
          </a:prstGeom>
          <a:noFill/>
        </p:spPr>
        <p:txBody>
          <a:bodyPr wrap="square" rtlCol="0">
            <a:spAutoFit/>
          </a:bodyPr>
          <a:lstStyle/>
          <a:p>
            <a:pPr algn="ctr"/>
            <a:r>
              <a:rPr lang="en-US" sz="2400" dirty="0">
                <a:solidFill>
                  <a:schemeClr val="bg1">
                    <a:lumMod val="95000"/>
                  </a:schemeClr>
                </a:solidFill>
              </a:rPr>
              <a:t>Separates the responsibility of styling elements and general presentation concerns outside of the page’s structure</a:t>
            </a:r>
          </a:p>
          <a:p>
            <a:pPr algn="ctr"/>
            <a:endParaRPr lang="en-US" sz="2400" dirty="0">
              <a:solidFill>
                <a:schemeClr val="bg1">
                  <a:lumMod val="95000"/>
                </a:schemeClr>
              </a:solidFill>
            </a:endParaRPr>
          </a:p>
          <a:p>
            <a:pPr algn="ctr"/>
            <a:r>
              <a:rPr lang="en-US" sz="2400" dirty="0">
                <a:solidFill>
                  <a:schemeClr val="bg1">
                    <a:lumMod val="95000"/>
                  </a:schemeClr>
                </a:solidFill>
              </a:rPr>
              <a:t>Is a declarative language</a:t>
            </a:r>
          </a:p>
          <a:p>
            <a:pPr algn="ctr"/>
            <a:endParaRPr lang="en-US" sz="2400" dirty="0">
              <a:solidFill>
                <a:schemeClr val="bg1">
                  <a:lumMod val="95000"/>
                </a:schemeClr>
              </a:solidFill>
            </a:endParaRPr>
          </a:p>
          <a:p>
            <a:pPr algn="ctr"/>
            <a:r>
              <a:rPr lang="en-US" sz="2400" dirty="0">
                <a:solidFill>
                  <a:schemeClr val="bg1">
                    <a:lumMod val="95000"/>
                  </a:schemeClr>
                </a:solidFill>
              </a:rPr>
              <a:t>Can be painful if you don’t take the time to understand it</a:t>
            </a:r>
          </a:p>
          <a:p>
            <a:pPr algn="ctr"/>
            <a:endParaRPr lang="en-US" sz="2400" dirty="0">
              <a:solidFill>
                <a:schemeClr val="bg1">
                  <a:lumMod val="95000"/>
                </a:schemeClr>
              </a:solidFill>
            </a:endParaRPr>
          </a:p>
          <a:p>
            <a:pPr algn="ctr"/>
            <a:r>
              <a:rPr lang="en-US" sz="2400" dirty="0">
                <a:solidFill>
                  <a:schemeClr val="bg1">
                    <a:lumMod val="95000"/>
                  </a:schemeClr>
                </a:solidFill>
              </a:rPr>
              <a:t>CSS is basically a set of rules that tell the elements on the page what they should look like</a:t>
            </a:r>
          </a:p>
          <a:p>
            <a:pPr algn="ctr"/>
            <a:endParaRPr lang="en-US" sz="2400" dirty="0">
              <a:solidFill>
                <a:schemeClr val="bg1">
                  <a:lumMod val="95000"/>
                </a:schemeClr>
              </a:solidFill>
            </a:endParaRPr>
          </a:p>
          <a:p>
            <a:pPr algn="ctr"/>
            <a:r>
              <a:rPr lang="en-US" sz="2400" dirty="0">
                <a:solidFill>
                  <a:schemeClr val="accent1"/>
                </a:solidFill>
              </a:rPr>
              <a:t>en.wikipedia.org/wiki/</a:t>
            </a:r>
            <a:r>
              <a:rPr lang="en-US" sz="2400" dirty="0" err="1">
                <a:solidFill>
                  <a:schemeClr val="accent1"/>
                </a:solidFill>
              </a:rPr>
              <a:t>Separation_of_concerns</a:t>
            </a:r>
            <a:endParaRPr lang="en-US" sz="2400" dirty="0">
              <a:solidFill>
                <a:schemeClr val="accent1"/>
              </a:solidFill>
            </a:endParaRPr>
          </a:p>
          <a:p>
            <a:pPr algn="ctr"/>
            <a:endParaRPr lang="en-US" sz="2400" dirty="0">
              <a:solidFill>
                <a:schemeClr val="bg1">
                  <a:lumMod val="95000"/>
                </a:schemeClr>
              </a:solidFill>
            </a:endParaRPr>
          </a:p>
        </p:txBody>
      </p:sp>
    </p:spTree>
    <p:extLst>
      <p:ext uri="{BB962C8B-B14F-4D97-AF65-F5344CB8AC3E}">
        <p14:creationId xmlns:p14="http://schemas.microsoft.com/office/powerpoint/2010/main" val="246402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CSS Selectors</a:t>
            </a:r>
          </a:p>
        </p:txBody>
      </p:sp>
    </p:spTree>
    <p:extLst>
      <p:ext uri="{BB962C8B-B14F-4D97-AF65-F5344CB8AC3E}">
        <p14:creationId xmlns:p14="http://schemas.microsoft.com/office/powerpoint/2010/main" val="288559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9195"/>
          </a:xfrm>
        </p:spPr>
        <p:txBody>
          <a:bodyPr/>
          <a:lstStyle/>
          <a:p>
            <a:pPr algn="ctr"/>
            <a:r>
              <a:rPr lang="en-US" dirty="0">
                <a:solidFill>
                  <a:schemeClr val="accent1">
                    <a:lumMod val="75000"/>
                  </a:schemeClr>
                </a:solidFill>
              </a:rPr>
              <a:t>ID Selector</a:t>
            </a:r>
          </a:p>
        </p:txBody>
      </p:sp>
      <p:pic>
        <p:nvPicPr>
          <p:cNvPr id="3" name="Picture 2"/>
          <p:cNvPicPr>
            <a:picLocks noChangeAspect="1"/>
          </p:cNvPicPr>
          <p:nvPr/>
        </p:nvPicPr>
        <p:blipFill>
          <a:blip r:embed="rId2"/>
          <a:stretch>
            <a:fillRect/>
          </a:stretch>
        </p:blipFill>
        <p:spPr>
          <a:xfrm>
            <a:off x="5002325" y="2730500"/>
            <a:ext cx="2187350" cy="1049337"/>
          </a:xfrm>
          <a:prstGeom prst="rect">
            <a:avLst/>
          </a:prstGeom>
        </p:spPr>
      </p:pic>
    </p:spTree>
    <p:extLst>
      <p:ext uri="{BB962C8B-B14F-4D97-AF65-F5344CB8AC3E}">
        <p14:creationId xmlns:p14="http://schemas.microsoft.com/office/powerpoint/2010/main" val="1835193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9195"/>
          </a:xfrm>
        </p:spPr>
        <p:txBody>
          <a:bodyPr/>
          <a:lstStyle/>
          <a:p>
            <a:pPr algn="ctr"/>
            <a:r>
              <a:rPr lang="en-US" dirty="0">
                <a:solidFill>
                  <a:schemeClr val="accent1">
                    <a:lumMod val="75000"/>
                  </a:schemeClr>
                </a:solidFill>
              </a:rPr>
              <a:t>Class Selector</a:t>
            </a:r>
          </a:p>
        </p:txBody>
      </p:sp>
      <p:pic>
        <p:nvPicPr>
          <p:cNvPr id="3" name="Picture 2"/>
          <p:cNvPicPr>
            <a:picLocks noChangeAspect="1"/>
          </p:cNvPicPr>
          <p:nvPr/>
        </p:nvPicPr>
        <p:blipFill>
          <a:blip r:embed="rId2"/>
          <a:stretch>
            <a:fillRect/>
          </a:stretch>
        </p:blipFill>
        <p:spPr>
          <a:xfrm>
            <a:off x="4727594" y="2616262"/>
            <a:ext cx="2736812" cy="1457263"/>
          </a:xfrm>
          <a:prstGeom prst="rect">
            <a:avLst/>
          </a:prstGeom>
        </p:spPr>
      </p:pic>
    </p:spTree>
    <p:extLst>
      <p:ext uri="{BB962C8B-B14F-4D97-AF65-F5344CB8AC3E}">
        <p14:creationId xmlns:p14="http://schemas.microsoft.com/office/powerpoint/2010/main" val="2195761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9195"/>
          </a:xfrm>
        </p:spPr>
        <p:txBody>
          <a:bodyPr/>
          <a:lstStyle/>
          <a:p>
            <a:pPr algn="ctr"/>
            <a:r>
              <a:rPr lang="en-US" dirty="0">
                <a:solidFill>
                  <a:schemeClr val="accent1">
                    <a:lumMod val="75000"/>
                  </a:schemeClr>
                </a:solidFill>
              </a:rPr>
              <a:t>Element Selector</a:t>
            </a:r>
          </a:p>
        </p:txBody>
      </p:sp>
      <p:pic>
        <p:nvPicPr>
          <p:cNvPr id="3" name="Picture 2"/>
          <p:cNvPicPr>
            <a:picLocks noChangeAspect="1"/>
          </p:cNvPicPr>
          <p:nvPr/>
        </p:nvPicPr>
        <p:blipFill>
          <a:blip r:embed="rId2"/>
          <a:stretch>
            <a:fillRect/>
          </a:stretch>
        </p:blipFill>
        <p:spPr>
          <a:xfrm>
            <a:off x="5406231" y="2592804"/>
            <a:ext cx="1379538" cy="1452145"/>
          </a:xfrm>
          <a:prstGeom prst="rect">
            <a:avLst/>
          </a:prstGeom>
        </p:spPr>
      </p:pic>
    </p:spTree>
    <p:extLst>
      <p:ext uri="{BB962C8B-B14F-4D97-AF65-F5344CB8AC3E}">
        <p14:creationId xmlns:p14="http://schemas.microsoft.com/office/powerpoint/2010/main" val="3305902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Why?</a:t>
            </a:r>
          </a:p>
        </p:txBody>
      </p:sp>
    </p:spTree>
    <p:extLst>
      <p:ext uri="{BB962C8B-B14F-4D97-AF65-F5344CB8AC3E}">
        <p14:creationId xmlns:p14="http://schemas.microsoft.com/office/powerpoint/2010/main" val="2624496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9195"/>
          </a:xfrm>
        </p:spPr>
        <p:txBody>
          <a:bodyPr/>
          <a:lstStyle/>
          <a:p>
            <a:pPr algn="ctr"/>
            <a:r>
              <a:rPr lang="en-US" dirty="0">
                <a:solidFill>
                  <a:schemeClr val="accent1">
                    <a:lumMod val="75000"/>
                  </a:schemeClr>
                </a:solidFill>
              </a:rPr>
              <a:t>Child Selector</a:t>
            </a:r>
          </a:p>
        </p:txBody>
      </p:sp>
      <p:pic>
        <p:nvPicPr>
          <p:cNvPr id="3" name="Picture 2"/>
          <p:cNvPicPr>
            <a:picLocks noChangeAspect="1"/>
          </p:cNvPicPr>
          <p:nvPr/>
        </p:nvPicPr>
        <p:blipFill>
          <a:blip r:embed="rId2"/>
          <a:stretch>
            <a:fillRect/>
          </a:stretch>
        </p:blipFill>
        <p:spPr>
          <a:xfrm>
            <a:off x="4807374" y="2768600"/>
            <a:ext cx="2577252" cy="1208087"/>
          </a:xfrm>
          <a:prstGeom prst="rect">
            <a:avLst/>
          </a:prstGeom>
        </p:spPr>
      </p:pic>
    </p:spTree>
    <p:extLst>
      <p:ext uri="{BB962C8B-B14F-4D97-AF65-F5344CB8AC3E}">
        <p14:creationId xmlns:p14="http://schemas.microsoft.com/office/powerpoint/2010/main" val="2505550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9195"/>
          </a:xfrm>
        </p:spPr>
        <p:txBody>
          <a:bodyPr/>
          <a:lstStyle/>
          <a:p>
            <a:pPr algn="ctr"/>
            <a:r>
              <a:rPr lang="en-US" dirty="0">
                <a:solidFill>
                  <a:schemeClr val="accent1">
                    <a:lumMod val="75000"/>
                  </a:schemeClr>
                </a:solidFill>
              </a:rPr>
              <a:t>Pseudo Selector</a:t>
            </a:r>
          </a:p>
        </p:txBody>
      </p:sp>
      <p:pic>
        <p:nvPicPr>
          <p:cNvPr id="5" name="Picture 4"/>
          <p:cNvPicPr>
            <a:picLocks noChangeAspect="1"/>
          </p:cNvPicPr>
          <p:nvPr/>
        </p:nvPicPr>
        <p:blipFill>
          <a:blip r:embed="rId2"/>
          <a:stretch>
            <a:fillRect/>
          </a:stretch>
        </p:blipFill>
        <p:spPr>
          <a:xfrm>
            <a:off x="4747974" y="2540000"/>
            <a:ext cx="2696051" cy="1409700"/>
          </a:xfrm>
          <a:prstGeom prst="rect">
            <a:avLst/>
          </a:prstGeom>
        </p:spPr>
      </p:pic>
    </p:spTree>
    <p:extLst>
      <p:ext uri="{BB962C8B-B14F-4D97-AF65-F5344CB8AC3E}">
        <p14:creationId xmlns:p14="http://schemas.microsoft.com/office/powerpoint/2010/main" val="1344550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Box Model</a:t>
            </a:r>
          </a:p>
        </p:txBody>
      </p:sp>
    </p:spTree>
    <p:extLst>
      <p:ext uri="{BB962C8B-B14F-4D97-AF65-F5344CB8AC3E}">
        <p14:creationId xmlns:p14="http://schemas.microsoft.com/office/powerpoint/2010/main" val="3692987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Positioning</a:t>
            </a:r>
          </a:p>
        </p:txBody>
      </p:sp>
    </p:spTree>
    <p:extLst>
      <p:ext uri="{BB962C8B-B14F-4D97-AF65-F5344CB8AC3E}">
        <p14:creationId xmlns:p14="http://schemas.microsoft.com/office/powerpoint/2010/main" val="1696466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1117600"/>
            <a:ext cx="8775700" cy="4893647"/>
          </a:xfrm>
          <a:prstGeom prst="rect">
            <a:avLst/>
          </a:prstGeom>
          <a:noFill/>
        </p:spPr>
        <p:txBody>
          <a:bodyPr wrap="square" rtlCol="0">
            <a:spAutoFit/>
          </a:bodyPr>
          <a:lstStyle/>
          <a:p>
            <a:pPr algn="ctr"/>
            <a:r>
              <a:rPr lang="en-US" sz="2400" b="1" dirty="0">
                <a:solidFill>
                  <a:schemeClr val="bg1">
                    <a:lumMod val="95000"/>
                  </a:schemeClr>
                </a:solidFill>
              </a:rPr>
              <a:t>Static</a:t>
            </a:r>
            <a:r>
              <a:rPr lang="en-US" sz="2400" dirty="0">
                <a:solidFill>
                  <a:schemeClr val="bg1">
                    <a:lumMod val="95000"/>
                  </a:schemeClr>
                </a:solidFill>
              </a:rPr>
              <a:t>: an element’s normal place in the DOM</a:t>
            </a:r>
          </a:p>
          <a:p>
            <a:pPr algn="ctr"/>
            <a:endParaRPr lang="en-US" sz="2400" b="1" dirty="0">
              <a:solidFill>
                <a:schemeClr val="bg1">
                  <a:lumMod val="95000"/>
                </a:schemeClr>
              </a:solidFill>
            </a:endParaRPr>
          </a:p>
          <a:p>
            <a:pPr algn="ctr"/>
            <a:r>
              <a:rPr lang="en-US" sz="2400" b="1" dirty="0">
                <a:solidFill>
                  <a:schemeClr val="bg1">
                    <a:lumMod val="95000"/>
                  </a:schemeClr>
                </a:solidFill>
              </a:rPr>
              <a:t>Fixed</a:t>
            </a:r>
            <a:r>
              <a:rPr lang="en-US" sz="2400" dirty="0">
                <a:solidFill>
                  <a:schemeClr val="bg1">
                    <a:lumMod val="95000"/>
                  </a:schemeClr>
                </a:solidFill>
              </a:rPr>
              <a:t>: the elements are measured against the browser’s frame and don’t move</a:t>
            </a:r>
          </a:p>
          <a:p>
            <a:pPr algn="ctr"/>
            <a:endParaRPr lang="en-US" sz="2400" dirty="0">
              <a:solidFill>
                <a:schemeClr val="bg1">
                  <a:lumMod val="95000"/>
                </a:schemeClr>
              </a:solidFill>
            </a:endParaRPr>
          </a:p>
          <a:p>
            <a:pPr algn="ctr"/>
            <a:r>
              <a:rPr lang="en-US" sz="2400" b="1" dirty="0">
                <a:solidFill>
                  <a:schemeClr val="bg1">
                    <a:lumMod val="95000"/>
                  </a:schemeClr>
                </a:solidFill>
              </a:rPr>
              <a:t>Relative:</a:t>
            </a:r>
            <a:r>
              <a:rPr lang="en-US" sz="2400" dirty="0">
                <a:solidFill>
                  <a:schemeClr val="bg1">
                    <a:lumMod val="95000"/>
                  </a:schemeClr>
                </a:solidFill>
              </a:rPr>
              <a:t> the element will be measured against what its static position would be</a:t>
            </a:r>
          </a:p>
          <a:p>
            <a:pPr algn="ctr"/>
            <a:endParaRPr lang="en-US" sz="2400" b="1" dirty="0">
              <a:solidFill>
                <a:schemeClr val="bg1">
                  <a:lumMod val="95000"/>
                </a:schemeClr>
              </a:solidFill>
            </a:endParaRPr>
          </a:p>
          <a:p>
            <a:pPr algn="ctr"/>
            <a:r>
              <a:rPr lang="en-US" sz="2400" b="1" dirty="0">
                <a:solidFill>
                  <a:schemeClr val="bg1">
                    <a:lumMod val="95000"/>
                  </a:schemeClr>
                </a:solidFill>
              </a:rPr>
              <a:t>Absolute:</a:t>
            </a:r>
            <a:r>
              <a:rPr lang="en-US" sz="2400" dirty="0">
                <a:solidFill>
                  <a:schemeClr val="bg1">
                    <a:lumMod val="95000"/>
                  </a:schemeClr>
                </a:solidFill>
              </a:rPr>
              <a:t> Same as relative, but positioned relative to the </a:t>
            </a:r>
            <a:r>
              <a:rPr lang="en-US" sz="2400" b="1" dirty="0">
                <a:solidFill>
                  <a:schemeClr val="bg1">
                    <a:lumMod val="95000"/>
                  </a:schemeClr>
                </a:solidFill>
              </a:rPr>
              <a:t>first</a:t>
            </a:r>
            <a:r>
              <a:rPr lang="en-US" sz="2400" dirty="0">
                <a:solidFill>
                  <a:schemeClr val="bg1">
                    <a:lumMod val="95000"/>
                  </a:schemeClr>
                </a:solidFill>
              </a:rPr>
              <a:t> </a:t>
            </a:r>
            <a:r>
              <a:rPr lang="en-US" sz="2400" b="1" dirty="0">
                <a:solidFill>
                  <a:schemeClr val="bg1">
                    <a:lumMod val="95000"/>
                  </a:schemeClr>
                </a:solidFill>
              </a:rPr>
              <a:t>parent element </a:t>
            </a:r>
            <a:r>
              <a:rPr lang="en-US" sz="2400" dirty="0">
                <a:solidFill>
                  <a:schemeClr val="bg1">
                    <a:lumMod val="95000"/>
                  </a:schemeClr>
                </a:solidFill>
              </a:rPr>
              <a:t>that has a position </a:t>
            </a:r>
            <a:r>
              <a:rPr lang="en-US" sz="2400" b="1" dirty="0">
                <a:solidFill>
                  <a:schemeClr val="bg1">
                    <a:lumMod val="95000"/>
                  </a:schemeClr>
                </a:solidFill>
              </a:rPr>
              <a:t>other</a:t>
            </a:r>
            <a:r>
              <a:rPr lang="en-US" sz="2400" dirty="0">
                <a:solidFill>
                  <a:schemeClr val="bg1">
                    <a:lumMod val="95000"/>
                  </a:schemeClr>
                </a:solidFill>
              </a:rPr>
              <a:t> than static. If there isn’t one, it defaults to the HTML tag. They live outside the regular flow of the HTML document.</a:t>
            </a:r>
            <a:endParaRPr lang="en-US" sz="2400" b="1" dirty="0">
              <a:solidFill>
                <a:schemeClr val="bg1">
                  <a:lumMod val="95000"/>
                </a:schemeClr>
              </a:solidFill>
            </a:endParaRPr>
          </a:p>
          <a:p>
            <a:pPr algn="ctr"/>
            <a:endParaRPr lang="en-US" sz="2400" dirty="0">
              <a:solidFill>
                <a:schemeClr val="bg1">
                  <a:lumMod val="95000"/>
                </a:schemeClr>
              </a:solidFill>
            </a:endParaRPr>
          </a:p>
        </p:txBody>
      </p:sp>
    </p:spTree>
    <p:extLst>
      <p:ext uri="{BB962C8B-B14F-4D97-AF65-F5344CB8AC3E}">
        <p14:creationId xmlns:p14="http://schemas.microsoft.com/office/powerpoint/2010/main" val="407540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JavaScript</a:t>
            </a:r>
          </a:p>
        </p:txBody>
      </p:sp>
    </p:spTree>
    <p:extLst>
      <p:ext uri="{BB962C8B-B14F-4D97-AF65-F5344CB8AC3E}">
        <p14:creationId xmlns:p14="http://schemas.microsoft.com/office/powerpoint/2010/main" val="1391310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1117600"/>
            <a:ext cx="8775700" cy="4893647"/>
          </a:xfrm>
          <a:prstGeom prst="rect">
            <a:avLst/>
          </a:prstGeom>
          <a:noFill/>
        </p:spPr>
        <p:txBody>
          <a:bodyPr wrap="square" rtlCol="0">
            <a:spAutoFit/>
          </a:bodyPr>
          <a:lstStyle/>
          <a:p>
            <a:pPr algn="ctr"/>
            <a:r>
              <a:rPr lang="en-US" sz="2400" dirty="0">
                <a:solidFill>
                  <a:schemeClr val="bg1">
                    <a:lumMod val="95000"/>
                  </a:schemeClr>
                </a:solidFill>
              </a:rPr>
              <a:t>JavaScript was created in </a:t>
            </a:r>
            <a:r>
              <a:rPr lang="en-US" sz="2400" b="1" dirty="0">
                <a:solidFill>
                  <a:schemeClr val="bg1">
                    <a:lumMod val="95000"/>
                  </a:schemeClr>
                </a:solidFill>
              </a:rPr>
              <a:t>10 days</a:t>
            </a:r>
            <a:r>
              <a:rPr lang="en-US" sz="2400" dirty="0">
                <a:solidFill>
                  <a:schemeClr val="bg1">
                    <a:lumMod val="95000"/>
                  </a:schemeClr>
                </a:solidFill>
              </a:rPr>
              <a:t> in May of 1995 by Brendan </a:t>
            </a:r>
            <a:r>
              <a:rPr lang="en-US" sz="2400" dirty="0" err="1">
                <a:solidFill>
                  <a:schemeClr val="bg1">
                    <a:lumMod val="95000"/>
                  </a:schemeClr>
                </a:solidFill>
              </a:rPr>
              <a:t>Eich</a:t>
            </a:r>
            <a:r>
              <a:rPr lang="en-US" sz="2400" dirty="0">
                <a:solidFill>
                  <a:schemeClr val="bg1">
                    <a:lumMod val="95000"/>
                  </a:schemeClr>
                </a:solidFill>
              </a:rPr>
              <a:t> while at Netscape</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It needed to “look like Java” with a C-like syntax</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Purpose was to enhance behaviors on the client-side and create a more dynamic user experience</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Today, JavaScript is everywhere… for better or worse</a:t>
            </a:r>
          </a:p>
          <a:p>
            <a:pPr algn="ctr"/>
            <a:endParaRPr lang="en-US" sz="2400" dirty="0">
              <a:solidFill>
                <a:schemeClr val="bg1">
                  <a:lumMod val="95000"/>
                </a:schemeClr>
              </a:solidFill>
            </a:endParaRPr>
          </a:p>
        </p:txBody>
      </p:sp>
    </p:spTree>
    <p:extLst>
      <p:ext uri="{BB962C8B-B14F-4D97-AF65-F5344CB8AC3E}">
        <p14:creationId xmlns:p14="http://schemas.microsoft.com/office/powerpoint/2010/main" val="92663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AJAX</a:t>
            </a:r>
          </a:p>
        </p:txBody>
      </p:sp>
    </p:spTree>
    <p:extLst>
      <p:ext uri="{BB962C8B-B14F-4D97-AF65-F5344CB8AC3E}">
        <p14:creationId xmlns:p14="http://schemas.microsoft.com/office/powerpoint/2010/main" val="226464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Questions?</a:t>
            </a:r>
          </a:p>
        </p:txBody>
      </p:sp>
    </p:spTree>
    <p:extLst>
      <p:ext uri="{BB962C8B-B14F-4D97-AF65-F5344CB8AC3E}">
        <p14:creationId xmlns:p14="http://schemas.microsoft.com/office/powerpoint/2010/main" val="35352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701" y="139700"/>
            <a:ext cx="11557000" cy="6771084"/>
          </a:xfrm>
          <a:prstGeom prst="rect">
            <a:avLst/>
          </a:prstGeom>
          <a:noFill/>
        </p:spPr>
        <p:txBody>
          <a:bodyPr wrap="square" rtlCol="0">
            <a:spAutoFit/>
          </a:bodyPr>
          <a:lstStyle/>
          <a:p>
            <a:pPr algn="ctr"/>
            <a:r>
              <a:rPr lang="en-US" sz="1400" dirty="0">
                <a:solidFill>
                  <a:schemeClr val="bg1">
                    <a:lumMod val="95000"/>
                  </a:schemeClr>
                </a:solidFill>
              </a:rPr>
              <a:t>General</a:t>
            </a:r>
            <a:endParaRPr lang="en-US" sz="1400" dirty="0">
              <a:solidFill>
                <a:schemeClr val="bg1">
                  <a:lumMod val="95000"/>
                </a:schemeClr>
              </a:solidFill>
              <a:hlinkClick r:id="rId2"/>
            </a:endParaRPr>
          </a:p>
          <a:p>
            <a:pPr algn="ctr"/>
            <a:endParaRPr lang="en-US" sz="1400" dirty="0">
              <a:solidFill>
                <a:schemeClr val="accent1">
                  <a:lumMod val="75000"/>
                </a:schemeClr>
              </a:solidFill>
              <a:hlinkClick r:id="rId2"/>
            </a:endParaRPr>
          </a:p>
          <a:p>
            <a:pPr algn="ctr"/>
            <a:r>
              <a:rPr lang="en-US" sz="1400" dirty="0">
                <a:solidFill>
                  <a:schemeClr val="accent1">
                    <a:lumMod val="75000"/>
                  </a:schemeClr>
                </a:solidFill>
                <a:hlinkClick r:id="rId2"/>
              </a:rPr>
              <a:t>http://interactivepython.org/runestone/static/webfundamentals/index.html</a:t>
            </a:r>
            <a:endParaRPr lang="en-US" sz="1400" dirty="0">
              <a:solidFill>
                <a:schemeClr val="accent1">
                  <a:lumMod val="75000"/>
                </a:schemeClr>
              </a:solidFill>
            </a:endParaRPr>
          </a:p>
          <a:p>
            <a:pPr algn="ctr"/>
            <a:endParaRPr lang="en-US" sz="1400" dirty="0">
              <a:solidFill>
                <a:schemeClr val="accent1">
                  <a:lumMod val="75000"/>
                </a:schemeClr>
              </a:solidFill>
            </a:endParaRPr>
          </a:p>
          <a:p>
            <a:pPr algn="ctr"/>
            <a:r>
              <a:rPr lang="en-US" sz="1400" dirty="0">
                <a:solidFill>
                  <a:schemeClr val="accent1">
                    <a:lumMod val="75000"/>
                  </a:schemeClr>
                </a:solidFill>
                <a:hlinkClick r:id="rId3"/>
              </a:rPr>
              <a:t>https://developers.google.com/web/</a:t>
            </a:r>
            <a:endParaRPr lang="en-US" sz="1400" dirty="0">
              <a:solidFill>
                <a:schemeClr val="accent1">
                  <a:lumMod val="75000"/>
                </a:schemeClr>
              </a:solidFill>
            </a:endParaRPr>
          </a:p>
          <a:p>
            <a:pPr algn="ctr"/>
            <a:endParaRPr lang="en-US" sz="1400" dirty="0">
              <a:solidFill>
                <a:schemeClr val="accent1">
                  <a:lumMod val="75000"/>
                </a:schemeClr>
              </a:solidFill>
            </a:endParaRPr>
          </a:p>
          <a:p>
            <a:pPr algn="ctr"/>
            <a:r>
              <a:rPr lang="en-US" sz="1400" dirty="0">
                <a:solidFill>
                  <a:schemeClr val="accent1">
                    <a:lumMod val="75000"/>
                  </a:schemeClr>
                </a:solidFill>
                <a:hlinkClick r:id="rId4"/>
              </a:rPr>
              <a:t>https://ruslanspivak.com/lsbaws-part1/</a:t>
            </a:r>
            <a:endParaRPr lang="en-US" sz="1400" dirty="0">
              <a:solidFill>
                <a:schemeClr val="accent1">
                  <a:lumMod val="75000"/>
                </a:schemeClr>
              </a:solidFill>
            </a:endParaRPr>
          </a:p>
          <a:p>
            <a:pPr algn="ctr"/>
            <a:endParaRPr lang="en-US" sz="1400" dirty="0">
              <a:solidFill>
                <a:schemeClr val="accent1">
                  <a:lumMod val="75000"/>
                </a:schemeClr>
              </a:solidFill>
            </a:endParaRPr>
          </a:p>
          <a:p>
            <a:pPr algn="ctr"/>
            <a:r>
              <a:rPr lang="en-US" sz="1400" dirty="0">
                <a:solidFill>
                  <a:schemeClr val="accent1">
                    <a:lumMod val="75000"/>
                  </a:schemeClr>
                </a:solidFill>
              </a:rPr>
              <a:t>https://www.petekeen.net/dns-the-good-parts</a:t>
            </a:r>
          </a:p>
          <a:p>
            <a:pPr algn="ctr"/>
            <a:endParaRPr lang="en-US" sz="1400" dirty="0">
              <a:solidFill>
                <a:schemeClr val="accent1">
                  <a:lumMod val="75000"/>
                </a:schemeClr>
              </a:solidFill>
            </a:endParaRPr>
          </a:p>
          <a:p>
            <a:pPr algn="ctr"/>
            <a:r>
              <a:rPr lang="en-US" sz="1400" dirty="0">
                <a:solidFill>
                  <a:schemeClr val="bg1">
                    <a:lumMod val="95000"/>
                  </a:schemeClr>
                </a:solidFill>
              </a:rPr>
              <a:t>JavaScript</a:t>
            </a:r>
          </a:p>
          <a:p>
            <a:pPr algn="ctr"/>
            <a:endParaRPr lang="en-US" sz="1400" dirty="0">
              <a:solidFill>
                <a:schemeClr val="accent1">
                  <a:lumMod val="75000"/>
                </a:schemeClr>
              </a:solidFill>
            </a:endParaRPr>
          </a:p>
          <a:p>
            <a:pPr algn="ctr"/>
            <a:r>
              <a:rPr lang="en-US" sz="1400" dirty="0">
                <a:solidFill>
                  <a:schemeClr val="accent1">
                    <a:lumMod val="75000"/>
                  </a:schemeClr>
                </a:solidFill>
                <a:hlinkClick r:id="rId5"/>
              </a:rPr>
              <a:t>http://davidshariff.com/quiz/</a:t>
            </a:r>
            <a:endParaRPr lang="en-US" sz="1400" dirty="0">
              <a:solidFill>
                <a:schemeClr val="accent1">
                  <a:lumMod val="75000"/>
                </a:schemeClr>
              </a:solidFill>
            </a:endParaRPr>
          </a:p>
          <a:p>
            <a:pPr algn="ctr"/>
            <a:endParaRPr lang="en-US" sz="1400" dirty="0">
              <a:solidFill>
                <a:schemeClr val="accent1">
                  <a:lumMod val="75000"/>
                </a:schemeClr>
              </a:solidFill>
            </a:endParaRPr>
          </a:p>
          <a:p>
            <a:pPr algn="ctr"/>
            <a:r>
              <a:rPr lang="en-US" sz="1400" dirty="0">
                <a:solidFill>
                  <a:schemeClr val="accent1">
                    <a:lumMod val="75000"/>
                  </a:schemeClr>
                </a:solidFill>
                <a:hlinkClick r:id="rId6"/>
              </a:rPr>
              <a:t>http://jsonplaceholder.typicode.com/</a:t>
            </a:r>
            <a:endParaRPr lang="en-US" sz="1400" dirty="0">
              <a:solidFill>
                <a:schemeClr val="accent1">
                  <a:lumMod val="75000"/>
                </a:schemeClr>
              </a:solidFill>
            </a:endParaRPr>
          </a:p>
          <a:p>
            <a:pPr algn="ctr"/>
            <a:endParaRPr lang="en-US" sz="1400" dirty="0">
              <a:solidFill>
                <a:schemeClr val="accent1">
                  <a:lumMod val="75000"/>
                </a:schemeClr>
              </a:solidFill>
            </a:endParaRPr>
          </a:p>
          <a:p>
            <a:pPr algn="ctr"/>
            <a:r>
              <a:rPr lang="en-US" sz="1400" dirty="0">
                <a:solidFill>
                  <a:schemeClr val="accent1">
                    <a:lumMod val="75000"/>
                  </a:schemeClr>
                </a:solidFill>
                <a:hlinkClick r:id="rId7"/>
              </a:rPr>
              <a:t>https://javascriptweblog.wordpress.com/2010/10/25/understanding-javascript-closures/</a:t>
            </a:r>
            <a:endParaRPr lang="en-US" sz="1400" dirty="0">
              <a:solidFill>
                <a:schemeClr val="accent1">
                  <a:lumMod val="75000"/>
                </a:schemeClr>
              </a:solidFill>
            </a:endParaRPr>
          </a:p>
          <a:p>
            <a:pPr algn="ctr"/>
            <a:endParaRPr lang="en-US" sz="1400" dirty="0">
              <a:solidFill>
                <a:schemeClr val="accent1">
                  <a:lumMod val="75000"/>
                </a:schemeClr>
              </a:solidFill>
            </a:endParaRPr>
          </a:p>
          <a:p>
            <a:pPr algn="ctr"/>
            <a:r>
              <a:rPr lang="en-US" sz="1400" dirty="0">
                <a:solidFill>
                  <a:schemeClr val="accent1">
                    <a:lumMod val="75000"/>
                  </a:schemeClr>
                </a:solidFill>
                <a:hlinkClick r:id="rId8"/>
              </a:rPr>
              <a:t>https://github.com/stevekwan/best-practices/blob/master/javascript/gotchas.md</a:t>
            </a:r>
            <a:endParaRPr lang="en-US" sz="1400" dirty="0">
              <a:solidFill>
                <a:schemeClr val="accent1">
                  <a:lumMod val="75000"/>
                </a:schemeClr>
              </a:solidFill>
            </a:endParaRPr>
          </a:p>
          <a:p>
            <a:pPr algn="ctr"/>
            <a:endParaRPr lang="en-US" sz="1400" dirty="0">
              <a:solidFill>
                <a:schemeClr val="accent1">
                  <a:lumMod val="75000"/>
                </a:schemeClr>
              </a:solidFill>
            </a:endParaRPr>
          </a:p>
          <a:p>
            <a:pPr algn="ctr"/>
            <a:r>
              <a:rPr lang="en-US" sz="1400" dirty="0">
                <a:solidFill>
                  <a:schemeClr val="accent1">
                    <a:lumMod val="75000"/>
                  </a:schemeClr>
                </a:solidFill>
              </a:rPr>
              <a:t>http://youmightnotneedjquery.com/</a:t>
            </a:r>
          </a:p>
          <a:p>
            <a:pPr algn="ctr"/>
            <a:endParaRPr lang="en-US" sz="1400" dirty="0">
              <a:solidFill>
                <a:schemeClr val="accent1">
                  <a:lumMod val="75000"/>
                </a:schemeClr>
              </a:solidFill>
            </a:endParaRPr>
          </a:p>
          <a:p>
            <a:pPr algn="ctr"/>
            <a:r>
              <a:rPr lang="en-US" sz="1400" dirty="0">
                <a:solidFill>
                  <a:schemeClr val="bg1">
                    <a:lumMod val="95000"/>
                  </a:schemeClr>
                </a:solidFill>
              </a:rPr>
              <a:t>Design Patterns</a:t>
            </a:r>
          </a:p>
          <a:p>
            <a:pPr algn="ctr"/>
            <a:endParaRPr lang="en-US" sz="1400" dirty="0">
              <a:solidFill>
                <a:schemeClr val="accent1">
                  <a:lumMod val="75000"/>
                </a:schemeClr>
              </a:solidFill>
            </a:endParaRPr>
          </a:p>
          <a:p>
            <a:pPr algn="ctr"/>
            <a:r>
              <a:rPr lang="en-US" sz="1400" dirty="0">
                <a:solidFill>
                  <a:schemeClr val="accent1">
                    <a:lumMod val="75000"/>
                  </a:schemeClr>
                </a:solidFill>
                <a:hlinkClick r:id="rId9"/>
              </a:rPr>
              <a:t>https://addyosmani.com/resources/essentialjsdesignpatterns/book/</a:t>
            </a:r>
            <a:endParaRPr lang="en-US" sz="1400" dirty="0">
              <a:solidFill>
                <a:schemeClr val="accent1">
                  <a:lumMod val="75000"/>
                </a:schemeClr>
              </a:solidFill>
            </a:endParaRPr>
          </a:p>
          <a:p>
            <a:pPr algn="ctr"/>
            <a:endParaRPr lang="en-US" sz="1400" dirty="0">
              <a:solidFill>
                <a:schemeClr val="accent1">
                  <a:lumMod val="75000"/>
                </a:schemeClr>
              </a:solidFill>
            </a:endParaRPr>
          </a:p>
          <a:p>
            <a:pPr algn="ctr"/>
            <a:r>
              <a:rPr lang="en-US" sz="1400" dirty="0">
                <a:solidFill>
                  <a:schemeClr val="accent1">
                    <a:lumMod val="75000"/>
                  </a:schemeClr>
                </a:solidFill>
                <a:hlinkClick r:id="rId10"/>
              </a:rPr>
              <a:t>http://shop.oreilly.com/product/9780596007126.do</a:t>
            </a:r>
            <a:endParaRPr lang="en-US" sz="1400" dirty="0">
              <a:solidFill>
                <a:schemeClr val="accent1">
                  <a:lumMod val="75000"/>
                </a:schemeClr>
              </a:solidFill>
            </a:endParaRPr>
          </a:p>
          <a:p>
            <a:pPr algn="ctr"/>
            <a:endParaRPr lang="en-US" sz="1400" dirty="0">
              <a:solidFill>
                <a:schemeClr val="accent1">
                  <a:lumMod val="75000"/>
                </a:schemeClr>
              </a:solidFill>
            </a:endParaRPr>
          </a:p>
          <a:p>
            <a:pPr algn="ctr"/>
            <a:endParaRPr lang="en-US" sz="1400" dirty="0">
              <a:solidFill>
                <a:schemeClr val="accent1">
                  <a:lumMod val="75000"/>
                </a:schemeClr>
              </a:solidFill>
            </a:endParaRPr>
          </a:p>
          <a:p>
            <a:pPr algn="ctr"/>
            <a:endParaRPr lang="en-US" sz="1400" dirty="0">
              <a:solidFill>
                <a:schemeClr val="accent1">
                  <a:lumMod val="75000"/>
                </a:schemeClr>
              </a:solidFill>
            </a:endParaRPr>
          </a:p>
          <a:p>
            <a:pPr algn="ctr"/>
            <a:endParaRPr lang="en-US" sz="1400" dirty="0">
              <a:solidFill>
                <a:schemeClr val="accent1">
                  <a:lumMod val="75000"/>
                </a:schemeClr>
              </a:solidFill>
            </a:endParaRPr>
          </a:p>
        </p:txBody>
      </p:sp>
    </p:spTree>
    <p:extLst>
      <p:ext uri="{BB962C8B-B14F-4D97-AF65-F5344CB8AC3E}">
        <p14:creationId xmlns:p14="http://schemas.microsoft.com/office/powerpoint/2010/main" val="2472523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1401" y="165100"/>
            <a:ext cx="9809000" cy="6370975"/>
          </a:xfrm>
          <a:prstGeom prst="rect">
            <a:avLst/>
          </a:prstGeom>
          <a:noFill/>
        </p:spPr>
        <p:txBody>
          <a:bodyPr wrap="square" rtlCol="0">
            <a:spAutoFit/>
          </a:bodyPr>
          <a:lstStyle/>
          <a:p>
            <a:pPr algn="ctr"/>
            <a:r>
              <a:rPr lang="en-US" sz="2400" dirty="0">
                <a:solidFill>
                  <a:schemeClr val="bg1">
                    <a:lumMod val="95000"/>
                  </a:schemeClr>
                </a:solidFill>
              </a:rPr>
              <a:t>User Interface Design</a:t>
            </a:r>
          </a:p>
          <a:p>
            <a:pPr algn="ctr"/>
            <a:r>
              <a:rPr lang="en-US" sz="2400" dirty="0">
                <a:solidFill>
                  <a:schemeClr val="bg1">
                    <a:lumMod val="95000"/>
                  </a:schemeClr>
                </a:solidFill>
              </a:rPr>
              <a:t>User Experience Design/Engineering</a:t>
            </a:r>
          </a:p>
          <a:p>
            <a:pPr algn="ctr"/>
            <a:r>
              <a:rPr lang="en-US" sz="2400" dirty="0">
                <a:solidFill>
                  <a:schemeClr val="bg1">
                    <a:lumMod val="95000"/>
                  </a:schemeClr>
                </a:solidFill>
              </a:rPr>
              <a:t>Mobile</a:t>
            </a:r>
          </a:p>
          <a:p>
            <a:pPr algn="ctr"/>
            <a:r>
              <a:rPr lang="en-US" sz="2400" dirty="0">
                <a:solidFill>
                  <a:schemeClr val="bg1">
                    <a:lumMod val="95000"/>
                  </a:schemeClr>
                </a:solidFill>
              </a:rPr>
              <a:t>Software</a:t>
            </a:r>
          </a:p>
          <a:p>
            <a:pPr algn="ctr"/>
            <a:r>
              <a:rPr lang="en-US" sz="2400" dirty="0">
                <a:solidFill>
                  <a:schemeClr val="bg1">
                    <a:lumMod val="95000"/>
                  </a:schemeClr>
                </a:solidFill>
              </a:rPr>
              <a:t>Hardware</a:t>
            </a:r>
          </a:p>
          <a:p>
            <a:pPr algn="ctr"/>
            <a:r>
              <a:rPr lang="en-US" sz="2400" dirty="0">
                <a:solidFill>
                  <a:schemeClr val="bg1">
                    <a:lumMod val="95000"/>
                  </a:schemeClr>
                </a:solidFill>
              </a:rPr>
              <a:t>Networking</a:t>
            </a:r>
          </a:p>
          <a:p>
            <a:pPr algn="ctr"/>
            <a:r>
              <a:rPr lang="en-US" sz="2400" dirty="0">
                <a:solidFill>
                  <a:schemeClr val="bg1">
                    <a:lumMod val="95000"/>
                  </a:schemeClr>
                </a:solidFill>
              </a:rPr>
              <a:t>Security</a:t>
            </a:r>
          </a:p>
          <a:p>
            <a:pPr algn="ctr"/>
            <a:r>
              <a:rPr lang="en-US" sz="2400" dirty="0">
                <a:solidFill>
                  <a:schemeClr val="bg1">
                    <a:lumMod val="95000"/>
                  </a:schemeClr>
                </a:solidFill>
              </a:rPr>
              <a:t>Database Management</a:t>
            </a:r>
          </a:p>
          <a:p>
            <a:pPr algn="ctr"/>
            <a:r>
              <a:rPr lang="en-US" sz="2400" dirty="0">
                <a:solidFill>
                  <a:schemeClr val="bg1">
                    <a:lumMod val="95000"/>
                  </a:schemeClr>
                </a:solidFill>
              </a:rPr>
              <a:t>SQL/NoSQL</a:t>
            </a:r>
          </a:p>
          <a:p>
            <a:pPr algn="ctr"/>
            <a:r>
              <a:rPr lang="en-US" sz="2400" dirty="0">
                <a:solidFill>
                  <a:schemeClr val="bg1">
                    <a:lumMod val="95000"/>
                  </a:schemeClr>
                </a:solidFill>
              </a:rPr>
              <a:t>Big Data</a:t>
            </a:r>
          </a:p>
          <a:p>
            <a:pPr algn="ctr"/>
            <a:r>
              <a:rPr lang="en-US" sz="2400" dirty="0">
                <a:solidFill>
                  <a:schemeClr val="bg1">
                    <a:lumMod val="95000"/>
                  </a:schemeClr>
                </a:solidFill>
              </a:rPr>
              <a:t>Data  Warehousing</a:t>
            </a:r>
          </a:p>
          <a:p>
            <a:pPr algn="ctr"/>
            <a:r>
              <a:rPr lang="en-US" sz="2400" dirty="0">
                <a:solidFill>
                  <a:schemeClr val="bg1">
                    <a:lumMod val="95000"/>
                  </a:schemeClr>
                </a:solidFill>
              </a:rPr>
              <a:t>Data Mining</a:t>
            </a:r>
          </a:p>
          <a:p>
            <a:pPr algn="ctr"/>
            <a:r>
              <a:rPr lang="en-US" sz="2400" dirty="0">
                <a:solidFill>
                  <a:schemeClr val="bg1">
                    <a:lumMod val="95000"/>
                  </a:schemeClr>
                </a:solidFill>
              </a:rPr>
              <a:t>Software Consulting</a:t>
            </a:r>
          </a:p>
          <a:p>
            <a:pPr algn="ctr"/>
            <a:r>
              <a:rPr lang="en-US" sz="2400" dirty="0">
                <a:solidFill>
                  <a:schemeClr val="bg1">
                    <a:lumMod val="95000"/>
                  </a:schemeClr>
                </a:solidFill>
              </a:rPr>
              <a:t>Client Management</a:t>
            </a:r>
          </a:p>
          <a:p>
            <a:pPr algn="ctr"/>
            <a:r>
              <a:rPr lang="en-US" sz="2400" dirty="0">
                <a:solidFill>
                  <a:schemeClr val="bg1">
                    <a:lumMod val="95000"/>
                  </a:schemeClr>
                </a:solidFill>
              </a:rPr>
              <a:t>Project Management</a:t>
            </a:r>
          </a:p>
          <a:p>
            <a:pPr algn="ctr"/>
            <a:r>
              <a:rPr lang="en-US" sz="2400" dirty="0">
                <a:solidFill>
                  <a:schemeClr val="bg1">
                    <a:lumMod val="95000"/>
                  </a:schemeClr>
                </a:solidFill>
              </a:rPr>
              <a:t>Process Management</a:t>
            </a:r>
          </a:p>
          <a:p>
            <a:pPr algn="ctr"/>
            <a:r>
              <a:rPr lang="en-US" sz="2400" dirty="0">
                <a:solidFill>
                  <a:schemeClr val="accent1">
                    <a:lumMod val="75000"/>
                  </a:schemeClr>
                </a:solidFill>
              </a:rPr>
              <a:t>Web</a:t>
            </a:r>
          </a:p>
        </p:txBody>
      </p:sp>
    </p:spTree>
    <p:extLst>
      <p:ext uri="{BB962C8B-B14F-4D97-AF65-F5344CB8AC3E}">
        <p14:creationId xmlns:p14="http://schemas.microsoft.com/office/powerpoint/2010/main" val="231220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HTTP</a:t>
            </a:r>
          </a:p>
        </p:txBody>
      </p:sp>
    </p:spTree>
    <p:extLst>
      <p:ext uri="{BB962C8B-B14F-4D97-AF65-F5344CB8AC3E}">
        <p14:creationId xmlns:p14="http://schemas.microsoft.com/office/powerpoint/2010/main" val="112429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1199" y="1792800"/>
            <a:ext cx="9439201" cy="3785652"/>
          </a:xfrm>
          <a:prstGeom prst="rect">
            <a:avLst/>
          </a:prstGeom>
          <a:noFill/>
        </p:spPr>
        <p:txBody>
          <a:bodyPr wrap="square" rtlCol="0">
            <a:spAutoFit/>
          </a:bodyPr>
          <a:lstStyle/>
          <a:p>
            <a:pPr algn="ctr"/>
            <a:r>
              <a:rPr lang="en-US" sz="2400" dirty="0">
                <a:solidFill>
                  <a:schemeClr val="bg1">
                    <a:lumMod val="95000"/>
                  </a:schemeClr>
                </a:solidFill>
              </a:rPr>
              <a:t>HTTP is the foundation of data communication for the Internet</a:t>
            </a:r>
          </a:p>
          <a:p>
            <a:pPr algn="ctr"/>
            <a:endParaRPr lang="en-US" sz="24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Hypertext is </a:t>
            </a:r>
            <a:r>
              <a:rPr lang="en-US" sz="2400" b="1" dirty="0">
                <a:solidFill>
                  <a:schemeClr val="accent1">
                    <a:lumMod val="75000"/>
                  </a:schemeClr>
                </a:solidFill>
              </a:rPr>
              <a:t>structured</a:t>
            </a:r>
            <a:r>
              <a:rPr lang="en-US" sz="2400" dirty="0">
                <a:solidFill>
                  <a:schemeClr val="bg1">
                    <a:lumMod val="95000"/>
                  </a:schemeClr>
                </a:solidFill>
              </a:rPr>
              <a:t> text that uses logical links (hyperlinks) between nodes containing text</a:t>
            </a:r>
          </a:p>
          <a:p>
            <a:pPr algn="ctr"/>
            <a:endParaRPr lang="en-US" sz="2400" dirty="0">
              <a:solidFill>
                <a:schemeClr val="bg1">
                  <a:lumMod val="95000"/>
                </a:schemeClr>
              </a:solidFill>
            </a:endParaRPr>
          </a:p>
          <a:p>
            <a:pPr algn="ctr"/>
            <a:r>
              <a:rPr lang="en-US" sz="2400" dirty="0">
                <a:solidFill>
                  <a:schemeClr val="bg1">
                    <a:lumMod val="95000"/>
                  </a:schemeClr>
                </a:solidFill>
              </a:rPr>
              <a:t>HTTP functions as a Request-Response protocol for the Client-Server computing model</a:t>
            </a:r>
            <a:endParaRPr lang="en-US" sz="3200" dirty="0">
              <a:solidFill>
                <a:schemeClr val="bg1">
                  <a:lumMod val="95000"/>
                </a:schemeClr>
              </a:solidFill>
            </a:endParaRPr>
          </a:p>
          <a:p>
            <a:pPr algn="ctr"/>
            <a:endParaRPr lang="en-US" sz="2400" dirty="0">
              <a:solidFill>
                <a:schemeClr val="bg1">
                  <a:lumMod val="95000"/>
                </a:schemeClr>
              </a:solidFill>
            </a:endParaRPr>
          </a:p>
          <a:p>
            <a:pPr algn="ctr"/>
            <a:r>
              <a:rPr lang="en-US" sz="2400" dirty="0">
                <a:solidFill>
                  <a:schemeClr val="bg1">
                    <a:lumMod val="95000"/>
                  </a:schemeClr>
                </a:solidFill>
              </a:rPr>
              <a:t>Origins in </a:t>
            </a:r>
            <a:r>
              <a:rPr lang="en-US" sz="2400" dirty="0">
                <a:solidFill>
                  <a:schemeClr val="bg1">
                    <a:lumMod val="95000"/>
                  </a:schemeClr>
                </a:solidFill>
                <a:hlinkClick r:id="rId3"/>
              </a:rPr>
              <a:t>Packet Switching</a:t>
            </a:r>
            <a:endParaRPr lang="en-US" sz="2400" dirty="0">
              <a:solidFill>
                <a:schemeClr val="bg1">
                  <a:lumMod val="95000"/>
                </a:schemeClr>
              </a:solidFill>
            </a:endParaRPr>
          </a:p>
        </p:txBody>
      </p:sp>
    </p:spTree>
    <p:extLst>
      <p:ext uri="{BB962C8B-B14F-4D97-AF65-F5344CB8AC3E}">
        <p14:creationId xmlns:p14="http://schemas.microsoft.com/office/powerpoint/2010/main" val="269619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HTTP Verbs</a:t>
            </a:r>
          </a:p>
        </p:txBody>
      </p:sp>
    </p:spTree>
    <p:extLst>
      <p:ext uri="{BB962C8B-B14F-4D97-AF65-F5344CB8AC3E}">
        <p14:creationId xmlns:p14="http://schemas.microsoft.com/office/powerpoint/2010/main" val="334997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9599" y="1202400"/>
            <a:ext cx="9439201" cy="4154984"/>
          </a:xfrm>
          <a:prstGeom prst="rect">
            <a:avLst/>
          </a:prstGeom>
          <a:noFill/>
        </p:spPr>
        <p:txBody>
          <a:bodyPr wrap="square" rtlCol="0">
            <a:spAutoFit/>
          </a:bodyPr>
          <a:lstStyle/>
          <a:p>
            <a:pPr algn="ctr"/>
            <a:r>
              <a:rPr lang="en-US" sz="2400" dirty="0">
                <a:solidFill>
                  <a:schemeClr val="bg1">
                    <a:lumMod val="95000"/>
                  </a:schemeClr>
                </a:solidFill>
              </a:rPr>
              <a:t>GET</a:t>
            </a:r>
          </a:p>
          <a:p>
            <a:pPr algn="ctr"/>
            <a:endParaRPr lang="en-US" sz="2400" dirty="0">
              <a:solidFill>
                <a:schemeClr val="bg1">
                  <a:lumMod val="95000"/>
                </a:schemeClr>
              </a:solidFill>
            </a:endParaRPr>
          </a:p>
          <a:p>
            <a:pPr algn="ctr"/>
            <a:r>
              <a:rPr lang="en-US" sz="2400" dirty="0">
                <a:solidFill>
                  <a:schemeClr val="bg1">
                    <a:lumMod val="95000"/>
                  </a:schemeClr>
                </a:solidFill>
              </a:rPr>
              <a:t>POST</a:t>
            </a:r>
          </a:p>
          <a:p>
            <a:pPr algn="ctr"/>
            <a:endParaRPr lang="en-US" sz="2400" dirty="0">
              <a:solidFill>
                <a:schemeClr val="bg1">
                  <a:lumMod val="95000"/>
                </a:schemeClr>
              </a:solidFill>
            </a:endParaRPr>
          </a:p>
          <a:p>
            <a:pPr algn="ctr"/>
            <a:r>
              <a:rPr lang="en-US" sz="2400" dirty="0">
                <a:solidFill>
                  <a:schemeClr val="accent1">
                    <a:lumMod val="75000"/>
                  </a:schemeClr>
                </a:solidFill>
              </a:rPr>
              <a:t>PUT</a:t>
            </a:r>
          </a:p>
          <a:p>
            <a:pPr algn="ctr"/>
            <a:endParaRPr lang="en-US" sz="2400" dirty="0">
              <a:solidFill>
                <a:schemeClr val="accent1">
                  <a:lumMod val="75000"/>
                </a:schemeClr>
              </a:solidFill>
            </a:endParaRPr>
          </a:p>
          <a:p>
            <a:pPr algn="ctr"/>
            <a:r>
              <a:rPr lang="en-US" sz="2400" dirty="0">
                <a:solidFill>
                  <a:schemeClr val="accent1">
                    <a:lumMod val="75000"/>
                  </a:schemeClr>
                </a:solidFill>
              </a:rPr>
              <a:t>DELETE</a:t>
            </a:r>
          </a:p>
          <a:p>
            <a:pPr algn="ctr"/>
            <a:endParaRPr lang="en-US" sz="2400" dirty="0">
              <a:solidFill>
                <a:schemeClr val="bg1">
                  <a:lumMod val="95000"/>
                </a:schemeClr>
              </a:solidFill>
            </a:endParaRPr>
          </a:p>
          <a:p>
            <a:pPr algn="ctr"/>
            <a:r>
              <a:rPr lang="en-US" sz="2400" dirty="0">
                <a:solidFill>
                  <a:schemeClr val="bg1">
                    <a:lumMod val="95000"/>
                  </a:schemeClr>
                </a:solidFill>
              </a:rPr>
              <a:t>HEAD</a:t>
            </a:r>
          </a:p>
          <a:p>
            <a:pPr algn="ctr"/>
            <a:endParaRPr lang="en-US" sz="2400" dirty="0">
              <a:solidFill>
                <a:schemeClr val="bg1">
                  <a:lumMod val="95000"/>
                </a:schemeClr>
              </a:solidFill>
            </a:endParaRPr>
          </a:p>
          <a:p>
            <a:pPr algn="ctr"/>
            <a:r>
              <a:rPr lang="en-US" sz="2400" dirty="0">
                <a:solidFill>
                  <a:schemeClr val="bg1">
                    <a:lumMod val="95000"/>
                  </a:schemeClr>
                </a:solidFill>
              </a:rPr>
              <a:t>TRACE, OPTIONS, CONNECT, PATCH</a:t>
            </a:r>
          </a:p>
        </p:txBody>
      </p:sp>
    </p:spTree>
    <p:extLst>
      <p:ext uri="{BB962C8B-B14F-4D97-AF65-F5344CB8AC3E}">
        <p14:creationId xmlns:p14="http://schemas.microsoft.com/office/powerpoint/2010/main" val="4296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6595"/>
          </a:xfrm>
        </p:spPr>
        <p:txBody>
          <a:bodyPr/>
          <a:lstStyle/>
          <a:p>
            <a:pPr algn="ctr"/>
            <a:r>
              <a:rPr lang="en-US" dirty="0">
                <a:solidFill>
                  <a:schemeClr val="accent1">
                    <a:lumMod val="75000"/>
                  </a:schemeClr>
                </a:solidFill>
              </a:rPr>
              <a:t>Status Codes</a:t>
            </a:r>
          </a:p>
        </p:txBody>
      </p:sp>
    </p:spTree>
    <p:extLst>
      <p:ext uri="{BB962C8B-B14F-4D97-AF65-F5344CB8AC3E}">
        <p14:creationId xmlns:p14="http://schemas.microsoft.com/office/powerpoint/2010/main" val="3551283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actions.pptx" id="{37D48301-C683-4715-9B63-CC36A7C80361}" vid="{D8F9BC3D-0C37-43D1-98F0-DF280A40DE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4659</TotalTime>
  <Words>1022</Words>
  <Application>Microsoft Office PowerPoint</Application>
  <PresentationFormat>Widescreen</PresentationFormat>
  <Paragraphs>282</Paragraphs>
  <Slides>39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Microsoft YaHei UI Light</vt:lpstr>
      <vt:lpstr>Arial</vt:lpstr>
      <vt:lpstr>Calibri</vt:lpstr>
      <vt:lpstr>Verdana</vt:lpstr>
      <vt:lpstr>Office Theme</vt:lpstr>
      <vt:lpstr>History of the Web Part Two: Modern Web Development</vt:lpstr>
      <vt:lpstr>Raymond McDermott Lead Software Engineer &amp; University Liaison feature[23]</vt:lpstr>
      <vt:lpstr>Why?</vt:lpstr>
      <vt:lpstr>PowerPoint Presentation</vt:lpstr>
      <vt:lpstr>HTTP</vt:lpstr>
      <vt:lpstr>PowerPoint Presentation</vt:lpstr>
      <vt:lpstr>HTTP Verbs</vt:lpstr>
      <vt:lpstr>PowerPoint Presentation</vt:lpstr>
      <vt:lpstr>Status Codes</vt:lpstr>
      <vt:lpstr>PowerPoint Presentation</vt:lpstr>
      <vt:lpstr>HTTP Session State</vt:lpstr>
      <vt:lpstr>HTTPS</vt:lpstr>
      <vt:lpstr>PowerPoint Presentation</vt:lpstr>
      <vt:lpstr>Requests</vt:lpstr>
      <vt:lpstr>PowerPoint Presentation</vt:lpstr>
      <vt:lpstr>Responses</vt:lpstr>
      <vt:lpstr>PowerPoint Presentation</vt:lpstr>
      <vt:lpstr>PowerPoint Presentation</vt:lpstr>
      <vt:lpstr>HTML</vt:lpstr>
      <vt:lpstr>PowerPoint Presentation</vt:lpstr>
      <vt:lpstr>PowerPoint Presentation</vt:lpstr>
      <vt:lpstr>HTML Forms</vt:lpstr>
      <vt:lpstr>PowerPoint Presentation</vt:lpstr>
      <vt:lpstr>PowerPoint Presentation</vt:lpstr>
      <vt:lpstr>PowerPoint Presentation</vt:lpstr>
      <vt:lpstr>CSS Selectors</vt:lpstr>
      <vt:lpstr>ID Selector</vt:lpstr>
      <vt:lpstr>Class Selector</vt:lpstr>
      <vt:lpstr>Element Selector</vt:lpstr>
      <vt:lpstr>Child Selector</vt:lpstr>
      <vt:lpstr>Pseudo Selector</vt:lpstr>
      <vt:lpstr>Box Model</vt:lpstr>
      <vt:lpstr>Positioning</vt:lpstr>
      <vt:lpstr>PowerPoint Presentation</vt:lpstr>
      <vt:lpstr>JavaScript</vt:lpstr>
      <vt:lpstr>PowerPoint Presentation</vt:lpstr>
      <vt:lpstr>AJAX</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Raymond McDermott</dc:creator>
  <cp:lastModifiedBy>Raymond McDermott</cp:lastModifiedBy>
  <cp:revision>58</cp:revision>
  <dcterms:created xsi:type="dcterms:W3CDTF">2015-10-22T13:25:41Z</dcterms:created>
  <dcterms:modified xsi:type="dcterms:W3CDTF">2016-06-11T13:15:42Z</dcterms:modified>
</cp:coreProperties>
</file>