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25.png" ContentType="image/png"/>
  <Override PartName="/ppt/media/image19.jpeg" ContentType="image/jpeg"/>
  <Override PartName="/ppt/media/image23.png" ContentType="image/png"/>
  <Override PartName="/ppt/media/image5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7.png" ContentType="image/png"/>
  <Override PartName="/ppt/media/image22.jpeg" ContentType="image/jpeg"/>
  <Override PartName="/ppt/media/image9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1.jpeg" ContentType="image/jpeg"/>
  <Override PartName="/ppt/media/image32.jpeg" ContentType="image/jpeg"/>
  <Override PartName="/ppt/media/image4.png" ContentType="image/png"/>
  <Override PartName="/ppt/media/image27.png" ContentType="image/png"/>
  <Override PartName="/ppt/media/image3.png" ContentType="image/png"/>
  <Override PartName="/ppt/media/image17.jpeg" ContentType="image/jpeg"/>
  <Override PartName="/ppt/media/image26.png" ContentType="image/png"/>
  <Override PartName="/ppt/media/image1.png" ContentType="image/png"/>
  <Override PartName="/ppt/media/image24.png" ContentType="image/png"/>
  <Override PartName="/ppt/media/image11.jpeg" ContentType="image/jpeg"/>
  <Override PartName="/ppt/media/image14.png" ContentType="image/png"/>
  <Override PartName="/ppt/media/image15.jpeg" ContentType="image/jpeg"/>
  <Override PartName="/ppt/media/image16.png" ContentType="image/png"/>
  <Override PartName="/ppt/media/image18.png" ContentType="image/png"/>
  <Override PartName="/ppt/media/image20.png" ContentType="image/png"/>
  <Override PartName="/ppt/media/image2.jpeg" ContentType="image/jpeg"/>
  <Override PartName="/ppt/media/image21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3FF959C-16E7-4A1B-AF61-8A81E136945A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340B5CB-B443-437B-BF4A-13ADAB74551B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7D7FCFB-22D1-43DB-B4A1-1931AFA9E485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CA6EB58-8170-445C-99B8-5FBB728D399D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CE66B1F-4B96-4BF4-9F95-306FF4FFCCEF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0A71923-DE60-4BCC-AC3E-49FCBC0EBA30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703E674-9C1C-435A-BD9B-1C3C98850F81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EFE5ECA-0517-435C-839A-D9F77A825805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382B0E-383B-430F-BC36-0950B461267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7F541-E9B4-40FF-9918-237C51BB24F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0280B7-5EEA-4460-A61A-72225117BAF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D8E6FC-F4E6-40CB-BCDB-9201E1F584F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BF9791-C1BF-414A-A89A-52F95047AF0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5FACDF-DF7B-4BEB-B6A8-35376BDA146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8D7A7A-456C-4A0E-AB71-34D28734CF6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C10D5A-955F-4064-B5FF-36FE0034190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8B90B-A48E-4404-A6DE-9AF713133A1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D40698-66F1-40C0-ACF0-F4C763A0AD9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13DF7A-5BD9-4387-B3D9-833E6C69628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EE51C8-77EE-4B11-BDCE-19C2340DEE2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411DDD-1291-4B06-AC71-042D6E54D14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441B41-BAA3-4216-B01D-85818DE0331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FF9AD8-7CEE-4222-B7E8-21D7223E2B4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1EF857-9099-4611-866C-07A6889D4FD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D6B7F2-A138-4907-953E-9423D3B6D70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926860-EC07-48DF-9BE6-9003D9C7FE3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FC1C41-6264-4F14-83BB-B82FF524E3F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FBA9BE6-D73D-44E0-8D98-38AD84CF7705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7844E5-0C24-45D2-B8AE-4776C3C5584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EEF62A6-FD43-4964-B363-6BE5044041A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1B338BA-CD2C-48C3-B082-FB5763718B6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B29375A-97C9-48F2-8DCB-18D8984F059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3716B6B-16C0-4303-B6A7-06ED7C4D129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89507E-24A4-49B0-8911-8BDEE019943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1C7C45-BAF5-440A-8985-688E77EA2CC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B1715D-2CCF-4BFF-9B8C-DE9B094E03C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8364E1-64A1-4E29-857B-DB4F58B0BF96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6FF9CA-187E-42B5-9CCA-A9BF9D54DFC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B621C5-E2C7-4072-A259-3F365C0F5C33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49C6A5-7E0A-45D5-AA78-3A414665D68E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6F6629-6789-45E7-B42E-59DF38D853F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F43292-1CA8-4A11-9DE6-C8DA7CB6E623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3CFC8E-286C-42C1-831B-AB8A6D955A7F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0D6703-DEDA-4F6A-9860-964B6C869D1B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7242FB-0AAE-4986-BF0E-C3A4A6424C05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DB9160-55EA-46F2-8ACE-A1F042766FC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B295E7-E1FE-45EC-8430-5ACE62F58145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CA83D7-B0F4-47AF-9FC6-DE068E9A939E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F1B1BB-0CC4-47F1-B036-4D2B4A012061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7A5BAA-CB19-4268-885C-ED904B5E328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420B6C-9E27-4DEB-83A2-E0B6AD6A8E65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4E6A78-C07A-47CF-9CBA-0019C01B41F9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3771F7-0E18-427A-B7EC-6A3B27146D30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1FFB3E-F85A-4969-AA08-9A457E0C844C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190302-B041-471E-842D-4C1A24186E07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E7A617-00B8-4D9F-980E-30C065ABD9C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AF2605-E991-4A32-BF44-47EC892BA611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F4A6DDB-19A0-4B46-ACE6-9A9EDF3539A8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623840F-5982-4889-AC74-A229D02146C9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A38811D-DCF7-4A09-8EE0-258208F1E69E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016D81B-A400-478E-B1EC-B8388D39CBD8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FC9B586-06E6-4C49-8D8C-784971DEBAB5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B81A0D7-BD19-44A6-8E32-740D5CFD58C2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2FA2B9A-93DE-460E-8FEA-7FAA54A9F531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E512C78-2DC9-4546-9459-A46CACCED0C8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7B4E848-3449-4F5F-8747-969F9FC8F51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E7E3B8C-0274-4C68-B415-E63772EF83AE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B1F65FA-8734-4916-9100-50714347AA38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AB2A613-4B93-462C-9FE0-4F3D04901E54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8A8E88-4A79-4BA0-A5A3-CB42514D2189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E96330-2FCA-401E-B988-A263C5FBD75E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2BE6C3-A5E0-42AC-BA87-79A4878B175F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30D2E1-70D4-436E-81C0-AAC7EAA4E86D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CBF7CD-B15C-448B-8BC1-92DD9B90E6D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19B084-42E2-406B-AA09-02D0FCB58F3E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6441A6-6EC4-4D4D-9F29-C8BA2834D57F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1CE376A-AB4D-41CA-846B-C16991D13378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F0DCA7-D38A-4E6C-A93A-69779DE68DCE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2F42D5-BD60-4575-9F6A-1D1E15967FC0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4311AF-4C48-450C-9260-D67C8D4CC29C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5DEE21-631F-4D87-AE70-686AF7870893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BBF281D-BE94-4484-81EF-C4327B2B9221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8396BC9-C49C-4FCD-BFD2-46C113C58713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26AB1F3-1942-4406-8491-B925E7459F6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0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grpSp>
        <p:nvGrpSpPr>
          <p:cNvPr id="1" name="Google Shape;7;p10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2" name="Google Shape;8;p10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0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0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11;p10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6" name="Google Shape;12;p10"/>
          <p:cNvSpPr/>
          <p:nvPr/>
        </p:nvSpPr>
        <p:spPr>
          <a:xfrm>
            <a:off x="0" y="2835000"/>
            <a:ext cx="10079280" cy="28342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000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Google Shape;16;p10" descr=""/>
          <p:cNvPicPr/>
          <p:nvPr/>
        </p:nvPicPr>
        <p:blipFill>
          <a:blip r:embed="rId4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grpSp>
        <p:nvGrpSpPr>
          <p:cNvPr id="8" name="Google Shape;17;p10"/>
          <p:cNvGrpSpPr/>
          <p:nvPr/>
        </p:nvGrpSpPr>
        <p:grpSpPr>
          <a:xfrm>
            <a:off x="503640" y="4472640"/>
            <a:ext cx="528480" cy="125280"/>
            <a:chOff x="503640" y="4472640"/>
            <a:chExt cx="528480" cy="125280"/>
          </a:xfrm>
        </p:grpSpPr>
        <p:sp>
          <p:nvSpPr>
            <p:cNvPr id="9" name="Google Shape;18;p10"/>
            <p:cNvSpPr/>
            <p:nvPr/>
          </p:nvSpPr>
          <p:spPr>
            <a:xfrm>
              <a:off x="503640" y="4472640"/>
              <a:ext cx="125280" cy="1252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9;p10"/>
            <p:cNvSpPr/>
            <p:nvPr/>
          </p:nvSpPr>
          <p:spPr>
            <a:xfrm>
              <a:off x="705600" y="4472640"/>
              <a:ext cx="124920" cy="1252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0;p10"/>
            <p:cNvSpPr/>
            <p:nvPr/>
          </p:nvSpPr>
          <p:spPr>
            <a:xfrm>
              <a:off x="906840" y="4472640"/>
              <a:ext cx="125280" cy="1252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70;p12"/>
          <p:cNvSpPr/>
          <p:nvPr/>
        </p:nvSpPr>
        <p:spPr>
          <a:xfrm>
            <a:off x="0" y="360"/>
            <a:ext cx="10079280" cy="62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71;p12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sp>
        <p:nvSpPr>
          <p:cNvPr id="52" name="Google Shape;72;p12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" name="Google Shape;73;p12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54" name="Google Shape;74;p12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75;p12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76;p12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Google Shape;77;p12"/>
          <p:cNvSpPr/>
          <p:nvPr/>
        </p:nvSpPr>
        <p:spPr>
          <a:xfrm>
            <a:off x="9174600" y="5355000"/>
            <a:ext cx="125280" cy="125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"/>
          <p:cNvSpPr>
            <a:spLocks noGrp="1"/>
          </p:cNvSpPr>
          <p:nvPr>
            <p:ph type="ftr" idx="1"/>
          </p:nvPr>
        </p:nvSpPr>
        <p:spPr>
          <a:xfrm>
            <a:off x="929160" y="5339160"/>
            <a:ext cx="8220960" cy="18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2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6C4699F-F4DB-424F-A34F-02EF15E8CC8C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55;p14"/>
          <p:cNvSpPr/>
          <p:nvPr/>
        </p:nvSpPr>
        <p:spPr>
          <a:xfrm>
            <a:off x="0" y="360"/>
            <a:ext cx="10079280" cy="62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156;p14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157;p14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" name="Google Shape;158;p14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102" name="Google Shape;159;p14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160;p14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161;p14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Google Shape;162;p14"/>
          <p:cNvSpPr/>
          <p:nvPr/>
        </p:nvSpPr>
        <p:spPr>
          <a:xfrm>
            <a:off x="9174600" y="5355000"/>
            <a:ext cx="125280" cy="125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168;p14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"/>
          <p:cNvSpPr>
            <a:spLocks noGrp="1"/>
          </p:cNvSpPr>
          <p:nvPr>
            <p:ph type="ftr" idx="3"/>
          </p:nvPr>
        </p:nvSpPr>
        <p:spPr>
          <a:xfrm>
            <a:off x="929160" y="5339160"/>
            <a:ext cx="4818960" cy="18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4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52878156-5A6E-4A3B-89A5-6915C485DBEB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42;p16"/>
          <p:cNvSpPr/>
          <p:nvPr/>
        </p:nvSpPr>
        <p:spPr>
          <a:xfrm>
            <a:off x="0" y="360"/>
            <a:ext cx="10079280" cy="62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Google Shape;243;p16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sp>
        <p:nvSpPr>
          <p:cNvPr id="149" name="Google Shape;244;p16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0" name="Google Shape;245;p16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151" name="Google Shape;246;p16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247;p16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248;p16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" name="Google Shape;249;p16"/>
          <p:cNvSpPr/>
          <p:nvPr/>
        </p:nvSpPr>
        <p:spPr>
          <a:xfrm>
            <a:off x="9174600" y="5355000"/>
            <a:ext cx="125280" cy="125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256;p16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 type="ftr" idx="5"/>
          </p:nvPr>
        </p:nvSpPr>
        <p:spPr>
          <a:xfrm>
            <a:off x="929160" y="5339160"/>
            <a:ext cx="4818960" cy="18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6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842FF71-37E2-46CB-81DB-2A5B0EDF470B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330;p18"/>
          <p:cNvSpPr/>
          <p:nvPr/>
        </p:nvSpPr>
        <p:spPr>
          <a:xfrm>
            <a:off x="0" y="360"/>
            <a:ext cx="10079280" cy="62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Google Shape;331;p18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sp>
        <p:nvSpPr>
          <p:cNvPr id="198" name="Google Shape;332;p18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9" name="Google Shape;333;p18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200" name="Google Shape;334;p18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335;p18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336;p18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3" name="Google Shape;337;p18"/>
          <p:cNvSpPr/>
          <p:nvPr/>
        </p:nvSpPr>
        <p:spPr>
          <a:xfrm>
            <a:off x="9174600" y="5355000"/>
            <a:ext cx="125280" cy="125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338;p18"/>
          <p:cNvSpPr/>
          <p:nvPr/>
        </p:nvSpPr>
        <p:spPr>
          <a:xfrm>
            <a:off x="0" y="4335840"/>
            <a:ext cx="10079280" cy="13334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341;p18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Google Shape;345;p18" descr=""/>
          <p:cNvPicPr/>
          <p:nvPr/>
        </p:nvPicPr>
        <p:blipFill>
          <a:blip r:embed="rId3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ftr" idx="7"/>
          </p:nvPr>
        </p:nvSpPr>
        <p:spPr>
          <a:xfrm>
            <a:off x="929160" y="5339160"/>
            <a:ext cx="8220960" cy="18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Num" idx="8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5B474A6-4E5F-4ACD-AB00-ECB9E5084F49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419;p20"/>
          <p:cNvSpPr/>
          <p:nvPr/>
        </p:nvSpPr>
        <p:spPr>
          <a:xfrm>
            <a:off x="0" y="360"/>
            <a:ext cx="10079280" cy="62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Google Shape;420;p20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sp>
        <p:nvSpPr>
          <p:cNvPr id="249" name="Google Shape;421;p20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0" name="Google Shape;422;p20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251" name="Google Shape;423;p20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424;p20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425;p20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4" name="Google Shape;426;p20"/>
          <p:cNvSpPr/>
          <p:nvPr/>
        </p:nvSpPr>
        <p:spPr>
          <a:xfrm>
            <a:off x="9174600" y="5355000"/>
            <a:ext cx="125280" cy="125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 type="ftr" idx="9"/>
          </p:nvPr>
        </p:nvSpPr>
        <p:spPr>
          <a:xfrm>
            <a:off x="929160" y="5339160"/>
            <a:ext cx="8220960" cy="18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Num" idx="10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80808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2F7510F-471A-4724-9B76-4AB5E2856727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05;p22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grpSp>
        <p:nvGrpSpPr>
          <p:cNvPr id="296" name="Google Shape;506;p22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297" name="Google Shape;507;p22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508;p22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509;p22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00" name="Google Shape;510;p22" descr=""/>
          <p:cNvPicPr/>
          <p:nvPr/>
        </p:nvPicPr>
        <p:blipFill>
          <a:blip r:embed="rId3"/>
          <a:srcRect l="0" t="7907" r="0" b="7907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301" name="Google Shape;511;p22"/>
          <p:cNvSpPr/>
          <p:nvPr/>
        </p:nvSpPr>
        <p:spPr>
          <a:xfrm>
            <a:off x="0" y="2835000"/>
            <a:ext cx="10079280" cy="28342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000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Google Shape;515;p22" descr=""/>
          <p:cNvPicPr/>
          <p:nvPr/>
        </p:nvPicPr>
        <p:blipFill>
          <a:blip r:embed="rId4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grpSp>
        <p:nvGrpSpPr>
          <p:cNvPr id="303" name="Google Shape;516;p22"/>
          <p:cNvGrpSpPr/>
          <p:nvPr/>
        </p:nvGrpSpPr>
        <p:grpSpPr>
          <a:xfrm>
            <a:off x="503640" y="4472640"/>
            <a:ext cx="528480" cy="125280"/>
            <a:chOff x="503640" y="4472640"/>
            <a:chExt cx="528480" cy="125280"/>
          </a:xfrm>
        </p:grpSpPr>
        <p:sp>
          <p:nvSpPr>
            <p:cNvPr id="304" name="Google Shape;517;p22"/>
            <p:cNvSpPr/>
            <p:nvPr/>
          </p:nvSpPr>
          <p:spPr>
            <a:xfrm>
              <a:off x="503640" y="4472640"/>
              <a:ext cx="125280" cy="1252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518;p22"/>
            <p:cNvSpPr/>
            <p:nvPr/>
          </p:nvSpPr>
          <p:spPr>
            <a:xfrm>
              <a:off x="705600" y="4472640"/>
              <a:ext cx="124920" cy="1252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519;p22"/>
            <p:cNvSpPr/>
            <p:nvPr/>
          </p:nvSpPr>
          <p:spPr>
            <a:xfrm>
              <a:off x="906840" y="4472640"/>
              <a:ext cx="125280" cy="1252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569;p24"/>
          <p:cNvSpPr/>
          <p:nvPr/>
        </p:nvSpPr>
        <p:spPr>
          <a:xfrm>
            <a:off x="0" y="360"/>
            <a:ext cx="10079280" cy="62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Google Shape;570;p24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sp>
        <p:nvSpPr>
          <p:cNvPr id="347" name="Google Shape;571;p24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Google Shape;572;p24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349" name="Google Shape;573;p24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574;p24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575;p24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2" name="Google Shape;576;p24"/>
          <p:cNvSpPr/>
          <p:nvPr/>
        </p:nvSpPr>
        <p:spPr>
          <a:xfrm>
            <a:off x="9174600" y="5355000"/>
            <a:ext cx="125280" cy="125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Google Shape;582;p24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PlaceHolder 1"/>
          <p:cNvSpPr>
            <a:spLocks noGrp="1"/>
          </p:cNvSpPr>
          <p:nvPr>
            <p:ph type="ftr" idx="11"/>
          </p:nvPr>
        </p:nvSpPr>
        <p:spPr>
          <a:xfrm>
            <a:off x="929160" y="5339160"/>
            <a:ext cx="3401280" cy="18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ldNum" idx="12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59B96E3-477F-40E6-8185-3A7E8E0B59D1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657;p26"/>
          <p:cNvSpPr/>
          <p:nvPr/>
        </p:nvSpPr>
        <p:spPr>
          <a:xfrm>
            <a:off x="0" y="360"/>
            <a:ext cx="10079280" cy="62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5" name="Google Shape;658;p26" descr=""/>
          <p:cNvPicPr/>
          <p:nvPr/>
        </p:nvPicPr>
        <p:blipFill>
          <a:blip r:embed="rId2"/>
          <a:stretch/>
        </p:blipFill>
        <p:spPr>
          <a:xfrm>
            <a:off x="9423360" y="5355000"/>
            <a:ext cx="519840" cy="125640"/>
          </a:xfrm>
          <a:prstGeom prst="rect">
            <a:avLst/>
          </a:prstGeom>
          <a:ln w="0">
            <a:noFill/>
          </a:ln>
        </p:spPr>
      </p:pic>
      <p:sp>
        <p:nvSpPr>
          <p:cNvPr id="396" name="Google Shape;659;p26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noFill/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Google Shape;660;p26"/>
          <p:cNvGrpSpPr/>
          <p:nvPr/>
        </p:nvGrpSpPr>
        <p:grpSpPr>
          <a:xfrm>
            <a:off x="503640" y="945000"/>
            <a:ext cx="528480" cy="125280"/>
            <a:chOff x="503640" y="945000"/>
            <a:chExt cx="528480" cy="125280"/>
          </a:xfrm>
        </p:grpSpPr>
        <p:sp>
          <p:nvSpPr>
            <p:cNvPr id="398" name="Google Shape;661;p26"/>
            <p:cNvSpPr/>
            <p:nvPr/>
          </p:nvSpPr>
          <p:spPr>
            <a:xfrm>
              <a:off x="5036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662;p26"/>
            <p:cNvSpPr/>
            <p:nvPr/>
          </p:nvSpPr>
          <p:spPr>
            <a:xfrm>
              <a:off x="705600" y="945000"/>
              <a:ext cx="12492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663;p26"/>
            <p:cNvSpPr/>
            <p:nvPr/>
          </p:nvSpPr>
          <p:spPr>
            <a:xfrm>
              <a:off x="906840" y="945000"/>
              <a:ext cx="125280" cy="125280"/>
            </a:xfrm>
            <a:prstGeom prst="rect">
              <a:avLst/>
            </a:pr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1" name="Google Shape;664;p26"/>
          <p:cNvSpPr/>
          <p:nvPr/>
        </p:nvSpPr>
        <p:spPr>
          <a:xfrm>
            <a:off x="9174600" y="5355000"/>
            <a:ext cx="125280" cy="125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PlaceHolder 1"/>
          <p:cNvSpPr>
            <a:spLocks noGrp="1"/>
          </p:cNvSpPr>
          <p:nvPr>
            <p:ph type="ftr" idx="13"/>
          </p:nvPr>
        </p:nvSpPr>
        <p:spPr>
          <a:xfrm>
            <a:off x="929160" y="5339160"/>
            <a:ext cx="8220960" cy="188280"/>
          </a:xfrm>
          <a:prstGeom prst="rect">
            <a:avLst/>
          </a:prstGeom>
          <a:noFill/>
          <a:ln w="0">
            <a:noFill/>
          </a:ln>
          <a:effectLst>
            <a:outerShdw dist="0" dir="0" blurRad="127080" rotWithShape="0">
              <a:srgbClr val="000000">
                <a:alpha val="65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Num" idx="14"/>
          </p:nvPr>
        </p:nvSpPr>
        <p:spPr>
          <a:xfrm>
            <a:off x="503640" y="5339160"/>
            <a:ext cx="424440" cy="188280"/>
          </a:xfrm>
          <a:prstGeom prst="rect">
            <a:avLst/>
          </a:prstGeom>
          <a:noFill/>
          <a:ln w="0">
            <a:noFill/>
          </a:ln>
          <a:effectLst>
            <a:outerShdw dist="0" dir="0" blurRad="127080" rotWithShape="0">
              <a:srgbClr val="000000">
                <a:alpha val="65000"/>
              </a:srgbClr>
            </a:outerShdw>
          </a:effectLst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8722D0F-1524-4FF2-A4E5-8CF94D1A52C9}" type="slidenum"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hyperlink" Target="mailto:ahalley@unomaha.edu" TargetMode="External"/><Relationship Id="rId3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406600"/>
            <a:ext cx="7538400" cy="1936440"/>
          </a:xfrm>
          <a:prstGeom prst="rect">
            <a:avLst/>
          </a:prstGeom>
          <a:noFill/>
          <a:ln w="0">
            <a:noFill/>
          </a:ln>
          <a:effectLst>
            <a:outerShdw dist="0" dir="0" blurRad="127080" rotWithShape="0">
              <a:srgbClr val="000000">
                <a:alpha val="65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YARD SCHEDULER APPLICATION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88880" y="4840560"/>
            <a:ext cx="7511760" cy="188280"/>
          </a:xfrm>
          <a:prstGeom prst="rect">
            <a:avLst/>
          </a:prstGeom>
          <a:noFill/>
          <a:ln w="0">
            <a:noFill/>
          </a:ln>
          <a:effectLst>
            <a:outerShdw dist="0" dir="0" blurRad="127080" rotWithShape="0">
              <a:srgbClr val="000000">
                <a:alpha val="65000"/>
              </a:srgbClr>
            </a:outerShdw>
          </a:effectLst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 modern approach to solve hump yard scheduling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04000" y="5339160"/>
            <a:ext cx="5210640" cy="188280"/>
          </a:xfrm>
          <a:prstGeom prst="rect">
            <a:avLst/>
          </a:prstGeom>
          <a:noFill/>
          <a:ln w="0">
            <a:noFill/>
          </a:ln>
          <a:effectLst>
            <a:outerShdw dist="0" dir="0" blurRad="127080" rotWithShape="0">
              <a:srgbClr val="000000">
                <a:alpha val="65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Thomas Anthone, Chris Recinos, Anna Rue, Adam Halley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/>
          </p:nvPr>
        </p:nvSpPr>
        <p:spPr>
          <a:xfrm>
            <a:off x="503640" y="1559160"/>
            <a:ext cx="7512120" cy="36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As a design guide.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eb8811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following slides provide a number of examples and useful information regarding the design and use of this template.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As a starting point.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eb8811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Edit the sample slides in this deck, replacing the existing data with your own.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As a PowerPoint template.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eb8811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Save this deck as a POTX file to make it available every time you create a new presentation.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/>
          </p:nvPr>
        </p:nvSpPr>
        <p:spPr>
          <a:xfrm>
            <a:off x="503640" y="283320"/>
            <a:ext cx="907128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How to Use this File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Google Shape;754;p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48" name="Google Shape;755;p2"/>
          <p:cNvSpPr/>
          <p:nvPr/>
        </p:nvSpPr>
        <p:spPr>
          <a:xfrm>
            <a:off x="1143000" y="228600"/>
            <a:ext cx="4571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Hump Yard Operation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Large Scale Maintenance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Train Routing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Load Shifts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9" name="Google Shape;756;p2" descr=""/>
          <p:cNvPicPr/>
          <p:nvPr/>
        </p:nvPicPr>
        <p:blipFill>
          <a:blip r:embed="rId2"/>
          <a:stretch/>
        </p:blipFill>
        <p:spPr>
          <a:xfrm>
            <a:off x="228600" y="2200680"/>
            <a:ext cx="5207040" cy="328536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3"/>
          <p:cNvSpPr>
            <a:spLocks noGrp="1"/>
          </p:cNvSpPr>
          <p:nvPr>
            <p:ph type="sldNum" idx="15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9A29BB7-BE7B-4C6D-A843-626D2E1912DE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762;p3" descr=""/>
          <p:cNvPicPr/>
          <p:nvPr/>
        </p:nvPicPr>
        <p:blipFill>
          <a:blip r:embed="rId1"/>
          <a:stretch/>
        </p:blipFill>
        <p:spPr>
          <a:xfrm>
            <a:off x="6457320" y="0"/>
            <a:ext cx="3621960" cy="5669280"/>
          </a:xfrm>
          <a:prstGeom prst="rect">
            <a:avLst/>
          </a:prstGeom>
          <a:ln w="0">
            <a:noFill/>
          </a:ln>
        </p:spPr>
      </p:pic>
      <p:sp>
        <p:nvSpPr>
          <p:cNvPr id="452" name="PlaceHolder 1"/>
          <p:cNvSpPr>
            <a:spLocks noGrp="1"/>
          </p:cNvSpPr>
          <p:nvPr>
            <p:ph/>
          </p:nvPr>
        </p:nvSpPr>
        <p:spPr>
          <a:xfrm>
            <a:off x="503640" y="1370160"/>
            <a:ext cx="5669280" cy="382680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Autofit/>
          </a:bodyPr>
          <a:p>
            <a:pPr marL="228600" indent="-228600">
              <a:lnSpc>
                <a:spcPct val="90000"/>
              </a:lnSpc>
              <a:buClr>
                <a:srgbClr val="eb88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purpose of of this application is to simplify hump operations for all terminal managers. (DTO, MYO, MTO, DYO, Sup, Yard Master, etc.)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eb88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will work alongside terminal automation hardware/software.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eb88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Designed for continued optimization and cross functional integration.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title"/>
          </p:nvPr>
        </p:nvSpPr>
        <p:spPr>
          <a:xfrm>
            <a:off x="503640" y="283320"/>
            <a:ext cx="566928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Application Purpose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4" name="Google Shape;765;p3" descr=""/>
          <p:cNvPicPr/>
          <p:nvPr/>
        </p:nvPicPr>
        <p:blipFill>
          <a:blip r:embed="rId2"/>
          <a:stretch/>
        </p:blipFill>
        <p:spPr>
          <a:xfrm>
            <a:off x="9717480" y="5299200"/>
            <a:ext cx="226080" cy="259560"/>
          </a:xfrm>
          <a:prstGeom prst="rect">
            <a:avLst/>
          </a:prstGeom>
          <a:ln w="0">
            <a:noFill/>
          </a:ln>
        </p:spPr>
      </p:pic>
      <p:sp>
        <p:nvSpPr>
          <p:cNvPr id="455" name="PlaceHolder 3"/>
          <p:cNvSpPr>
            <a:spLocks noGrp="1"/>
          </p:cNvSpPr>
          <p:nvPr>
            <p:ph type="sldNum" idx="16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13E1E00-BF73-4B0A-A55F-50C06B2D4BF2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771;p4" descr=""/>
          <p:cNvPicPr/>
          <p:nvPr/>
        </p:nvPicPr>
        <p:blipFill>
          <a:blip r:embed="rId1"/>
          <a:stretch/>
        </p:blipFill>
        <p:spPr>
          <a:xfrm>
            <a:off x="6457320" y="0"/>
            <a:ext cx="3621960" cy="5669280"/>
          </a:xfrm>
          <a:prstGeom prst="rect">
            <a:avLst/>
          </a:prstGeom>
          <a:ln w="0">
            <a:noFill/>
          </a:ln>
        </p:spPr>
      </p:pic>
      <p:sp>
        <p:nvSpPr>
          <p:cNvPr id="457" name="PlaceHolder 1"/>
          <p:cNvSpPr>
            <a:spLocks noGrp="1"/>
          </p:cNvSpPr>
          <p:nvPr>
            <p:ph/>
          </p:nvPr>
        </p:nvSpPr>
        <p:spPr>
          <a:xfrm>
            <a:off x="503640" y="1370160"/>
            <a:ext cx="5669280" cy="382680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title"/>
          </p:nvPr>
        </p:nvSpPr>
        <p:spPr>
          <a:xfrm>
            <a:off x="503640" y="567000"/>
            <a:ext cx="5669280" cy="33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6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Project Work Flow Diagram</a:t>
            </a:r>
            <a:endParaRPr b="0" lang="en-US" sz="13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Google Shape;774;p4" descr=""/>
          <p:cNvPicPr/>
          <p:nvPr/>
        </p:nvPicPr>
        <p:blipFill>
          <a:blip r:embed="rId2"/>
          <a:stretch/>
        </p:blipFill>
        <p:spPr>
          <a:xfrm>
            <a:off x="9717480" y="5299200"/>
            <a:ext cx="226080" cy="259560"/>
          </a:xfrm>
          <a:prstGeom prst="rect">
            <a:avLst/>
          </a:prstGeom>
          <a:ln w="0">
            <a:noFill/>
          </a:ln>
        </p:spPr>
      </p:pic>
      <p:pic>
        <p:nvPicPr>
          <p:cNvPr id="460" name="Google Shape;775;p4" descr=""/>
          <p:cNvPicPr/>
          <p:nvPr/>
        </p:nvPicPr>
        <p:blipFill>
          <a:blip r:embed="rId3"/>
          <a:stretch/>
        </p:blipFill>
        <p:spPr>
          <a:xfrm>
            <a:off x="503640" y="1371600"/>
            <a:ext cx="5669280" cy="3832200"/>
          </a:xfrm>
          <a:prstGeom prst="rect">
            <a:avLst/>
          </a:prstGeom>
          <a:ln w="0">
            <a:noFill/>
          </a:ln>
        </p:spPr>
      </p:pic>
      <p:sp>
        <p:nvSpPr>
          <p:cNvPr id="461" name="PlaceHolder 3"/>
          <p:cNvSpPr>
            <a:spLocks noGrp="1"/>
          </p:cNvSpPr>
          <p:nvPr>
            <p:ph type="sldNum" idx="17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D1FD75F-959A-4C8F-9E22-C344D5D17B49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3640" y="283320"/>
            <a:ext cx="907128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Simple Diagram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Google Shape;782;p5"/>
          <p:cNvSpPr/>
          <p:nvPr/>
        </p:nvSpPr>
        <p:spPr>
          <a:xfrm>
            <a:off x="503640" y="4347000"/>
            <a:ext cx="907128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4" name="Google Shape;783;p5" descr=""/>
          <p:cNvPicPr/>
          <p:nvPr/>
        </p:nvPicPr>
        <p:blipFill>
          <a:blip r:embed="rId1"/>
          <a:stretch/>
        </p:blipFill>
        <p:spPr>
          <a:xfrm>
            <a:off x="6740640" y="1370160"/>
            <a:ext cx="2834280" cy="2452680"/>
          </a:xfrm>
          <a:prstGeom prst="rect">
            <a:avLst/>
          </a:prstGeom>
          <a:ln w="0">
            <a:noFill/>
          </a:ln>
        </p:spPr>
      </p:pic>
      <p:pic>
        <p:nvPicPr>
          <p:cNvPr id="465" name="Google Shape;784;p5" descr=""/>
          <p:cNvPicPr/>
          <p:nvPr/>
        </p:nvPicPr>
        <p:blipFill>
          <a:blip r:embed="rId2"/>
          <a:stretch/>
        </p:blipFill>
        <p:spPr>
          <a:xfrm>
            <a:off x="928800" y="1137960"/>
            <a:ext cx="5186160" cy="4389480"/>
          </a:xfrm>
          <a:prstGeom prst="rect">
            <a:avLst/>
          </a:prstGeom>
          <a:ln w="0">
            <a:noFill/>
          </a:ln>
        </p:spPr>
      </p:pic>
      <p:sp>
        <p:nvSpPr>
          <p:cNvPr id="466" name="PlaceHolder 2"/>
          <p:cNvSpPr>
            <a:spLocks noGrp="1"/>
          </p:cNvSpPr>
          <p:nvPr>
            <p:ph type="sldNum" idx="18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606F33D-434D-4FE4-9FDE-B28C3ACDF328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3640" y="283320"/>
            <a:ext cx="907128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Tools Used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Google Shape;791;p6"/>
          <p:cNvSpPr/>
          <p:nvPr/>
        </p:nvSpPr>
        <p:spPr>
          <a:xfrm>
            <a:off x="457200" y="1143000"/>
            <a:ext cx="61718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Django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Django Rest Framework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Python 3.11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Jet Brains YouTrack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NGINX Server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EC2 AWS Instance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Git/Github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9" name="Google Shape;792;p6" descr=""/>
          <p:cNvPicPr/>
          <p:nvPr/>
        </p:nvPicPr>
        <p:blipFill>
          <a:blip r:embed="rId1"/>
          <a:stretch/>
        </p:blipFill>
        <p:spPr>
          <a:xfrm>
            <a:off x="79920" y="3657600"/>
            <a:ext cx="2907720" cy="1635480"/>
          </a:xfrm>
          <a:prstGeom prst="rect">
            <a:avLst/>
          </a:prstGeom>
          <a:ln w="0">
            <a:noFill/>
          </a:ln>
        </p:spPr>
      </p:pic>
      <p:pic>
        <p:nvPicPr>
          <p:cNvPr id="470" name="Google Shape;793;p6" descr=""/>
          <p:cNvPicPr/>
          <p:nvPr/>
        </p:nvPicPr>
        <p:blipFill>
          <a:blip r:embed="rId2"/>
          <a:stretch/>
        </p:blipFill>
        <p:spPr>
          <a:xfrm>
            <a:off x="3429000" y="3429000"/>
            <a:ext cx="3638880" cy="1221480"/>
          </a:xfrm>
          <a:prstGeom prst="rect">
            <a:avLst/>
          </a:prstGeom>
          <a:ln w="0">
            <a:noFill/>
          </a:ln>
        </p:spPr>
      </p:pic>
      <p:pic>
        <p:nvPicPr>
          <p:cNvPr id="471" name="Google Shape;794;p6" descr=""/>
          <p:cNvPicPr/>
          <p:nvPr/>
        </p:nvPicPr>
        <p:blipFill>
          <a:blip r:embed="rId3"/>
          <a:stretch/>
        </p:blipFill>
        <p:spPr>
          <a:xfrm>
            <a:off x="7086600" y="3429000"/>
            <a:ext cx="2953080" cy="1658160"/>
          </a:xfrm>
          <a:prstGeom prst="rect">
            <a:avLst/>
          </a:prstGeom>
          <a:ln w="0">
            <a:noFill/>
          </a:ln>
        </p:spPr>
      </p:pic>
      <p:pic>
        <p:nvPicPr>
          <p:cNvPr id="472" name="Google Shape;795;p6" descr=""/>
          <p:cNvPicPr/>
          <p:nvPr/>
        </p:nvPicPr>
        <p:blipFill>
          <a:blip r:embed="rId4"/>
          <a:stretch/>
        </p:blipFill>
        <p:spPr>
          <a:xfrm>
            <a:off x="3657600" y="4343400"/>
            <a:ext cx="685440" cy="968400"/>
          </a:xfrm>
          <a:prstGeom prst="rect">
            <a:avLst/>
          </a:prstGeom>
          <a:ln w="0">
            <a:noFill/>
          </a:ln>
        </p:spPr>
      </p:pic>
      <p:pic>
        <p:nvPicPr>
          <p:cNvPr id="473" name="Google Shape;796;p6" descr=""/>
          <p:cNvPicPr/>
          <p:nvPr/>
        </p:nvPicPr>
        <p:blipFill>
          <a:blip r:embed="rId5"/>
          <a:stretch/>
        </p:blipFill>
        <p:spPr>
          <a:xfrm>
            <a:off x="7086600" y="1371600"/>
            <a:ext cx="2218680" cy="1199880"/>
          </a:xfrm>
          <a:prstGeom prst="rect">
            <a:avLst/>
          </a:prstGeom>
          <a:ln w="0">
            <a:noFill/>
          </a:ln>
        </p:spPr>
      </p:pic>
      <p:pic>
        <p:nvPicPr>
          <p:cNvPr id="474" name="Google Shape;797;p6" descr=""/>
          <p:cNvPicPr/>
          <p:nvPr/>
        </p:nvPicPr>
        <p:blipFill>
          <a:blip r:embed="rId6"/>
          <a:stretch/>
        </p:blipFill>
        <p:spPr>
          <a:xfrm>
            <a:off x="3987000" y="914400"/>
            <a:ext cx="2142360" cy="2142360"/>
          </a:xfrm>
          <a:prstGeom prst="rect">
            <a:avLst/>
          </a:prstGeom>
          <a:ln w="0">
            <a:noFill/>
          </a:ln>
        </p:spPr>
      </p:pic>
      <p:sp>
        <p:nvSpPr>
          <p:cNvPr id="475" name="PlaceHolder 2"/>
          <p:cNvSpPr>
            <a:spLocks noGrp="1"/>
          </p:cNvSpPr>
          <p:nvPr>
            <p:ph type="sldNum" idx="19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80808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E438830-34D7-447B-8319-F62021738B78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803;p7"/>
          <p:cNvSpPr/>
          <p:nvPr/>
        </p:nvSpPr>
        <p:spPr>
          <a:xfrm>
            <a:off x="685800" y="228600"/>
            <a:ext cx="4571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3640" y="283320"/>
            <a:ext cx="439380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Moving Forward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503640" y="1304280"/>
            <a:ext cx="4251960" cy="349596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Autofit/>
          </a:bodyPr>
          <a:p>
            <a:pPr marL="228600" indent="-228600">
              <a:lnSpc>
                <a:spcPct val="90000"/>
              </a:lnSpc>
              <a:buClr>
                <a:srgbClr val="eb88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Rest framework allows for customized integration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eb88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Optimize Hump Logic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eb88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Work on trim track/ outbound scheduling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eb8811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Work on integration with proprietary servers (i.e. Apache Tomcat)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9" name="Google Shape;810;p8" descr=""/>
          <p:cNvPicPr/>
          <p:nvPr/>
        </p:nvPicPr>
        <p:blipFill>
          <a:blip r:embed="rId1"/>
          <a:stretch/>
        </p:blipFill>
        <p:spPr>
          <a:xfrm>
            <a:off x="9717480" y="5299200"/>
            <a:ext cx="226080" cy="259560"/>
          </a:xfrm>
          <a:prstGeom prst="rect">
            <a:avLst/>
          </a:prstGeom>
          <a:ln w="0">
            <a:noFill/>
          </a:ln>
        </p:spPr>
      </p:pic>
      <p:pic>
        <p:nvPicPr>
          <p:cNvPr id="480" name="Google Shape;811;p8" descr=""/>
          <p:cNvPicPr/>
          <p:nvPr/>
        </p:nvPicPr>
        <p:blipFill>
          <a:blip r:embed="rId2"/>
          <a:stretch/>
        </p:blipFill>
        <p:spPr>
          <a:xfrm>
            <a:off x="5039640" y="0"/>
            <a:ext cx="5039280" cy="5669280"/>
          </a:xfrm>
          <a:prstGeom prst="rect">
            <a:avLst/>
          </a:prstGeom>
          <a:ln w="0">
            <a:noFill/>
          </a:ln>
        </p:spPr>
      </p:pic>
      <p:sp>
        <p:nvSpPr>
          <p:cNvPr id="481" name="PlaceHolder 3"/>
          <p:cNvSpPr>
            <a:spLocks noGrp="1"/>
          </p:cNvSpPr>
          <p:nvPr>
            <p:ph type="sldNum" idx="20"/>
          </p:nvPr>
        </p:nvSpPr>
        <p:spPr>
          <a:xfrm>
            <a:off x="503640" y="5339160"/>
            <a:ext cx="424800" cy="1882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bfbfb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8AEF6F6-6434-4718-BFF9-987AA2724221}" type="slidenum">
              <a:rPr b="0" lang="en-US" sz="1100" spc="-1" strike="noStrike">
                <a:solidFill>
                  <a:srgbClr val="bfbfb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817;p9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03640" y="283680"/>
            <a:ext cx="9071280" cy="613440"/>
          </a:xfrm>
          <a:prstGeom prst="rect">
            <a:avLst/>
          </a:prstGeom>
          <a:noFill/>
          <a:ln w="0">
            <a:noFill/>
          </a:ln>
          <a:effectLst>
            <a:outerShdw dist="0" dir="0" blurRad="127080" rotWithShape="0">
              <a:srgbClr val="000000">
                <a:alpha val="65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Questions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Google Shape;819;p9"/>
          <p:cNvSpPr/>
          <p:nvPr/>
        </p:nvSpPr>
        <p:spPr>
          <a:xfrm>
            <a:off x="505080" y="990720"/>
            <a:ext cx="32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Google Shape;820;p9"/>
          <p:cNvSpPr/>
          <p:nvPr/>
        </p:nvSpPr>
        <p:spPr>
          <a:xfrm>
            <a:off x="457200" y="1215000"/>
            <a:ext cx="9071280" cy="769680"/>
          </a:xfrm>
          <a:prstGeom prst="rect">
            <a:avLst/>
          </a:prstGeom>
          <a:noFill/>
          <a:ln w="0">
            <a:noFill/>
          </a:ln>
          <a:effectLst>
            <a:outerShdw blurRad="127080" rotWithShape="0">
              <a:srgbClr val="000000">
                <a:alpha val="6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Adam Halley – </a:t>
            </a: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2"/>
              </a:rPr>
              <a:t>ahalley@unomaha.edu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Anna Rue – </a:t>
            </a: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arue@unomaha.edu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Num" idx="21"/>
          </p:nvPr>
        </p:nvSpPr>
        <p:spPr>
          <a:xfrm>
            <a:off x="503640" y="5339160"/>
            <a:ext cx="424440" cy="188280"/>
          </a:xfrm>
          <a:prstGeom prst="rect">
            <a:avLst/>
          </a:prstGeom>
          <a:noFill/>
          <a:ln w="0">
            <a:noFill/>
          </a:ln>
          <a:effectLst>
            <a:outerShdw dist="0" dir="0" blurRad="127080" rotWithShape="0">
              <a:srgbClr val="000000">
                <a:alpha val="65000"/>
              </a:srgbClr>
            </a:outerShdw>
          </a:effectLst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B1CC692-9170-4FCB-9B9D-A977ED8E997C}" type="slidenum"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2022-12-02T22:35:42Z</dcterms:created>
  <dc:creator/>
  <dc:description/>
  <dc:language>en-US</dc:language>
  <cp:lastModifiedBy/>
  <cp:revision>0</cp:revision>
  <dc:subject/>
  <dc:title/>
</cp:coreProperties>
</file>