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layfair Display"/>
      <p:regular r:id="rId35"/>
      <p:bold r:id="rId36"/>
      <p:italic r:id="rId37"/>
      <p:boldItalic r:id="rId38"/>
    </p:embeddedFont>
    <p:embeddedFont>
      <p:font typeface="Oswald"/>
      <p:regular r:id="rId39"/>
      <p:bold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7.xml"/><Relationship Id="rId44" Type="http://schemas.openxmlformats.org/officeDocument/2006/relationships/font" Target="fonts/SourceSansPro-boldItalic.fntdata"/><Relationship Id="rId21" Type="http://schemas.openxmlformats.org/officeDocument/2006/relationships/slide" Target="slides/slide16.xml"/><Relationship Id="rId43" Type="http://schemas.openxmlformats.org/officeDocument/2006/relationships/font" Target="fonts/SourceSansPr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fairDispl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fairDisplay-italic.fntdata"/><Relationship Id="rId14" Type="http://schemas.openxmlformats.org/officeDocument/2006/relationships/slide" Target="slides/slide9.xml"/><Relationship Id="rId36" Type="http://schemas.openxmlformats.org/officeDocument/2006/relationships/font" Target="fonts/PlayfairDisplay-bold.fntdata"/><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PlayfairDispl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484b221c88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484b221c8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Open source CAN to USB interface for your computer. Based around a microcontroller with a microchip CAN transceiver. It is cross platform so it can be used on MAC, Linux, or Windows. Some other notable things about the CANtact that were helpful for us is that it is </a:t>
            </a:r>
            <a:r>
              <a:rPr lang="en"/>
              <a:t>intended</a:t>
            </a:r>
            <a:r>
              <a:rPr lang="en"/>
              <a:t> to be used for hacking so there was a python library that we could utilize. Also, with OS and Linux, there were no drivers required to use the CANtact.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4a5852620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a585262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48a08599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48a08599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7c8582ce23406d7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c8582ce23406d7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4a5852620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a5852620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The CANtact has these physical jumpers that need to be set according to the type of connection being used. </a:t>
            </a:r>
            <a:endParaRPr/>
          </a:p>
          <a:p>
            <a:pPr indent="0" lvl="0" marL="0" rtl="0" algn="l">
              <a:spcBef>
                <a:spcPts val="0"/>
              </a:spcBef>
              <a:spcAft>
                <a:spcPts val="0"/>
              </a:spcAft>
              <a:buNone/>
            </a:pPr>
            <a:r>
              <a:rPr lang="en"/>
              <a:t>With an OBD-II to DB9 cable, you must put the jumpers on CAN High on pin 3, CAN Low on pin 5, and Ground on pin 1.</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4a506bd6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a506bd6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Kilobits per second</a:t>
            </a:r>
            <a:endParaRPr/>
          </a:p>
          <a:p>
            <a:pPr indent="0" lvl="0" marL="0" rtl="0" algn="l">
              <a:spcBef>
                <a:spcPts val="0"/>
              </a:spcBef>
              <a:spcAft>
                <a:spcPts val="0"/>
              </a:spcAft>
              <a:buNone/>
            </a:pPr>
            <a:r>
              <a:rPr lang="en"/>
              <a:t>-s6</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4a58526205_5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4a58526205_5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4a506bd6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4a506bd6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Dev.recv </a:t>
            </a:r>
            <a:r>
              <a:rPr lang="en"/>
              <a:t>outputting</a:t>
            </a:r>
            <a:r>
              <a:rPr lang="en"/>
              <a:t> in a format we can read not interpreting 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4a5852620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4a5852620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4a58526205_5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4a58526205_5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4a585262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4a585262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Katherine</a:t>
            </a:r>
            <a:endParaRPr/>
          </a:p>
          <a:p>
            <a:pPr indent="0" lvl="0" marL="0" rtl="0" algn="l">
              <a:spcBef>
                <a:spcPts val="0"/>
              </a:spcBef>
              <a:spcAft>
                <a:spcPts val="0"/>
              </a:spcAft>
              <a:buNone/>
            </a:pPr>
            <a:r>
              <a:rPr lang="en"/>
              <a:t>Mention: Arduino/Microcontroller</a:t>
            </a:r>
            <a:endParaRPr/>
          </a:p>
          <a:p>
            <a:pPr indent="0" lvl="0" marL="0" rtl="0" algn="l">
              <a:spcBef>
                <a:spcPts val="0"/>
              </a:spcBef>
              <a:spcAft>
                <a:spcPts val="0"/>
              </a:spcAft>
              <a:buNone/>
            </a:pPr>
            <a:r>
              <a:rPr lang="en"/>
              <a:t>Can buy device just to read </a:t>
            </a:r>
            <a:r>
              <a:rPr lang="en"/>
              <a:t>output </a:t>
            </a:r>
            <a:r>
              <a:rPr lang="en"/>
              <a:t>(not write to 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4a5852620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4a5852620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Katherine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4a58526205_4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4a58526205_4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Katherine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4a58526205_4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a58526205_4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Katherine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4a585262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4a585262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4a58526205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4a58526205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“pyvit” repository contains python code that can be used for sniffing the can bus messages. These two classes here are examples of code to decode the can massages into readable json.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4a58526205_4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4a58526205_4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48acd51e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48acd51e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Ally’s OBD-II may have been broken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484b221c8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84b221c8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Fw- used to flash hardware</a:t>
            </a:r>
            <a:endParaRPr/>
          </a:p>
          <a:p>
            <a:pPr indent="0" lvl="0" marL="0" rtl="0" algn="l">
              <a:spcBef>
                <a:spcPts val="0"/>
              </a:spcBef>
              <a:spcAft>
                <a:spcPts val="0"/>
              </a:spcAft>
              <a:buNone/>
            </a:pPr>
            <a:r>
              <a:rPr lang="en"/>
              <a:t>Pyvit- used to read/write/interperet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4a58526205_5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4a58526205_5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4a6faabd49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4a6faabd49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Fw- used to flash hardware</a:t>
            </a:r>
            <a:endParaRPr/>
          </a:p>
          <a:p>
            <a:pPr indent="0" lvl="0" marL="0" rtl="0" algn="l">
              <a:spcBef>
                <a:spcPts val="0"/>
              </a:spcBef>
              <a:spcAft>
                <a:spcPts val="0"/>
              </a:spcAft>
              <a:buNone/>
            </a:pPr>
            <a:r>
              <a:rPr lang="en"/>
              <a:t>Pyvit- used to read/write/interperet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4a585262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4a585262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4a585262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4a585262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a58526205_5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a58526205_5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48acd51e6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8acd51e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Controller Area Network which is a vehicle bus standard to allow microcontrollers and devices to communicate with each other without a host computer.</a:t>
            </a:r>
            <a:endParaRPr/>
          </a:p>
          <a:p>
            <a:pPr indent="0" lvl="0" marL="0" rtl="0" algn="l">
              <a:spcBef>
                <a:spcPts val="0"/>
              </a:spcBef>
              <a:spcAft>
                <a:spcPts val="0"/>
              </a:spcAft>
              <a:buNone/>
            </a:pPr>
            <a:r>
              <a:rPr lang="en"/>
              <a:t>Two important parts of the CAN Bus are the arbitration ID and the data.</a:t>
            </a:r>
            <a:endParaRPr/>
          </a:p>
          <a:p>
            <a:pPr indent="0" lvl="0" marL="0" rtl="0" algn="l">
              <a:spcBef>
                <a:spcPts val="0"/>
              </a:spcBef>
              <a:spcAft>
                <a:spcPts val="0"/>
              </a:spcAft>
              <a:buNone/>
            </a:pPr>
            <a:r>
              <a:rPr lang="en"/>
              <a:t>The receiving device - in this case the car - what function to perform</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84b221c8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84b221c8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Diagram of the CAN Frame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4a585262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4a585262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4a585262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4a585262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Again, the CANtact was created by Eric Evenchick (Evan chick)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2"/>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2"/>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txBox="1"/>
          <p:nvPr>
            <p:ph type="ctrTitle"/>
          </p:nvPr>
        </p:nvSpPr>
        <p:spPr>
          <a:xfrm>
            <a:off x="2847975" y="3363425"/>
            <a:ext cx="5610300" cy="1159800"/>
          </a:xfrm>
          <a:prstGeom prst="rect">
            <a:avLst/>
          </a:prstGeom>
          <a:noFill/>
          <a:ln>
            <a:noFill/>
          </a:ln>
        </p:spPr>
        <p:txBody>
          <a:bodyPr anchorCtr="0" anchor="ctr" bIns="91425" lIns="91425" spcFirstLastPara="1" rIns="91425" wrap="square" tIns="91425"/>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l graph">
  <p:cSld name="BLANK_2">
    <p:spTree>
      <p:nvGrpSpPr>
        <p:cNvPr id="377" name="Shape 377"/>
        <p:cNvGrpSpPr/>
        <p:nvPr/>
      </p:nvGrpSpPr>
      <p:grpSpPr>
        <a:xfrm>
          <a:off x="0" y="0"/>
          <a:ext cx="0" cy="0"/>
          <a:chOff x="0" y="0"/>
          <a:chExt cx="0" cy="0"/>
        </a:xfrm>
      </p:grpSpPr>
      <p:sp>
        <p:nvSpPr>
          <p:cNvPr id="378" name="Google Shape;37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568"/>
            </a:srgbClr>
          </a:solidFill>
          <a:ln>
            <a:noFill/>
          </a:ln>
        </p:spPr>
      </p:sp>
      <p:sp>
        <p:nvSpPr>
          <p:cNvPr id="379" name="Google Shape;37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380" name="Google Shape;380;p11"/>
          <p:cNvSpPr/>
          <p:nvPr/>
        </p:nvSpPr>
        <p:spPr>
          <a:xfrm rot="8100000">
            <a:off x="1847981" y="44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1"/>
          <p:cNvSpPr/>
          <p:nvPr/>
        </p:nvSpPr>
        <p:spPr>
          <a:xfrm rot="8100000">
            <a:off x="6038981" y="72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1"/>
          <p:cNvSpPr/>
          <p:nvPr/>
        </p:nvSpPr>
        <p:spPr>
          <a:xfrm rot="8100000">
            <a:off x="7181981" y="76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3" name="Google Shape;383;p11"/>
          <p:cNvGrpSpPr/>
          <p:nvPr/>
        </p:nvGrpSpPr>
        <p:grpSpPr>
          <a:xfrm>
            <a:off x="-9525" y="652475"/>
            <a:ext cx="9167825" cy="595300"/>
            <a:chOff x="-9525" y="4462475"/>
            <a:chExt cx="9167825" cy="595300"/>
          </a:xfrm>
        </p:grpSpPr>
        <p:sp>
          <p:nvSpPr>
            <p:cNvPr id="384" name="Google Shape;38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385" name="Google Shape;38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386" name="Google Shape;38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387" name="Google Shape;387;p11"/>
          <p:cNvGrpSpPr/>
          <p:nvPr/>
        </p:nvGrpSpPr>
        <p:grpSpPr>
          <a:xfrm>
            <a:off x="-42837" y="633488"/>
            <a:ext cx="9229575" cy="642787"/>
            <a:chOff x="-42837" y="4443488"/>
            <a:chExt cx="9229575" cy="642787"/>
          </a:xfrm>
        </p:grpSpPr>
        <p:sp>
          <p:nvSpPr>
            <p:cNvPr id="388" name="Google Shape;388;p11"/>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1"/>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1"/>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1"/>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1"/>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1"/>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1"/>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1"/>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1"/>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1"/>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1"/>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1"/>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1"/>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1"/>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1"/>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1"/>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1"/>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1"/>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1"/>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1"/>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1"/>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1"/>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1"/>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1"/>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1"/>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3" name="Google Shape;413;p11"/>
          <p:cNvSpPr/>
          <p:nvPr/>
        </p:nvSpPr>
        <p:spPr>
          <a:xfrm>
            <a:off x="2990700" y="77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1"/>
          <p:cNvSpPr/>
          <p:nvPr/>
        </p:nvSpPr>
        <p:spPr>
          <a:xfrm>
            <a:off x="1085700" y="106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1"/>
          <p:cNvSpPr/>
          <p:nvPr/>
        </p:nvSpPr>
        <p:spPr>
          <a:xfrm>
            <a:off x="4895700" y="70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1"/>
          <p:cNvSpPr/>
          <p:nvPr/>
        </p:nvSpPr>
        <p:spPr>
          <a:xfrm rot="8100000">
            <a:off x="8699949" y="51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8" name="Shape 418"/>
        <p:cNvGrpSpPr/>
        <p:nvPr/>
      </p:nvGrpSpPr>
      <p:grpSpPr>
        <a:xfrm>
          <a:off x="0" y="0"/>
          <a:ext cx="0" cy="0"/>
          <a:chOff x="0" y="0"/>
          <a:chExt cx="0" cy="0"/>
        </a:xfrm>
      </p:grpSpPr>
      <p:sp>
        <p:nvSpPr>
          <p:cNvPr id="419" name="Google Shape;419;p12"/>
          <p:cNvSpPr txBox="1"/>
          <p:nvPr>
            <p:ph idx="1" type="body"/>
          </p:nvPr>
        </p:nvSpPr>
        <p:spPr>
          <a:xfrm>
            <a:off x="457200" y="3852828"/>
            <a:ext cx="8229600" cy="519600"/>
          </a:xfrm>
          <a:prstGeom prst="rect">
            <a:avLst/>
          </a:prstGeom>
          <a:noFill/>
          <a:ln>
            <a:noFill/>
          </a:ln>
        </p:spPr>
        <p:txBody>
          <a:bodyPr anchorCtr="0" anchor="t" bIns="91425" lIns="91425" spcFirstLastPara="1" rIns="91425" wrap="square" tIns="91425"/>
          <a:lstStyle>
            <a:lvl1pPr indent="-228600" lvl="0" marL="457200" algn="ctr">
              <a:lnSpc>
                <a:spcPct val="100000"/>
              </a:lnSpc>
              <a:spcBef>
                <a:spcPts val="360"/>
              </a:spcBef>
              <a:spcAft>
                <a:spcPts val="0"/>
              </a:spcAft>
              <a:buClr>
                <a:srgbClr val="00CEF6"/>
              </a:buClr>
              <a:buSzPts val="1400"/>
              <a:buNone/>
              <a:defRPr sz="1400">
                <a:solidFill>
                  <a:srgbClr val="00CEF6"/>
                </a:solidFill>
              </a:defRPr>
            </a:lvl1pPr>
          </a:lstStyle>
          <a:p/>
        </p:txBody>
      </p:sp>
      <p:sp>
        <p:nvSpPr>
          <p:cNvPr id="420" name="Google Shape;420;p12"/>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421" name="Google Shape;421;p12"/>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422" name="Google Shape;422;p12"/>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2"/>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2"/>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5" name="Google Shape;425;p12"/>
          <p:cNvGrpSpPr/>
          <p:nvPr/>
        </p:nvGrpSpPr>
        <p:grpSpPr>
          <a:xfrm>
            <a:off x="-9525" y="4462475"/>
            <a:ext cx="9167825" cy="595300"/>
            <a:chOff x="-9525" y="4462475"/>
            <a:chExt cx="9167825" cy="595300"/>
          </a:xfrm>
        </p:grpSpPr>
        <p:sp>
          <p:nvSpPr>
            <p:cNvPr id="426" name="Google Shape;426;p1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427" name="Google Shape;427;p1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428" name="Google Shape;428;p1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429" name="Google Shape;429;p12"/>
          <p:cNvGrpSpPr/>
          <p:nvPr/>
        </p:nvGrpSpPr>
        <p:grpSpPr>
          <a:xfrm>
            <a:off x="-42837" y="4443488"/>
            <a:ext cx="9229575" cy="642787"/>
            <a:chOff x="-42837" y="4443488"/>
            <a:chExt cx="9229575" cy="642787"/>
          </a:xfrm>
        </p:grpSpPr>
        <p:sp>
          <p:nvSpPr>
            <p:cNvPr id="430" name="Google Shape;430;p12"/>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2"/>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2"/>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2"/>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2"/>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2"/>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2"/>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2"/>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2"/>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2"/>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2"/>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2"/>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2"/>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2"/>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2"/>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2"/>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2"/>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2"/>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2"/>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2"/>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2"/>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2"/>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2"/>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2"/>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5" name="Google Shape;455;p12"/>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2"/>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2"/>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2"/>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460" name="Shape 460"/>
        <p:cNvGrpSpPr/>
        <p:nvPr/>
      </p:nvGrpSpPr>
      <p:grpSpPr>
        <a:xfrm>
          <a:off x="0" y="0"/>
          <a:ext cx="0" cy="0"/>
          <a:chOff x="0" y="0"/>
          <a:chExt cx="0" cy="0"/>
        </a:xfrm>
      </p:grpSpPr>
      <p:sp>
        <p:nvSpPr>
          <p:cNvPr id="461" name="Google Shape;461;p1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463" name="Google Shape;463;p13"/>
          <p:cNvSpPr txBox="1"/>
          <p:nvPr>
            <p:ph idx="12" type="sldNum"/>
          </p:nvPr>
        </p:nvSpPr>
        <p:spPr>
          <a:xfrm>
            <a:off x="8497999" y="4688759"/>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4" name="Shape 74"/>
        <p:cNvGrpSpPr/>
        <p:nvPr/>
      </p:nvGrpSpPr>
      <p:grpSpPr>
        <a:xfrm>
          <a:off x="0" y="0"/>
          <a:ext cx="0" cy="0"/>
          <a:chOff x="0" y="0"/>
          <a:chExt cx="0" cy="0"/>
        </a:xfrm>
      </p:grpSpPr>
      <p:sp>
        <p:nvSpPr>
          <p:cNvPr id="75" name="Google Shape;75;p3"/>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76" name="Google Shape;76;p3"/>
          <p:cNvSpPr txBox="1"/>
          <p:nvPr>
            <p:ph idx="1" type="body"/>
          </p:nvPr>
        </p:nvSpPr>
        <p:spPr>
          <a:xfrm>
            <a:off x="1131500" y="1552950"/>
            <a:ext cx="3339900" cy="26658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7" name="Google Shape;77;p3"/>
          <p:cNvSpPr txBox="1"/>
          <p:nvPr>
            <p:ph idx="2" type="body"/>
          </p:nvPr>
        </p:nvSpPr>
        <p:spPr>
          <a:xfrm>
            <a:off x="4672563" y="1552950"/>
            <a:ext cx="3339900" cy="26658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8" name="Google Shape;78;p3"/>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79" name="Google Shape;79;p3"/>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80" name="Google Shape;80;p3"/>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3"/>
          <p:cNvGrpSpPr/>
          <p:nvPr/>
        </p:nvGrpSpPr>
        <p:grpSpPr>
          <a:xfrm>
            <a:off x="-9525" y="4462475"/>
            <a:ext cx="9167825" cy="595300"/>
            <a:chOff x="-9525" y="4462475"/>
            <a:chExt cx="9167825" cy="595300"/>
          </a:xfrm>
        </p:grpSpPr>
        <p:sp>
          <p:nvSpPr>
            <p:cNvPr id="84" name="Google Shape;84;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85" name="Google Shape;85;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86" name="Google Shape;86;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87" name="Google Shape;87;p3"/>
          <p:cNvGrpSpPr/>
          <p:nvPr/>
        </p:nvGrpSpPr>
        <p:grpSpPr>
          <a:xfrm>
            <a:off x="-42837" y="4443488"/>
            <a:ext cx="9229575" cy="642787"/>
            <a:chOff x="-42837" y="4443488"/>
            <a:chExt cx="9229575" cy="642787"/>
          </a:xfrm>
        </p:grpSpPr>
        <p:sp>
          <p:nvSpPr>
            <p:cNvPr id="88" name="Google Shape;88;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3"/>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8" name="Shape 118"/>
        <p:cNvGrpSpPr/>
        <p:nvPr/>
      </p:nvGrpSpPr>
      <p:grpSpPr>
        <a:xfrm>
          <a:off x="0" y="0"/>
          <a:ext cx="0" cy="0"/>
          <a:chOff x="0" y="0"/>
          <a:chExt cx="0" cy="0"/>
        </a:xfrm>
      </p:grpSpPr>
      <p:sp>
        <p:nvSpPr>
          <p:cNvPr id="119" name="Google Shape;119;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120" name="Google Shape;120;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21" name="Google Shape;121;p4"/>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4"/>
          <p:cNvGrpSpPr/>
          <p:nvPr/>
        </p:nvGrpSpPr>
        <p:grpSpPr>
          <a:xfrm>
            <a:off x="-9525" y="4462475"/>
            <a:ext cx="9167825" cy="595300"/>
            <a:chOff x="-9525" y="4462475"/>
            <a:chExt cx="9167825" cy="595300"/>
          </a:xfrm>
        </p:grpSpPr>
        <p:sp>
          <p:nvSpPr>
            <p:cNvPr id="125" name="Google Shape;125;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26" name="Google Shape;126;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27" name="Google Shape;127;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28" name="Google Shape;128;p4"/>
          <p:cNvGrpSpPr/>
          <p:nvPr/>
        </p:nvGrpSpPr>
        <p:grpSpPr>
          <a:xfrm>
            <a:off x="-42837" y="4443488"/>
            <a:ext cx="9229575" cy="642787"/>
            <a:chOff x="-42837" y="4443488"/>
            <a:chExt cx="9229575" cy="642787"/>
          </a:xfrm>
        </p:grpSpPr>
        <p:sp>
          <p:nvSpPr>
            <p:cNvPr id="129" name="Google Shape;129;p4"/>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4"/>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9" name="Shape 159"/>
        <p:cNvGrpSpPr/>
        <p:nvPr/>
      </p:nvGrpSpPr>
      <p:grpSpPr>
        <a:xfrm>
          <a:off x="0" y="0"/>
          <a:ext cx="0" cy="0"/>
          <a:chOff x="0" y="0"/>
          <a:chExt cx="0" cy="0"/>
        </a:xfrm>
      </p:grpSpPr>
      <p:sp>
        <p:nvSpPr>
          <p:cNvPr id="160" name="Google Shape;160;p5"/>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161" name="Google Shape;161;p5"/>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162" name="Google Shape;162;p5"/>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 name="Google Shape;165;p5"/>
          <p:cNvGrpSpPr/>
          <p:nvPr/>
        </p:nvGrpSpPr>
        <p:grpSpPr>
          <a:xfrm>
            <a:off x="-9525" y="2024075"/>
            <a:ext cx="9167825" cy="595300"/>
            <a:chOff x="-9525" y="4462475"/>
            <a:chExt cx="9167825" cy="595300"/>
          </a:xfrm>
        </p:grpSpPr>
        <p:sp>
          <p:nvSpPr>
            <p:cNvPr id="166" name="Google Shape;166;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67" name="Google Shape;167;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68" name="Google Shape;168;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69" name="Google Shape;169;p5"/>
          <p:cNvGrpSpPr/>
          <p:nvPr/>
        </p:nvGrpSpPr>
        <p:grpSpPr>
          <a:xfrm>
            <a:off x="-42837" y="2005088"/>
            <a:ext cx="9229575" cy="642787"/>
            <a:chOff x="-42837" y="4443488"/>
            <a:chExt cx="9229575" cy="642787"/>
          </a:xfrm>
        </p:grpSpPr>
        <p:sp>
          <p:nvSpPr>
            <p:cNvPr id="170" name="Google Shape;170;p5"/>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5"/>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
          <p:cNvSpPr txBox="1"/>
          <p:nvPr>
            <p:ph type="ctrTitle"/>
          </p:nvPr>
        </p:nvSpPr>
        <p:spPr>
          <a:xfrm>
            <a:off x="2309350" y="3031150"/>
            <a:ext cx="5214600" cy="11598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p:txBody>
      </p:sp>
      <p:sp>
        <p:nvSpPr>
          <p:cNvPr id="200" name="Google Shape;200;p5"/>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p:txBody>
      </p:sp>
      <p:sp>
        <p:nvSpPr>
          <p:cNvPr id="201" name="Google Shape;201;p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02" name="Shape 202"/>
        <p:cNvGrpSpPr/>
        <p:nvPr/>
      </p:nvGrpSpPr>
      <p:grpSpPr>
        <a:xfrm>
          <a:off x="0" y="0"/>
          <a:ext cx="0" cy="0"/>
          <a:chOff x="0" y="0"/>
          <a:chExt cx="0" cy="0"/>
        </a:xfrm>
      </p:grpSpPr>
      <p:sp>
        <p:nvSpPr>
          <p:cNvPr id="203" name="Google Shape;203;p6"/>
          <p:cNvSpPr txBox="1"/>
          <p:nvPr>
            <p:ph idx="1" type="body"/>
          </p:nvPr>
        </p:nvSpPr>
        <p:spPr>
          <a:xfrm>
            <a:off x="1519975" y="2161800"/>
            <a:ext cx="6104100" cy="819900"/>
          </a:xfrm>
          <a:prstGeom prst="rect">
            <a:avLst/>
          </a:prstGeom>
          <a:noFill/>
          <a:ln>
            <a:noFill/>
          </a:ln>
        </p:spPr>
        <p:txBody>
          <a:bodyPr anchorCtr="0" anchor="ctr" bIns="91425" lIns="91425" spcFirstLastPara="1" rIns="91425" wrap="square" tIns="91425"/>
          <a:lstStyle>
            <a:lvl1pPr indent="-419100" lvl="0" marL="457200" algn="ctr">
              <a:lnSpc>
                <a:spcPct val="100000"/>
              </a:lnSpc>
              <a:spcBef>
                <a:spcPts val="600"/>
              </a:spcBef>
              <a:spcAft>
                <a:spcPts val="0"/>
              </a:spcAft>
              <a:buSzPts val="3000"/>
              <a:buChar char="◉"/>
              <a:defRPr i="1" sz="3000"/>
            </a:lvl1pPr>
            <a:lvl2pPr indent="-419100" lvl="1" marL="914400" algn="ctr">
              <a:lnSpc>
                <a:spcPct val="100000"/>
              </a:lnSpc>
              <a:spcBef>
                <a:spcPts val="0"/>
              </a:spcBef>
              <a:spcAft>
                <a:spcPts val="0"/>
              </a:spcAft>
              <a:buSzPts val="3000"/>
              <a:buChar char="◉"/>
              <a:defRPr i="1" sz="3000"/>
            </a:lvl2pPr>
            <a:lvl3pPr indent="-419100" lvl="2" marL="1371600" algn="ctr">
              <a:lnSpc>
                <a:spcPct val="100000"/>
              </a:lnSpc>
              <a:spcBef>
                <a:spcPts val="0"/>
              </a:spcBef>
              <a:spcAft>
                <a:spcPts val="0"/>
              </a:spcAft>
              <a:buSzPts val="3000"/>
              <a:buChar char="■"/>
              <a:defRPr i="1" sz="3000"/>
            </a:lvl3pPr>
            <a:lvl4pPr indent="-419100" lvl="3" marL="1828800" algn="ctr">
              <a:lnSpc>
                <a:spcPct val="100000"/>
              </a:lnSpc>
              <a:spcBef>
                <a:spcPts val="0"/>
              </a:spcBef>
              <a:spcAft>
                <a:spcPts val="0"/>
              </a:spcAft>
              <a:buSzPts val="3000"/>
              <a:buChar char="●"/>
              <a:defRPr i="1" sz="3000"/>
            </a:lvl4pPr>
            <a:lvl5pPr indent="-419100" lvl="4" marL="2286000" algn="ctr">
              <a:lnSpc>
                <a:spcPct val="100000"/>
              </a:lnSpc>
              <a:spcBef>
                <a:spcPts val="0"/>
              </a:spcBef>
              <a:spcAft>
                <a:spcPts val="0"/>
              </a:spcAft>
              <a:buSzPts val="3000"/>
              <a:buChar char="○"/>
              <a:defRPr i="1" sz="3000"/>
            </a:lvl5pPr>
            <a:lvl6pPr indent="-419100" lvl="5" marL="2743200" algn="ctr">
              <a:lnSpc>
                <a:spcPct val="100000"/>
              </a:lnSpc>
              <a:spcBef>
                <a:spcPts val="0"/>
              </a:spcBef>
              <a:spcAft>
                <a:spcPts val="0"/>
              </a:spcAft>
              <a:buSzPts val="3000"/>
              <a:buChar char="■"/>
              <a:defRPr i="1" sz="3000"/>
            </a:lvl6pPr>
            <a:lvl7pPr indent="-419100" lvl="6" marL="3200400" algn="ctr">
              <a:lnSpc>
                <a:spcPct val="100000"/>
              </a:lnSpc>
              <a:spcBef>
                <a:spcPts val="0"/>
              </a:spcBef>
              <a:spcAft>
                <a:spcPts val="0"/>
              </a:spcAft>
              <a:buSzPts val="3000"/>
              <a:buChar char="●"/>
              <a:defRPr i="1" sz="3000"/>
            </a:lvl7pPr>
            <a:lvl8pPr indent="-419100" lvl="7" marL="3657600" algn="ctr">
              <a:lnSpc>
                <a:spcPct val="100000"/>
              </a:lnSpc>
              <a:spcBef>
                <a:spcPts val="0"/>
              </a:spcBef>
              <a:spcAft>
                <a:spcPts val="0"/>
              </a:spcAft>
              <a:buSzPts val="3000"/>
              <a:buChar char="○"/>
              <a:defRPr i="1" sz="3000"/>
            </a:lvl8pPr>
            <a:lvl9pPr indent="-419100" lvl="8" marL="4114800" algn="ctr">
              <a:lnSpc>
                <a:spcPct val="100000"/>
              </a:lnSpc>
              <a:spcBef>
                <a:spcPts val="0"/>
              </a:spcBef>
              <a:spcAft>
                <a:spcPts val="0"/>
              </a:spcAft>
              <a:buSzPts val="3000"/>
              <a:buChar char="■"/>
              <a:defRPr i="1" sz="3000"/>
            </a:lvl9pPr>
          </a:lstStyle>
          <a:p/>
        </p:txBody>
      </p:sp>
      <p:sp>
        <p:nvSpPr>
          <p:cNvPr id="204" name="Google Shape;204;p6"/>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rgbClr val="00CEF6"/>
                </a:solidFill>
                <a:latin typeface="Arial"/>
                <a:ea typeface="Arial"/>
                <a:cs typeface="Arial"/>
                <a:sym typeface="Arial"/>
              </a:rPr>
              <a:t>“</a:t>
            </a:r>
            <a:endParaRPr b="0" i="0" sz="9600" u="none" cap="none" strike="noStrike">
              <a:solidFill>
                <a:srgbClr val="00CEF6"/>
              </a:solidFill>
              <a:latin typeface="Arial"/>
              <a:ea typeface="Arial"/>
              <a:cs typeface="Arial"/>
              <a:sym typeface="Arial"/>
            </a:endParaRPr>
          </a:p>
        </p:txBody>
      </p:sp>
      <p:sp>
        <p:nvSpPr>
          <p:cNvPr id="205" name="Google Shape;205;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06" name="Google Shape;206;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07" name="Google Shape;207;p6"/>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 name="Google Shape;210;p6"/>
          <p:cNvGrpSpPr/>
          <p:nvPr/>
        </p:nvGrpSpPr>
        <p:grpSpPr>
          <a:xfrm>
            <a:off x="-9525" y="4462475"/>
            <a:ext cx="9167825" cy="595300"/>
            <a:chOff x="-9525" y="4462475"/>
            <a:chExt cx="9167825" cy="595300"/>
          </a:xfrm>
        </p:grpSpPr>
        <p:sp>
          <p:nvSpPr>
            <p:cNvPr id="211" name="Google Shape;211;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212" name="Google Shape;212;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213" name="Google Shape;213;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214" name="Google Shape;214;p6"/>
          <p:cNvGrpSpPr/>
          <p:nvPr/>
        </p:nvGrpSpPr>
        <p:grpSpPr>
          <a:xfrm>
            <a:off x="-42837" y="4443488"/>
            <a:ext cx="9229575" cy="642787"/>
            <a:chOff x="-42837" y="4443488"/>
            <a:chExt cx="9229575" cy="642787"/>
          </a:xfrm>
        </p:grpSpPr>
        <p:sp>
          <p:nvSpPr>
            <p:cNvPr id="215" name="Google Shape;215;p6"/>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6"/>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 name="Google Shape;240;p6"/>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45" name="Shape 245"/>
        <p:cNvGrpSpPr/>
        <p:nvPr/>
      </p:nvGrpSpPr>
      <p:grpSpPr>
        <a:xfrm>
          <a:off x="0" y="0"/>
          <a:ext cx="0" cy="0"/>
          <a:chOff x="0" y="0"/>
          <a:chExt cx="0" cy="0"/>
        </a:xfrm>
      </p:grpSpPr>
      <p:sp>
        <p:nvSpPr>
          <p:cNvPr id="246" name="Google Shape;246;p7"/>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47" name="Google Shape;247;p7"/>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50" name="Google Shape;250;p7"/>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257" name="Google Shape;257;p7"/>
          <p:cNvGrpSpPr/>
          <p:nvPr/>
        </p:nvGrpSpPr>
        <p:grpSpPr>
          <a:xfrm>
            <a:off x="-42837" y="4443488"/>
            <a:ext cx="9229575" cy="642787"/>
            <a:chOff x="-42837" y="4443488"/>
            <a:chExt cx="9229575" cy="642787"/>
          </a:xfrm>
        </p:grpSpPr>
        <p:sp>
          <p:nvSpPr>
            <p:cNvPr id="258" name="Google Shape;258;p7"/>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7"/>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7"/>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7"/>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7"/>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7"/>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7"/>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7"/>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7"/>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7"/>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7"/>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7"/>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7"/>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7"/>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7"/>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7"/>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7"/>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7"/>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7"/>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 name="Google Shape;283;p7"/>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7"/>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7"/>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88" name="Shape 288"/>
        <p:cNvGrpSpPr/>
        <p:nvPr/>
      </p:nvGrpSpPr>
      <p:grpSpPr>
        <a:xfrm>
          <a:off x="0" y="0"/>
          <a:ext cx="0" cy="0"/>
          <a:chOff x="0" y="0"/>
          <a:chExt cx="0" cy="0"/>
        </a:xfrm>
      </p:grpSpPr>
      <p:sp>
        <p:nvSpPr>
          <p:cNvPr id="289" name="Google Shape;289;p8"/>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90" name="Google Shape;290;p8"/>
          <p:cNvSpPr txBox="1"/>
          <p:nvPr>
            <p:ph idx="1" type="body"/>
          </p:nvPr>
        </p:nvSpPr>
        <p:spPr>
          <a:xfrm>
            <a:off x="705900" y="1626600"/>
            <a:ext cx="2471700" cy="32994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91" name="Google Shape;291;p8"/>
          <p:cNvSpPr txBox="1"/>
          <p:nvPr>
            <p:ph idx="2" type="body"/>
          </p:nvPr>
        </p:nvSpPr>
        <p:spPr>
          <a:xfrm>
            <a:off x="3304125" y="1626600"/>
            <a:ext cx="2471700" cy="32994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92" name="Google Shape;292;p8"/>
          <p:cNvSpPr txBox="1"/>
          <p:nvPr>
            <p:ph idx="3" type="body"/>
          </p:nvPr>
        </p:nvSpPr>
        <p:spPr>
          <a:xfrm>
            <a:off x="5902350" y="1626600"/>
            <a:ext cx="2471700" cy="32994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95" name="Google Shape;295;p8"/>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302" name="Google Shape;302;p8"/>
          <p:cNvGrpSpPr/>
          <p:nvPr/>
        </p:nvGrpSpPr>
        <p:grpSpPr>
          <a:xfrm>
            <a:off x="-42837" y="4443488"/>
            <a:ext cx="9229575" cy="642787"/>
            <a:chOff x="-42837" y="4443488"/>
            <a:chExt cx="9229575" cy="642787"/>
          </a:xfrm>
        </p:grpSpPr>
        <p:sp>
          <p:nvSpPr>
            <p:cNvPr id="303" name="Google Shape;303;p8"/>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8"/>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8"/>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8"/>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8"/>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8"/>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8"/>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8"/>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8"/>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8"/>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8"/>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8"/>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8"/>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8"/>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8"/>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8"/>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8"/>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8"/>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8"/>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8"/>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8"/>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8"/>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8" name="Google Shape;328;p8"/>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8"/>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8"/>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333" name="Shape 333"/>
        <p:cNvGrpSpPr/>
        <p:nvPr/>
      </p:nvGrpSpPr>
      <p:grpSpPr>
        <a:xfrm>
          <a:off x="0" y="0"/>
          <a:ext cx="0" cy="0"/>
          <a:chOff x="0" y="0"/>
          <a:chExt cx="0" cy="0"/>
        </a:xfrm>
      </p:grpSpPr>
      <p:sp>
        <p:nvSpPr>
          <p:cNvPr id="334" name="Google Shape;334;p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5" name="Shape 335"/>
        <p:cNvGrpSpPr/>
        <p:nvPr/>
      </p:nvGrpSpPr>
      <p:grpSpPr>
        <a:xfrm>
          <a:off x="0" y="0"/>
          <a:ext cx="0" cy="0"/>
          <a:chOff x="0" y="0"/>
          <a:chExt cx="0" cy="0"/>
        </a:xfrm>
      </p:grpSpPr>
      <p:sp>
        <p:nvSpPr>
          <p:cNvPr id="336" name="Google Shape;336;p10"/>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337" name="Google Shape;33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338" name="Google Shape;33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39" name="Google Shape;339;p10"/>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0"/>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0"/>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2" name="Google Shape;342;p10"/>
          <p:cNvGrpSpPr/>
          <p:nvPr/>
        </p:nvGrpSpPr>
        <p:grpSpPr>
          <a:xfrm>
            <a:off x="-9525" y="4462475"/>
            <a:ext cx="9167825" cy="595300"/>
            <a:chOff x="-9525" y="4462475"/>
            <a:chExt cx="9167825" cy="595300"/>
          </a:xfrm>
        </p:grpSpPr>
        <p:sp>
          <p:nvSpPr>
            <p:cNvPr id="343" name="Google Shape;34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344" name="Google Shape;34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345" name="Google Shape;34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346" name="Google Shape;346;p10"/>
          <p:cNvGrpSpPr/>
          <p:nvPr/>
        </p:nvGrpSpPr>
        <p:grpSpPr>
          <a:xfrm>
            <a:off x="-42837" y="4443488"/>
            <a:ext cx="9229575" cy="642787"/>
            <a:chOff x="-42837" y="4443488"/>
            <a:chExt cx="9229575" cy="642787"/>
          </a:xfrm>
        </p:grpSpPr>
        <p:sp>
          <p:nvSpPr>
            <p:cNvPr id="347" name="Google Shape;347;p10"/>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0"/>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0"/>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0"/>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0"/>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0"/>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0"/>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0"/>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0"/>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0"/>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0"/>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0"/>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0"/>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0"/>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0"/>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0"/>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0"/>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0"/>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0"/>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0"/>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0"/>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0"/>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0"/>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0"/>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0"/>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2" name="Google Shape;372;p10"/>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0"/>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0"/>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0"/>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sm" w="sm" type="none"/>
              <a:tailEnd len="sm" w="sm"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1pPr>
            <a:lvl2pPr lvl="1"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2pPr>
            <a:lvl3pPr lvl="2"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3pPr>
            <a:lvl4pPr lvl="3"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4pPr>
            <a:lvl5pPr lvl="4"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5pPr>
            <a:lvl6pPr lvl="5"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6pPr>
            <a:lvl7pPr lvl="6"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7pPr>
            <a:lvl8pPr lvl="7"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8pPr>
            <a:lvl9pPr lvl="8"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28324A"/>
              </a:buClr>
              <a:buSzPts val="2000"/>
              <a:buFont typeface="Source Sans Pro"/>
              <a:buChar char="◉"/>
              <a:defRPr b="0" i="0" sz="2000" u="none" cap="none" strike="noStrike">
                <a:solidFill>
                  <a:srgbClr val="28324A"/>
                </a:solidFill>
                <a:latin typeface="Source Sans Pro"/>
                <a:ea typeface="Source Sans Pro"/>
                <a:cs typeface="Source Sans Pro"/>
                <a:sym typeface="Source Sans Pro"/>
              </a:defRPr>
            </a:lvl1pPr>
            <a:lvl2pPr indent="-342900" lvl="1" marL="9144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2pPr>
            <a:lvl3pPr indent="-342900" lvl="2" marL="13716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hyperlink" Target="https://www.sans.org/reading-room/whitepapers/threats/hacking-bus-basic-manipulation-modern-automobile-through-bus-reverse-engineering-3782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drive.google.com/file/d/1ZVwsOzmE5PWsMG11dNKoBFgF8TrAWx81/view" TargetMode="Externa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en.wikipedia.org/wiki/OBD-II_PIDs" TargetMode="External"/><Relationship Id="rId4" Type="http://schemas.openxmlformats.org/officeDocument/2006/relationships/hyperlink" Target="https://www.csselectronics.com/screen/page/obd-ii-online-message-convert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s://github.com/linklayer" TargetMode="External"/><Relationship Id="rId4" Type="http://schemas.openxmlformats.org/officeDocument/2006/relationships/hyperlink" Target="https://github.com/linklayer/pyvit/blob/master/examples/cantact.py" TargetMode="External"/><Relationship Id="rId5" Type="http://schemas.openxmlformats.org/officeDocument/2006/relationships/hyperlink" Target="https://github.com/awharkrider/CPSC_3320_HACK_A_CA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www.sans.org/reading-room/whitepapers/threats/hacking-bus-basic-manipulation-modern-automobile-through-bus-reverse-engineering-37825" TargetMode="External"/><Relationship Id="rId4" Type="http://schemas.openxmlformats.org/officeDocument/2006/relationships/hyperlink" Target="https://www.csselectronics.com/screen/page/reverse-engineering-can-bus-messages-with-wireshark/language/en" TargetMode="External"/><Relationship Id="rId5" Type="http://schemas.openxmlformats.org/officeDocument/2006/relationships/hyperlink" Target="https://www.csselectronics.com/screen/page/obd-ii-online-message-converter" TargetMode="External"/><Relationship Id="rId6" Type="http://schemas.openxmlformats.org/officeDocument/2006/relationships/hyperlink" Target="https://en.wikipedia.org/wiki/OBD-II_PIDs" TargetMode="External"/><Relationship Id="rId7" Type="http://schemas.openxmlformats.org/officeDocument/2006/relationships/hyperlink" Target="https://www.csselectronics.com/screen/page/simple-intro-to-can-bus/language/en" TargetMode="External"/><Relationship Id="rId8" Type="http://schemas.openxmlformats.org/officeDocument/2006/relationships/hyperlink" Target="http://linklayer.github.io/canta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14"/>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7200"/>
              <a:t>Hacking A Car</a:t>
            </a:r>
            <a:endParaRPr sz="7200"/>
          </a:p>
        </p:txBody>
      </p:sp>
      <p:sp>
        <p:nvSpPr>
          <p:cNvPr id="469" name="Google Shape;469;p14"/>
          <p:cNvSpPr txBox="1"/>
          <p:nvPr>
            <p:ph idx="4294967295" type="subTitle"/>
          </p:nvPr>
        </p:nvSpPr>
        <p:spPr>
          <a:xfrm>
            <a:off x="3548175" y="4387300"/>
            <a:ext cx="4910100" cy="57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Katherine Bixler,  </a:t>
            </a:r>
            <a:r>
              <a:rPr lang="en" sz="1400"/>
              <a:t>Aaron Harkrider,  Joy Shaffer,  </a:t>
            </a:r>
            <a:r>
              <a:rPr lang="en" sz="1400"/>
              <a:t>Ally Wallace</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23"/>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CANtact</a:t>
            </a:r>
            <a:endParaRPr sz="3600"/>
          </a:p>
        </p:txBody>
      </p:sp>
      <p:sp>
        <p:nvSpPr>
          <p:cNvPr id="523" name="Google Shape;523;p23"/>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CAN to USB</a:t>
            </a:r>
            <a:endParaRPr/>
          </a:p>
          <a:p>
            <a:pPr indent="-355600" lvl="0" marL="457200" rtl="0" algn="l">
              <a:spcBef>
                <a:spcPts val="0"/>
              </a:spcBef>
              <a:spcAft>
                <a:spcPts val="0"/>
              </a:spcAft>
              <a:buSzPts val="2000"/>
              <a:buChar char="●"/>
            </a:pPr>
            <a:r>
              <a:rPr lang="en"/>
              <a:t>B</a:t>
            </a:r>
            <a:r>
              <a:rPr lang="en"/>
              <a:t>ased around the ST STM32F042C6 microcontroller</a:t>
            </a:r>
            <a:endParaRPr/>
          </a:p>
          <a:p>
            <a:pPr indent="-355600" lvl="0" marL="457200" rtl="0" algn="l">
              <a:spcBef>
                <a:spcPts val="0"/>
              </a:spcBef>
              <a:spcAft>
                <a:spcPts val="0"/>
              </a:spcAft>
              <a:buSzPts val="2000"/>
              <a:buChar char="●"/>
            </a:pPr>
            <a:r>
              <a:rPr lang="en"/>
              <a:t>Microchip MCP2561 CAN transceiver</a:t>
            </a:r>
            <a:endParaRPr/>
          </a:p>
          <a:p>
            <a:pPr indent="-355600" lvl="0" marL="457200" rtl="0" algn="l">
              <a:spcBef>
                <a:spcPts val="0"/>
              </a:spcBef>
              <a:spcAft>
                <a:spcPts val="0"/>
              </a:spcAft>
              <a:buSzPts val="2000"/>
              <a:buChar char="●"/>
            </a:pPr>
            <a:r>
              <a:rPr lang="en"/>
              <a:t>Cross Platform</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Designed for hacking </a:t>
            </a:r>
            <a:endParaRPr/>
          </a:p>
          <a:p>
            <a:pPr indent="-342900" lvl="1" marL="914400" rtl="0" algn="l">
              <a:spcBef>
                <a:spcPts val="0"/>
              </a:spcBef>
              <a:spcAft>
                <a:spcPts val="0"/>
              </a:spcAft>
              <a:buSzPts val="1800"/>
              <a:buChar char="○"/>
            </a:pPr>
            <a:r>
              <a:rPr lang="en"/>
              <a:t>Python library</a:t>
            </a:r>
            <a:endParaRPr/>
          </a:p>
          <a:p>
            <a:pPr indent="-355600" lvl="0" marL="457200" rtl="0" algn="l">
              <a:spcBef>
                <a:spcPts val="0"/>
              </a:spcBef>
              <a:spcAft>
                <a:spcPts val="0"/>
              </a:spcAft>
              <a:buSzPts val="2000"/>
              <a:buChar char="●"/>
            </a:pPr>
            <a:r>
              <a:rPr lang="en"/>
              <a:t>On OS X &amp; Linux, no drivers are required</a:t>
            </a:r>
            <a:endParaRPr/>
          </a:p>
          <a:p>
            <a:pPr indent="0" lvl="0" marL="45720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24"/>
          <p:cNvSpPr txBox="1"/>
          <p:nvPr>
            <p:ph idx="4294967295" type="title"/>
          </p:nvPr>
        </p:nvSpPr>
        <p:spPr>
          <a:xfrm>
            <a:off x="344250" y="1403850"/>
            <a:ext cx="8455500" cy="21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lt1"/>
                </a:solidFill>
              </a:rPr>
              <a:t>Our Process &amp; Setup</a:t>
            </a:r>
            <a:endParaRPr sz="72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2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Command line Ubuntu Setup</a:t>
            </a:r>
            <a:endParaRPr sz="3600"/>
          </a:p>
        </p:txBody>
      </p:sp>
      <p:sp>
        <p:nvSpPr>
          <p:cNvPr id="534" name="Google Shape;534;p2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Installed Linux Ubuntu</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Installed git</a:t>
            </a:r>
            <a:endParaRPr/>
          </a:p>
          <a:p>
            <a:pPr indent="-355600" lvl="0" marL="457200" rtl="0" algn="l">
              <a:spcBef>
                <a:spcPts val="0"/>
              </a:spcBef>
              <a:spcAft>
                <a:spcPts val="0"/>
              </a:spcAft>
              <a:buSzPts val="2000"/>
              <a:buChar char="●"/>
            </a:pPr>
            <a:r>
              <a:rPr lang="en"/>
              <a:t>Installed Can-utils</a:t>
            </a:r>
            <a:endParaRPr/>
          </a:p>
          <a:p>
            <a:pPr indent="-355600" lvl="0" marL="457200" rtl="0" algn="l">
              <a:spcBef>
                <a:spcPts val="0"/>
              </a:spcBef>
              <a:spcAft>
                <a:spcPts val="0"/>
              </a:spcAft>
              <a:buSzPts val="2000"/>
              <a:buChar char="●"/>
            </a:pPr>
            <a:r>
              <a:rPr lang="en"/>
              <a:t>Loaded the can modules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2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Flashing/Updating Firmware</a:t>
            </a:r>
            <a:endParaRPr sz="3600"/>
          </a:p>
        </p:txBody>
      </p:sp>
      <p:sp>
        <p:nvSpPr>
          <p:cNvPr id="540" name="Google Shape;540;p26"/>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Updated over USB</a:t>
            </a:r>
            <a:endParaRPr/>
          </a:p>
          <a:p>
            <a:pPr indent="-355600" lvl="0" marL="457200" rtl="0" algn="l">
              <a:spcBef>
                <a:spcPts val="0"/>
              </a:spcBef>
              <a:spcAft>
                <a:spcPts val="0"/>
              </a:spcAft>
              <a:buSzPts val="2000"/>
              <a:buChar char="●"/>
            </a:pPr>
            <a:r>
              <a:rPr lang="en"/>
              <a:t>On Ubuntu, install dfu-util with: sudo apt install dfu-util</a:t>
            </a:r>
            <a:endParaRPr/>
          </a:p>
          <a:p>
            <a:pPr indent="-355600" lvl="0" marL="457200" rtl="0" algn="l">
              <a:spcBef>
                <a:spcPts val="0"/>
              </a:spcBef>
              <a:spcAft>
                <a:spcPts val="0"/>
              </a:spcAft>
              <a:buSzPts val="2000"/>
              <a:buChar char="●"/>
            </a:pPr>
            <a:r>
              <a:rPr lang="en"/>
              <a:t>Steps:</a:t>
            </a:r>
            <a:endParaRPr/>
          </a:p>
          <a:p>
            <a:pPr indent="-342900" lvl="1" marL="914400" rtl="0" algn="l">
              <a:spcBef>
                <a:spcPts val="0"/>
              </a:spcBef>
              <a:spcAft>
                <a:spcPts val="0"/>
              </a:spcAft>
              <a:buSzPts val="1800"/>
              <a:buChar char="○"/>
            </a:pPr>
            <a:r>
              <a:rPr lang="en"/>
              <a:t>Disconnect the USB cable from the CANtact</a:t>
            </a:r>
            <a:endParaRPr/>
          </a:p>
          <a:p>
            <a:pPr indent="-342900" lvl="1" marL="914400" rtl="0" algn="l">
              <a:spcBef>
                <a:spcPts val="0"/>
              </a:spcBef>
              <a:spcAft>
                <a:spcPts val="0"/>
              </a:spcAft>
              <a:buSzPts val="1800"/>
              <a:buChar char="○"/>
            </a:pPr>
            <a:r>
              <a:rPr lang="en"/>
              <a:t>Connect the two "BOOT" pins</a:t>
            </a:r>
            <a:endParaRPr/>
          </a:p>
          <a:p>
            <a:pPr indent="-342900" lvl="1" marL="914400" rtl="0" algn="l">
              <a:spcBef>
                <a:spcPts val="0"/>
              </a:spcBef>
              <a:spcAft>
                <a:spcPts val="0"/>
              </a:spcAft>
              <a:buSzPts val="1800"/>
              <a:buChar char="○"/>
            </a:pPr>
            <a:r>
              <a:rPr lang="en"/>
              <a:t>While the pins are connected, plug the USB cable into the CANtact</a:t>
            </a:r>
            <a:endParaRPr/>
          </a:p>
          <a:p>
            <a:pPr indent="-342900" lvl="1" marL="914400" rtl="0" algn="l">
              <a:spcBef>
                <a:spcPts val="0"/>
              </a:spcBef>
              <a:spcAft>
                <a:spcPts val="0"/>
              </a:spcAft>
              <a:buSzPts val="1800"/>
              <a:buChar char="○"/>
            </a:pPr>
            <a:r>
              <a:rPr lang="en"/>
              <a:t>The CANtact device is now in DFU mode</a:t>
            </a:r>
            <a:endParaRPr/>
          </a:p>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27"/>
          <p:cNvSpPr txBox="1"/>
          <p:nvPr>
            <p:ph type="title"/>
          </p:nvPr>
        </p:nvSpPr>
        <p:spPr>
          <a:xfrm>
            <a:off x="1073700" y="1474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Pin Configuration</a:t>
            </a:r>
            <a:endParaRPr sz="3600"/>
          </a:p>
        </p:txBody>
      </p:sp>
      <p:pic>
        <p:nvPicPr>
          <p:cNvPr id="546" name="Google Shape;546;p27"/>
          <p:cNvPicPr preferRelativeResize="0"/>
          <p:nvPr/>
        </p:nvPicPr>
        <p:blipFill>
          <a:blip r:embed="rId3">
            <a:alphaModFix/>
          </a:blip>
          <a:stretch>
            <a:fillRect/>
          </a:stretch>
        </p:blipFill>
        <p:spPr>
          <a:xfrm>
            <a:off x="572500" y="863250"/>
            <a:ext cx="5694550" cy="3692749"/>
          </a:xfrm>
          <a:prstGeom prst="rect">
            <a:avLst/>
          </a:prstGeom>
          <a:noFill/>
          <a:ln>
            <a:noFill/>
          </a:ln>
        </p:spPr>
      </p:pic>
      <p:sp>
        <p:nvSpPr>
          <p:cNvPr id="547" name="Google Shape;547;p27"/>
          <p:cNvSpPr txBox="1"/>
          <p:nvPr/>
        </p:nvSpPr>
        <p:spPr>
          <a:xfrm>
            <a:off x="6515925" y="3635025"/>
            <a:ext cx="2089500" cy="11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100" u="sng">
                <a:solidFill>
                  <a:schemeClr val="accent5"/>
                </a:solidFill>
                <a:latin typeface="Oswald"/>
                <a:ea typeface="Oswald"/>
                <a:cs typeface="Oswald"/>
                <a:sym typeface="Oswald"/>
                <a:hlinkClick r:id="rId4"/>
              </a:rPr>
              <a:t>https://www.sans.org/reading-room/whitepapers/threats/hacking-bus-basic-manipulation-modern-automobile-through-bus-reverse-engineering-37825</a:t>
            </a:r>
            <a:endParaRPr sz="1100">
              <a:solidFill>
                <a:schemeClr val="dk2"/>
              </a:solidFill>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lang="en" sz="1100">
                <a:solidFill>
                  <a:schemeClr val="dk2"/>
                </a:solidFill>
                <a:latin typeface="Oswald"/>
                <a:ea typeface="Oswald"/>
                <a:cs typeface="Oswald"/>
                <a:sym typeface="Oswald"/>
              </a:rPr>
              <a:t>(Page 27)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28"/>
          <p:cNvSpPr txBox="1"/>
          <p:nvPr>
            <p:ph type="title"/>
          </p:nvPr>
        </p:nvSpPr>
        <p:spPr>
          <a:xfrm>
            <a:off x="1073700" y="4787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CAN Bus Bitrate</a:t>
            </a:r>
            <a:endParaRPr sz="3600"/>
          </a:p>
        </p:txBody>
      </p:sp>
      <p:sp>
        <p:nvSpPr>
          <p:cNvPr id="553" name="Google Shape;553;p28"/>
          <p:cNvSpPr txBox="1"/>
          <p:nvPr>
            <p:ph idx="1" type="body"/>
          </p:nvPr>
        </p:nvSpPr>
        <p:spPr>
          <a:xfrm>
            <a:off x="407975" y="1287575"/>
            <a:ext cx="3029100" cy="2261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Rate to read messages from vehicle</a:t>
            </a:r>
            <a:endParaRPr/>
          </a:p>
          <a:p>
            <a:pPr indent="-355600" lvl="0" marL="457200" rtl="0" algn="l">
              <a:spcBef>
                <a:spcPts val="0"/>
              </a:spcBef>
              <a:spcAft>
                <a:spcPts val="0"/>
              </a:spcAft>
              <a:buSzPts val="2000"/>
              <a:buChar char="●"/>
            </a:pPr>
            <a:r>
              <a:rPr lang="en"/>
              <a:t>Set ours at 500Kbps</a:t>
            </a:r>
            <a:endParaRPr/>
          </a:p>
          <a:p>
            <a:pPr indent="-355600" lvl="0" marL="457200" rtl="0" algn="l">
              <a:spcBef>
                <a:spcPts val="0"/>
              </a:spcBef>
              <a:spcAft>
                <a:spcPts val="0"/>
              </a:spcAft>
              <a:buSzPts val="2000"/>
              <a:buChar char="●"/>
            </a:pPr>
            <a:r>
              <a:rPr lang="en"/>
              <a:t>Important to have the correct bitrate to communicate with the vehicle</a:t>
            </a:r>
            <a:endParaRPr/>
          </a:p>
        </p:txBody>
      </p:sp>
      <p:pic>
        <p:nvPicPr>
          <p:cNvPr id="554" name="Google Shape;554;p28"/>
          <p:cNvPicPr preferRelativeResize="0"/>
          <p:nvPr/>
        </p:nvPicPr>
        <p:blipFill>
          <a:blip r:embed="rId3">
            <a:alphaModFix/>
          </a:blip>
          <a:stretch>
            <a:fillRect/>
          </a:stretch>
        </p:blipFill>
        <p:spPr>
          <a:xfrm>
            <a:off x="3824400" y="661263"/>
            <a:ext cx="5060894"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Ally’s Car Issue</a:t>
            </a:r>
            <a:endParaRPr sz="3600"/>
          </a:p>
        </p:txBody>
      </p:sp>
      <p:sp>
        <p:nvSpPr>
          <p:cNvPr id="560" name="Google Shape;560;p29"/>
          <p:cNvSpPr txBox="1"/>
          <p:nvPr>
            <p:ph idx="1" type="body"/>
          </p:nvPr>
        </p:nvSpPr>
        <p:spPr>
          <a:xfrm>
            <a:off x="1075850" y="1540175"/>
            <a:ext cx="6829800" cy="21750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Caused many </a:t>
            </a:r>
            <a:r>
              <a:rPr lang="en"/>
              <a:t>dilemmas</a:t>
            </a:r>
            <a:endParaRPr/>
          </a:p>
          <a:p>
            <a:pPr indent="-355600" lvl="0" marL="457200" rtl="0" algn="l">
              <a:spcBef>
                <a:spcPts val="0"/>
              </a:spcBef>
              <a:spcAft>
                <a:spcPts val="0"/>
              </a:spcAft>
              <a:buSzPts val="2000"/>
              <a:buChar char="●"/>
            </a:pPr>
            <a:r>
              <a:rPr lang="en"/>
              <a:t>Tried changing the </a:t>
            </a:r>
            <a:r>
              <a:rPr lang="en"/>
              <a:t>bit rate</a:t>
            </a:r>
            <a:endParaRPr/>
          </a:p>
          <a:p>
            <a:pPr indent="-355600" lvl="0" marL="457200" rtl="0" algn="l">
              <a:spcBef>
                <a:spcPts val="0"/>
              </a:spcBef>
              <a:spcAft>
                <a:spcPts val="0"/>
              </a:spcAft>
              <a:buSzPts val="2000"/>
              <a:buChar char="●"/>
            </a:pPr>
            <a:r>
              <a:rPr lang="en"/>
              <a:t>Connected OBD-II to the computer and no output came through</a:t>
            </a:r>
            <a:endParaRPr/>
          </a:p>
          <a:p>
            <a:pPr indent="0" lvl="0" marL="0" rtl="0" algn="l">
              <a:spcBef>
                <a:spcPts val="600"/>
              </a:spcBef>
              <a:spcAft>
                <a:spcPts val="0"/>
              </a:spcAft>
              <a:buNone/>
            </a:pPr>
            <a:r>
              <a:rPr lang="en"/>
              <a:t>Ran command to read any output from port:  </a:t>
            </a:r>
            <a:endParaRPr/>
          </a:p>
          <a:p>
            <a:pPr indent="-342900" lvl="0" marL="457200" rtl="0" algn="l">
              <a:spcBef>
                <a:spcPts val="600"/>
              </a:spcBef>
              <a:spcAft>
                <a:spcPts val="0"/>
              </a:spcAft>
              <a:buClr>
                <a:schemeClr val="dk1"/>
              </a:buClr>
              <a:buSzPts val="1800"/>
              <a:buFont typeface="Oswald"/>
              <a:buChar char="●"/>
            </a:pPr>
            <a:r>
              <a:rPr lang="en" sz="1800">
                <a:solidFill>
                  <a:schemeClr val="dk1"/>
                </a:solidFill>
                <a:latin typeface="Oswald"/>
                <a:ea typeface="Oswald"/>
                <a:cs typeface="Oswald"/>
                <a:sym typeface="Oswald"/>
              </a:rPr>
              <a:t>screen /dev/cu.usbmodem1421</a:t>
            </a:r>
            <a:endParaRPr sz="1800">
              <a:solidFill>
                <a:schemeClr val="dk1"/>
              </a:solidFill>
              <a:latin typeface="Oswald"/>
              <a:ea typeface="Oswald"/>
              <a:cs typeface="Oswald"/>
              <a:sym typeface="Oswald"/>
            </a:endParaRPr>
          </a:p>
          <a:p>
            <a:pPr indent="0" lvl="0" marL="0" rtl="0" algn="l">
              <a:spcBef>
                <a:spcPts val="600"/>
              </a:spcBef>
              <a:spcAft>
                <a:spcPts val="0"/>
              </a:spcAft>
              <a:buNone/>
            </a:pPr>
            <a:r>
              <a:t/>
            </a:r>
            <a:endParaRPr sz="1800">
              <a:solidFill>
                <a:schemeClr val="dk1"/>
              </a:solidFill>
              <a:latin typeface="Oswald"/>
              <a:ea typeface="Oswald"/>
              <a:cs typeface="Oswald"/>
              <a:sym typeface="Oswald"/>
            </a:endParaRPr>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30"/>
          <p:cNvSpPr txBox="1"/>
          <p:nvPr>
            <p:ph type="title"/>
          </p:nvPr>
        </p:nvSpPr>
        <p:spPr>
          <a:xfrm>
            <a:off x="605800" y="659400"/>
            <a:ext cx="7540800" cy="38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from pyvit import can</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from pyvit.hw.cantact import CantactDev</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dev = CantactDev("/dev/cu.usbmodem1421")</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dev.set_bitrate(500000)</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dev.start()</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while True:</a:t>
            </a:r>
            <a:endParaRPr b="0" sz="2400">
              <a:solidFill>
                <a:srgbClr val="000000"/>
              </a:solidFill>
              <a:latin typeface="Oswald"/>
              <a:ea typeface="Oswald"/>
              <a:cs typeface="Oswald"/>
              <a:sym typeface="Oswald"/>
            </a:endParaRPr>
          </a:p>
          <a:p>
            <a:pPr indent="0" lvl="0" marL="0" rtl="0" algn="l">
              <a:spcBef>
                <a:spcPts val="0"/>
              </a:spcBef>
              <a:spcAft>
                <a:spcPts val="0"/>
              </a:spcAft>
              <a:buClr>
                <a:srgbClr val="000000"/>
              </a:buClr>
              <a:buSzPts val="1100"/>
              <a:buFont typeface="Arial"/>
              <a:buNone/>
            </a:pPr>
            <a:r>
              <a:rPr b="0" lang="en" sz="2400">
                <a:solidFill>
                  <a:srgbClr val="000000"/>
                </a:solidFill>
                <a:latin typeface="Oswald"/>
                <a:ea typeface="Oswald"/>
                <a:cs typeface="Oswald"/>
                <a:sym typeface="Oswald"/>
              </a:rPr>
              <a:t>   print(dev.recv())</a:t>
            </a:r>
            <a:endParaRPr b="0" sz="2400">
              <a:solidFill>
                <a:srgbClr val="000000"/>
              </a:solidFill>
              <a:latin typeface="Oswald"/>
              <a:ea typeface="Oswald"/>
              <a:cs typeface="Oswald"/>
              <a:sym typeface="Oswald"/>
            </a:endParaRPr>
          </a:p>
          <a:p>
            <a:pPr indent="0" lvl="0" marL="0" rtl="0" algn="l">
              <a:spcBef>
                <a:spcPts val="0"/>
              </a:spcBef>
              <a:spcAft>
                <a:spcPts val="0"/>
              </a:spcAft>
              <a:buNone/>
            </a:pPr>
            <a:r>
              <a:t/>
            </a:r>
            <a:endParaRPr/>
          </a:p>
        </p:txBody>
      </p:sp>
      <p:sp>
        <p:nvSpPr>
          <p:cNvPr id="566" name="Google Shape;566;p30"/>
          <p:cNvSpPr txBox="1"/>
          <p:nvPr>
            <p:ph type="title"/>
          </p:nvPr>
        </p:nvSpPr>
        <p:spPr>
          <a:xfrm>
            <a:off x="1073700" y="1806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Read from Vehicle</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pic>
        <p:nvPicPr>
          <p:cNvPr id="571" name="Google Shape;571;p31" title="IMG_0647.MOV">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32"/>
          <p:cNvSpPr txBox="1"/>
          <p:nvPr>
            <p:ph type="title"/>
          </p:nvPr>
        </p:nvSpPr>
        <p:spPr>
          <a:xfrm>
            <a:off x="1047750" y="4055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Output</a:t>
            </a:r>
            <a:endParaRPr sz="3600"/>
          </a:p>
        </p:txBody>
      </p:sp>
      <p:sp>
        <p:nvSpPr>
          <p:cNvPr id="577" name="Google Shape;577;p32"/>
          <p:cNvSpPr txBox="1"/>
          <p:nvPr>
            <p:ph idx="1" type="body"/>
          </p:nvPr>
        </p:nvSpPr>
        <p:spPr>
          <a:xfrm>
            <a:off x="2200750" y="1053150"/>
            <a:ext cx="5180700" cy="196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ID=0x295, DLC=4, Data=[00, 00, 00, 35]</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ID=0x091, DLC=8, Data=[80, 00, 08, 06, 00, 00, 00, 08]</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ID=0x156, DLC=6, Data=[F6, FD, 00, 00, 07, 22]</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ID=0x134, DLC=5, Data=[04, 00, 00, 02, 0A]</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ID=0x13C, DLC=8, Data=[FF, C8, FF, C8, 00, 00, 04, 00]</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ID=0x158, DLC=8, Data=[00, 00, 02, F0, 00, 00, 00, 09]</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ID=0x17C, DLC=8, Data=[00, 00, 02, F4, 00, 00, 00, 0F]</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ID=0x188, DLC=6, Data=[00, 00, 00, 01, 00, 33]</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ID=0x1DC, DLC=4, Data=[02, 02, F4, 25]</a:t>
            </a:r>
            <a:endParaRPr sz="1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chemeClr val="dk1"/>
                </a:solidFill>
                <a:latin typeface="Oswald"/>
                <a:ea typeface="Oswald"/>
                <a:cs typeface="Oswald"/>
                <a:sym typeface="Oswald"/>
              </a:rPr>
              <a:t>ID=0x1ED, DLC=3, Data=[01, FF, 2B]</a:t>
            </a:r>
            <a:endParaRPr sz="1800">
              <a:solidFill>
                <a:schemeClr val="dk1"/>
              </a:solidFill>
              <a:latin typeface="Oswald"/>
              <a:ea typeface="Oswald"/>
              <a:cs typeface="Oswald"/>
              <a:sym typeface="Oswald"/>
            </a:endParaRPr>
          </a:p>
          <a:p>
            <a:pPr indent="0" lvl="0" marL="0" rtl="0" algn="l">
              <a:spcBef>
                <a:spcPts val="600"/>
              </a:spcBef>
              <a:spcAft>
                <a:spcPts val="0"/>
              </a:spcAft>
              <a:buNone/>
            </a:pPr>
            <a:r>
              <a:t/>
            </a:r>
            <a:endParaRPr sz="18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15"/>
          <p:cNvSpPr txBox="1"/>
          <p:nvPr>
            <p:ph type="title"/>
          </p:nvPr>
        </p:nvSpPr>
        <p:spPr>
          <a:xfrm>
            <a:off x="1047750" y="4055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Ways to Hack a Car</a:t>
            </a:r>
            <a:endParaRPr sz="3600"/>
          </a:p>
        </p:txBody>
      </p:sp>
      <p:sp>
        <p:nvSpPr>
          <p:cNvPr id="475" name="Google Shape;475;p15"/>
          <p:cNvSpPr txBox="1"/>
          <p:nvPr>
            <p:ph idx="1" type="body"/>
          </p:nvPr>
        </p:nvSpPr>
        <p:spPr>
          <a:xfrm>
            <a:off x="0" y="944325"/>
            <a:ext cx="6996600" cy="3428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Remotely</a:t>
            </a:r>
            <a:endParaRPr/>
          </a:p>
          <a:p>
            <a:pPr indent="-342900" lvl="1" marL="914400" rtl="0" algn="l">
              <a:spcBef>
                <a:spcPts val="0"/>
              </a:spcBef>
              <a:spcAft>
                <a:spcPts val="0"/>
              </a:spcAft>
              <a:buSzPts val="1800"/>
              <a:buChar char="○"/>
            </a:pPr>
            <a:r>
              <a:rPr lang="en"/>
              <a:t>Over a cellular network</a:t>
            </a:r>
            <a:endParaRPr/>
          </a:p>
          <a:p>
            <a:pPr indent="-355600" lvl="0" marL="457200" rtl="0" algn="l">
              <a:spcBef>
                <a:spcPts val="0"/>
              </a:spcBef>
              <a:spcAft>
                <a:spcPts val="0"/>
              </a:spcAft>
              <a:buSzPts val="2000"/>
              <a:buChar char="●"/>
            </a:pPr>
            <a:r>
              <a:rPr lang="en"/>
              <a:t>On-Site</a:t>
            </a:r>
            <a:endParaRPr/>
          </a:p>
          <a:p>
            <a:pPr indent="-342900" lvl="1" marL="914400" rtl="0" algn="l">
              <a:spcBef>
                <a:spcPts val="0"/>
              </a:spcBef>
              <a:spcAft>
                <a:spcPts val="0"/>
              </a:spcAft>
              <a:buSzPts val="1800"/>
              <a:buChar char="○"/>
            </a:pPr>
            <a:r>
              <a:rPr lang="en"/>
              <a:t>Through the OBD-II connector</a:t>
            </a:r>
            <a:endParaRPr/>
          </a:p>
          <a:p>
            <a:pPr indent="-355600" lvl="0" marL="457200" rtl="0" algn="l">
              <a:spcBef>
                <a:spcPts val="0"/>
              </a:spcBef>
              <a:spcAft>
                <a:spcPts val="0"/>
              </a:spcAft>
              <a:buSzPts val="2000"/>
              <a:buChar char="●"/>
            </a:pPr>
            <a:r>
              <a:rPr lang="en"/>
              <a:t>Both methods rely on controlling the CAN bus</a:t>
            </a:r>
            <a:endParaRPr/>
          </a:p>
          <a:p>
            <a:pPr indent="-355600" lvl="0" marL="457200" rtl="0" algn="l">
              <a:spcBef>
                <a:spcPts val="0"/>
              </a:spcBef>
              <a:spcAft>
                <a:spcPts val="0"/>
              </a:spcAft>
              <a:buSzPts val="2000"/>
              <a:buChar char="●"/>
            </a:pPr>
            <a:r>
              <a:rPr lang="en"/>
              <a:t>It’s not easy!!</a:t>
            </a:r>
            <a:endParaRPr/>
          </a:p>
          <a:p>
            <a:pPr indent="-342900" lvl="1" marL="914400" rtl="0" algn="l">
              <a:spcBef>
                <a:spcPts val="0"/>
              </a:spcBef>
              <a:spcAft>
                <a:spcPts val="0"/>
              </a:spcAft>
              <a:buSzPts val="1800"/>
              <a:buChar char="○"/>
            </a:pPr>
            <a:r>
              <a:rPr lang="en"/>
              <a:t>No industry standard</a:t>
            </a:r>
            <a:endParaRPr/>
          </a:p>
          <a:p>
            <a:pPr indent="-342900" lvl="1" marL="914400" rtl="0" algn="l">
              <a:spcBef>
                <a:spcPts val="0"/>
              </a:spcBef>
              <a:spcAft>
                <a:spcPts val="0"/>
              </a:spcAft>
              <a:buSzPts val="1800"/>
              <a:buChar char="○"/>
            </a:pPr>
            <a:r>
              <a:rPr lang="en"/>
              <a:t>Each car is different</a:t>
            </a:r>
            <a:endParaRPr/>
          </a:p>
          <a:p>
            <a:pPr indent="-342900" lvl="1" marL="914400" rtl="0" algn="l">
              <a:spcBef>
                <a:spcPts val="0"/>
              </a:spcBef>
              <a:spcAft>
                <a:spcPts val="0"/>
              </a:spcAft>
              <a:buSzPts val="1800"/>
              <a:buChar char="○"/>
            </a:pPr>
            <a:r>
              <a:rPr lang="en"/>
              <a:t>Most things have not been mapped</a:t>
            </a:r>
            <a:endParaRPr/>
          </a:p>
          <a:p>
            <a:pPr indent="-342900" lvl="1" marL="914400" rtl="0" algn="l">
              <a:spcBef>
                <a:spcPts val="0"/>
              </a:spcBef>
              <a:spcAft>
                <a:spcPts val="0"/>
              </a:spcAft>
              <a:buSzPts val="1800"/>
              <a:buChar char="○"/>
            </a:pPr>
            <a:r>
              <a:rPr lang="en"/>
              <a:t>“Security through obscurity”</a:t>
            </a:r>
            <a:endParaRPr/>
          </a:p>
          <a:p>
            <a:pPr indent="-342900" lvl="2" marL="1371600" rtl="0" algn="l">
              <a:spcBef>
                <a:spcPts val="0"/>
              </a:spcBef>
              <a:spcAft>
                <a:spcPts val="0"/>
              </a:spcAft>
              <a:buSzPts val="1800"/>
              <a:buChar char="■"/>
            </a:pPr>
            <a:r>
              <a:rPr lang="en"/>
              <a:t>Not good</a:t>
            </a:r>
            <a:endParaRPr/>
          </a:p>
        </p:txBody>
      </p:sp>
      <p:pic>
        <p:nvPicPr>
          <p:cNvPr id="476" name="Google Shape;476;p15"/>
          <p:cNvPicPr preferRelativeResize="0"/>
          <p:nvPr/>
        </p:nvPicPr>
        <p:blipFill rotWithShape="1">
          <a:blip r:embed="rId3">
            <a:alphaModFix/>
          </a:blip>
          <a:srcRect b="0" l="15762" r="10821" t="0"/>
          <a:stretch/>
        </p:blipFill>
        <p:spPr>
          <a:xfrm>
            <a:off x="5455825" y="1412463"/>
            <a:ext cx="3688175" cy="2318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33"/>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Interpreting the Car’s Data</a:t>
            </a:r>
            <a:r>
              <a:rPr lang="en" sz="3600"/>
              <a:t> </a:t>
            </a:r>
            <a:endParaRPr sz="3600"/>
          </a:p>
        </p:txBody>
      </p:sp>
      <p:sp>
        <p:nvSpPr>
          <p:cNvPr id="583" name="Google Shape;583;p33"/>
          <p:cNvSpPr txBox="1"/>
          <p:nvPr>
            <p:ph idx="1" type="body"/>
          </p:nvPr>
        </p:nvSpPr>
        <p:spPr>
          <a:xfrm>
            <a:off x="1075850" y="1540175"/>
            <a:ext cx="6996600" cy="2729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u="sng">
                <a:solidFill>
                  <a:srgbClr val="1155CC"/>
                </a:solidFill>
                <a:hlinkClick r:id="rId3"/>
              </a:rPr>
              <a:t>https://en.wikipedia.org/wiki/OBD-II_PIDs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u="sng">
                <a:solidFill>
                  <a:srgbClr val="1155CC"/>
                </a:solidFill>
                <a:hlinkClick r:id="rId4"/>
              </a:rPr>
              <a:t>https://www.csselectronics.com/screen/page/obd-ii-online-message-converter</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ID=0x18E, DLC=3, Data=[00, 00, 2F]</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ID=0x039, DLC=3, Data=[00, 00, 39]</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ID=0x091, DLC=8, Data=[80, 00, 08, 06, 00, 00, 00, 17]</a:t>
            </a:r>
            <a:endParaRPr b="1" sz="1800">
              <a:solidFill>
                <a:schemeClr val="dk1"/>
              </a:solidFill>
            </a:endParaRPr>
          </a:p>
          <a:p>
            <a:pPr indent="0" lvl="0" marL="0" rtl="0" algn="l">
              <a:lnSpc>
                <a:spcPct val="115000"/>
              </a:lnSpc>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pic>
        <p:nvPicPr>
          <p:cNvPr id="588" name="Google Shape;588;p34"/>
          <p:cNvPicPr preferRelativeResize="0"/>
          <p:nvPr/>
        </p:nvPicPr>
        <p:blipFill>
          <a:blip r:embed="rId3">
            <a:alphaModFix/>
          </a:blip>
          <a:stretch>
            <a:fillRect/>
          </a:stretch>
        </p:blipFill>
        <p:spPr>
          <a:xfrm>
            <a:off x="3684275" y="236700"/>
            <a:ext cx="5198100" cy="497850"/>
          </a:xfrm>
          <a:prstGeom prst="rect">
            <a:avLst/>
          </a:prstGeom>
          <a:noFill/>
          <a:ln cap="flat" cmpd="sng" w="28575">
            <a:solidFill>
              <a:srgbClr val="980000"/>
            </a:solidFill>
            <a:prstDash val="solid"/>
            <a:round/>
            <a:headEnd len="sm" w="sm" type="none"/>
            <a:tailEnd len="sm" w="sm" type="none"/>
          </a:ln>
        </p:spPr>
      </p:pic>
      <p:pic>
        <p:nvPicPr>
          <p:cNvPr id="589" name="Google Shape;589;p34"/>
          <p:cNvPicPr preferRelativeResize="0"/>
          <p:nvPr/>
        </p:nvPicPr>
        <p:blipFill>
          <a:blip r:embed="rId4">
            <a:alphaModFix/>
          </a:blip>
          <a:stretch>
            <a:fillRect/>
          </a:stretch>
        </p:blipFill>
        <p:spPr>
          <a:xfrm>
            <a:off x="3684275" y="911506"/>
            <a:ext cx="4971810" cy="899450"/>
          </a:xfrm>
          <a:prstGeom prst="rect">
            <a:avLst/>
          </a:prstGeom>
          <a:noFill/>
          <a:ln cap="flat" cmpd="sng" w="28575">
            <a:solidFill>
              <a:srgbClr val="00FFFF"/>
            </a:solidFill>
            <a:prstDash val="solid"/>
            <a:round/>
            <a:headEnd len="sm" w="sm" type="none"/>
            <a:tailEnd len="sm" w="sm" type="none"/>
          </a:ln>
        </p:spPr>
      </p:pic>
      <p:pic>
        <p:nvPicPr>
          <p:cNvPr id="590" name="Google Shape;590;p34"/>
          <p:cNvPicPr preferRelativeResize="0"/>
          <p:nvPr/>
        </p:nvPicPr>
        <p:blipFill rotWithShape="1">
          <a:blip r:embed="rId5">
            <a:alphaModFix/>
          </a:blip>
          <a:srcRect b="0" l="0" r="65778" t="0"/>
          <a:stretch/>
        </p:blipFill>
        <p:spPr>
          <a:xfrm>
            <a:off x="5929575" y="2863500"/>
            <a:ext cx="3024951" cy="899450"/>
          </a:xfrm>
          <a:prstGeom prst="rect">
            <a:avLst/>
          </a:prstGeom>
          <a:noFill/>
          <a:ln cap="flat" cmpd="sng" w="28575">
            <a:solidFill>
              <a:srgbClr val="9900FF"/>
            </a:solidFill>
            <a:prstDash val="solid"/>
            <a:round/>
            <a:headEnd len="sm" w="sm" type="none"/>
            <a:tailEnd len="sm" w="sm" type="none"/>
          </a:ln>
        </p:spPr>
      </p:pic>
      <p:pic>
        <p:nvPicPr>
          <p:cNvPr id="591" name="Google Shape;591;p34"/>
          <p:cNvPicPr preferRelativeResize="0"/>
          <p:nvPr/>
        </p:nvPicPr>
        <p:blipFill>
          <a:blip r:embed="rId6">
            <a:alphaModFix/>
          </a:blip>
          <a:stretch>
            <a:fillRect/>
          </a:stretch>
        </p:blipFill>
        <p:spPr>
          <a:xfrm>
            <a:off x="2984899" y="2194462"/>
            <a:ext cx="2842850" cy="2080275"/>
          </a:xfrm>
          <a:prstGeom prst="rect">
            <a:avLst/>
          </a:prstGeom>
          <a:noFill/>
          <a:ln cap="flat" cmpd="sng" w="28575">
            <a:solidFill>
              <a:srgbClr val="9900FF"/>
            </a:solidFill>
            <a:prstDash val="solid"/>
            <a:round/>
            <a:headEnd len="sm" w="sm" type="none"/>
            <a:tailEnd len="sm" w="sm" type="none"/>
          </a:ln>
        </p:spPr>
      </p:pic>
      <p:pic>
        <p:nvPicPr>
          <p:cNvPr id="592" name="Google Shape;592;p34"/>
          <p:cNvPicPr preferRelativeResize="0"/>
          <p:nvPr/>
        </p:nvPicPr>
        <p:blipFill>
          <a:blip r:embed="rId7">
            <a:alphaModFix/>
          </a:blip>
          <a:stretch>
            <a:fillRect/>
          </a:stretch>
        </p:blipFill>
        <p:spPr>
          <a:xfrm>
            <a:off x="124725" y="2081400"/>
            <a:ext cx="2685962" cy="1893300"/>
          </a:xfrm>
          <a:prstGeom prst="rect">
            <a:avLst/>
          </a:prstGeom>
          <a:noFill/>
          <a:ln cap="flat" cmpd="sng" w="28575">
            <a:solidFill>
              <a:srgbClr val="00FFFF"/>
            </a:solidFill>
            <a:prstDash val="solid"/>
            <a:round/>
            <a:headEnd len="sm" w="sm" type="none"/>
            <a:tailEnd len="sm" w="sm" type="none"/>
          </a:ln>
        </p:spPr>
      </p:pic>
      <p:pic>
        <p:nvPicPr>
          <p:cNvPr id="593" name="Google Shape;593;p34"/>
          <p:cNvPicPr preferRelativeResize="0"/>
          <p:nvPr/>
        </p:nvPicPr>
        <p:blipFill>
          <a:blip r:embed="rId8">
            <a:alphaModFix/>
          </a:blip>
          <a:stretch>
            <a:fillRect/>
          </a:stretch>
        </p:blipFill>
        <p:spPr>
          <a:xfrm>
            <a:off x="43175" y="46813"/>
            <a:ext cx="2560101" cy="1889598"/>
          </a:xfrm>
          <a:prstGeom prst="rect">
            <a:avLst/>
          </a:prstGeom>
          <a:noFill/>
          <a:ln cap="flat" cmpd="sng" w="28575">
            <a:solidFill>
              <a:srgbClr val="980000"/>
            </a:solidFill>
            <a:prstDash val="solid"/>
            <a:round/>
            <a:headEnd len="sm" w="sm" type="none"/>
            <a:tailEnd len="sm" w="sm" type="none"/>
          </a:ln>
        </p:spPr>
      </p:pic>
      <p:sp>
        <p:nvSpPr>
          <p:cNvPr id="594" name="Google Shape;594;p34"/>
          <p:cNvSpPr/>
          <p:nvPr/>
        </p:nvSpPr>
        <p:spPr>
          <a:xfrm>
            <a:off x="910350" y="1192550"/>
            <a:ext cx="437100" cy="2550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3684275" y="236700"/>
            <a:ext cx="1377300" cy="4551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965150" y="3213525"/>
            <a:ext cx="500400" cy="2550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3729800" y="1080875"/>
            <a:ext cx="1077000" cy="4980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rot="-987541">
            <a:off x="1391918" y="845925"/>
            <a:ext cx="2247914" cy="127584"/>
          </a:xfrm>
          <a:prstGeom prst="rightArrow">
            <a:avLst>
              <a:gd fmla="val 50000" name="adj1"/>
              <a:gd fmla="val 49450" name="adj2"/>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rot="-2071925">
            <a:off x="1201240" y="2325035"/>
            <a:ext cx="2893268" cy="127732"/>
          </a:xfrm>
          <a:prstGeom prst="rightArrow">
            <a:avLst>
              <a:gd fmla="val 50000" name="adj1"/>
              <a:gd fmla="val 49450" name="adj2"/>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3912800" y="3693925"/>
            <a:ext cx="500400" cy="1248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5929575" y="3329125"/>
            <a:ext cx="760500" cy="1944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rot="-268353">
            <a:off x="4448161" y="3461375"/>
            <a:ext cx="1588838" cy="127562"/>
          </a:xfrm>
          <a:prstGeom prst="rightArrow">
            <a:avLst>
              <a:gd fmla="val 50000" name="adj1"/>
              <a:gd fmla="val 4945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3912800" y="3569125"/>
            <a:ext cx="500400" cy="1248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
          <p:cNvSpPr/>
          <p:nvPr/>
        </p:nvSpPr>
        <p:spPr>
          <a:xfrm>
            <a:off x="5929575" y="2863500"/>
            <a:ext cx="760500" cy="2019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4"/>
          <p:cNvSpPr/>
          <p:nvPr/>
        </p:nvSpPr>
        <p:spPr>
          <a:xfrm rot="-1496486">
            <a:off x="4385178" y="3327913"/>
            <a:ext cx="1609944" cy="127772"/>
          </a:xfrm>
          <a:prstGeom prst="rightArrow">
            <a:avLst>
              <a:gd fmla="val 50000" name="adj1"/>
              <a:gd fmla="val 49450" name="adj2"/>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pic>
        <p:nvPicPr>
          <p:cNvPr id="610" name="Google Shape;610;p35"/>
          <p:cNvPicPr preferRelativeResize="0"/>
          <p:nvPr/>
        </p:nvPicPr>
        <p:blipFill>
          <a:blip r:embed="rId3">
            <a:alphaModFix/>
          </a:blip>
          <a:stretch>
            <a:fillRect/>
          </a:stretch>
        </p:blipFill>
        <p:spPr>
          <a:xfrm>
            <a:off x="152400" y="325000"/>
            <a:ext cx="8839203" cy="36779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3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Other Ways to Interpret</a:t>
            </a:r>
            <a:r>
              <a:rPr lang="en" sz="3600"/>
              <a:t> the CANtact/CAN Bus</a:t>
            </a:r>
            <a:endParaRPr sz="3600"/>
          </a:p>
        </p:txBody>
      </p:sp>
      <p:sp>
        <p:nvSpPr>
          <p:cNvPr id="616" name="Google Shape;616;p36"/>
          <p:cNvSpPr txBox="1"/>
          <p:nvPr>
            <p:ph idx="1" type="body"/>
          </p:nvPr>
        </p:nvSpPr>
        <p:spPr>
          <a:xfrm>
            <a:off x="1075850" y="1387775"/>
            <a:ext cx="6996600" cy="2784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CAN Bus Sniffing with Wireshark</a:t>
            </a:r>
            <a:endParaRPr/>
          </a:p>
          <a:p>
            <a:pPr indent="-355600" lvl="0" marL="457200" rtl="0" algn="l">
              <a:spcBef>
                <a:spcPts val="0"/>
              </a:spcBef>
              <a:spcAft>
                <a:spcPts val="0"/>
              </a:spcAft>
              <a:buSzPts val="2000"/>
              <a:buChar char="●"/>
            </a:pPr>
            <a:r>
              <a:rPr lang="en"/>
              <a:t>Pyvit has interpreter </a:t>
            </a:r>
            <a:endParaRPr/>
          </a:p>
          <a:p>
            <a:pPr indent="-355600" lvl="0" marL="457200" rtl="0" algn="l">
              <a:spcBef>
                <a:spcPts val="0"/>
              </a:spcBef>
              <a:spcAft>
                <a:spcPts val="0"/>
              </a:spcAft>
              <a:buSzPts val="2000"/>
              <a:buChar char="●"/>
            </a:pPr>
            <a:r>
              <a:rPr lang="en"/>
              <a:t>CAN Bus Data</a:t>
            </a:r>
            <a:endParaRPr/>
          </a:p>
          <a:p>
            <a:pPr indent="-342900" lvl="1" marL="1371600" rtl="0" algn="l">
              <a:spcBef>
                <a:spcPts val="0"/>
              </a:spcBef>
              <a:spcAft>
                <a:spcPts val="0"/>
              </a:spcAft>
              <a:buSzPts val="1800"/>
              <a:buChar char="○"/>
            </a:pPr>
            <a:r>
              <a:rPr lang="en"/>
              <a:t>3 Important Parts: CAN ID, Control, Data field</a:t>
            </a:r>
            <a:endParaRPr/>
          </a:p>
          <a:p>
            <a:pPr indent="0" lvl="0" marL="1371600" rtl="0" algn="l">
              <a:spcBef>
                <a:spcPts val="600"/>
              </a:spcBef>
              <a:spcAft>
                <a:spcPts val="0"/>
              </a:spcAft>
              <a:buNone/>
            </a:pPr>
            <a:r>
              <a:t/>
            </a:r>
            <a:endParaRPr/>
          </a:p>
        </p:txBody>
      </p:sp>
      <p:pic>
        <p:nvPicPr>
          <p:cNvPr id="617" name="Google Shape;617;p36"/>
          <p:cNvPicPr preferRelativeResize="0"/>
          <p:nvPr/>
        </p:nvPicPr>
        <p:blipFill>
          <a:blip r:embed="rId3">
            <a:alphaModFix/>
          </a:blip>
          <a:stretch>
            <a:fillRect/>
          </a:stretch>
        </p:blipFill>
        <p:spPr>
          <a:xfrm>
            <a:off x="1314450" y="2928750"/>
            <a:ext cx="6519400" cy="1940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3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Automating CAN bus Sniffing</a:t>
            </a:r>
            <a:endParaRPr sz="3600"/>
          </a:p>
        </p:txBody>
      </p:sp>
      <p:sp>
        <p:nvSpPr>
          <p:cNvPr id="623" name="Google Shape;623;p37"/>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python code from pyvit repository</a:t>
            </a:r>
            <a:endParaRPr/>
          </a:p>
        </p:txBody>
      </p:sp>
      <p:pic>
        <p:nvPicPr>
          <p:cNvPr id="624" name="Google Shape;624;p37"/>
          <p:cNvPicPr preferRelativeResize="0"/>
          <p:nvPr/>
        </p:nvPicPr>
        <p:blipFill>
          <a:blip r:embed="rId3">
            <a:alphaModFix/>
          </a:blip>
          <a:stretch>
            <a:fillRect/>
          </a:stretch>
        </p:blipFill>
        <p:spPr>
          <a:xfrm>
            <a:off x="227800" y="2178075"/>
            <a:ext cx="4910076" cy="1922100"/>
          </a:xfrm>
          <a:prstGeom prst="rect">
            <a:avLst/>
          </a:prstGeom>
          <a:noFill/>
          <a:ln>
            <a:noFill/>
          </a:ln>
        </p:spPr>
      </p:pic>
      <p:pic>
        <p:nvPicPr>
          <p:cNvPr id="625" name="Google Shape;625;p37"/>
          <p:cNvPicPr preferRelativeResize="0"/>
          <p:nvPr/>
        </p:nvPicPr>
        <p:blipFill>
          <a:blip r:embed="rId4">
            <a:alphaModFix/>
          </a:blip>
          <a:stretch>
            <a:fillRect/>
          </a:stretch>
        </p:blipFill>
        <p:spPr>
          <a:xfrm>
            <a:off x="5238175" y="2178075"/>
            <a:ext cx="3391850" cy="2158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38"/>
          <p:cNvSpPr txBox="1"/>
          <p:nvPr>
            <p:ph idx="4294967295" type="title"/>
          </p:nvPr>
        </p:nvSpPr>
        <p:spPr>
          <a:xfrm>
            <a:off x="344250" y="1403850"/>
            <a:ext cx="8455500" cy="21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lt1"/>
                </a:solidFill>
              </a:rPr>
              <a:t>Lessons Learned</a:t>
            </a:r>
            <a:endParaRPr sz="72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39"/>
          <p:cNvSpPr txBox="1"/>
          <p:nvPr>
            <p:ph type="title"/>
          </p:nvPr>
        </p:nvSpPr>
        <p:spPr>
          <a:xfrm>
            <a:off x="1047750" y="481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Problems We Ran Into</a:t>
            </a:r>
            <a:endParaRPr sz="3600"/>
          </a:p>
        </p:txBody>
      </p:sp>
      <p:sp>
        <p:nvSpPr>
          <p:cNvPr id="636" name="Google Shape;636;p39"/>
          <p:cNvSpPr txBox="1"/>
          <p:nvPr>
            <p:ph idx="1" type="body"/>
          </p:nvPr>
        </p:nvSpPr>
        <p:spPr>
          <a:xfrm>
            <a:off x="1075850" y="1159175"/>
            <a:ext cx="6996600" cy="3320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Error: conflicting </a:t>
            </a:r>
            <a:r>
              <a:rPr lang="en"/>
              <a:t>cpu architectures</a:t>
            </a:r>
            <a:endParaRPr/>
          </a:p>
          <a:p>
            <a:pPr indent="-342900" lvl="1" marL="914400" rtl="0" algn="l">
              <a:spcBef>
                <a:spcPts val="0"/>
              </a:spcBef>
              <a:spcAft>
                <a:spcPts val="0"/>
              </a:spcAft>
              <a:buSzPts val="1800"/>
              <a:buChar char="○"/>
            </a:pPr>
            <a:r>
              <a:rPr lang="en"/>
              <a:t>Could not flash firmware</a:t>
            </a:r>
            <a:endParaRPr/>
          </a:p>
          <a:p>
            <a:pPr indent="-342900" lvl="1" marL="914400" rtl="0" algn="l">
              <a:spcBef>
                <a:spcPts val="0"/>
              </a:spcBef>
              <a:spcAft>
                <a:spcPts val="0"/>
              </a:spcAft>
              <a:buSzPts val="1800"/>
              <a:buChar char="○"/>
            </a:pPr>
            <a:r>
              <a:rPr lang="en"/>
              <a:t>Had to install packages</a:t>
            </a:r>
            <a:endParaRPr/>
          </a:p>
          <a:p>
            <a:pPr indent="-342900" lvl="2" marL="1371600" rtl="0" algn="l">
              <a:spcBef>
                <a:spcPts val="0"/>
              </a:spcBef>
              <a:spcAft>
                <a:spcPts val="0"/>
              </a:spcAft>
              <a:buSzPts val="1800"/>
              <a:buChar char="■"/>
            </a:pPr>
            <a:r>
              <a:rPr lang="en"/>
              <a:t>Libnewlib-arm-none-eabi</a:t>
            </a:r>
            <a:endParaRPr/>
          </a:p>
          <a:p>
            <a:pPr indent="-355600" lvl="0" marL="457200" rtl="0" algn="l">
              <a:spcBef>
                <a:spcPts val="0"/>
              </a:spcBef>
              <a:spcAft>
                <a:spcPts val="0"/>
              </a:spcAft>
              <a:buSzPts val="2000"/>
              <a:buChar char="●"/>
            </a:pPr>
            <a:r>
              <a:rPr lang="en"/>
              <a:t>Ally’s OBD-II didn’t work (Honda Accord ‘07)</a:t>
            </a:r>
            <a:endParaRPr/>
          </a:p>
          <a:p>
            <a:pPr indent="-355600" lvl="0" marL="457200" rtl="0" algn="l">
              <a:spcBef>
                <a:spcPts val="0"/>
              </a:spcBef>
              <a:spcAft>
                <a:spcPts val="0"/>
              </a:spcAft>
              <a:buSzPts val="2000"/>
              <a:buChar char="●"/>
            </a:pPr>
            <a:r>
              <a:rPr lang="en"/>
              <a:t>Aaron’s OBD-II was </a:t>
            </a:r>
            <a:r>
              <a:rPr lang="en"/>
              <a:t>difficult</a:t>
            </a:r>
            <a:r>
              <a:rPr lang="en"/>
              <a:t> to get to (Honda Accord ‘04)</a:t>
            </a:r>
            <a:endParaRPr/>
          </a:p>
          <a:p>
            <a:pPr indent="-355600" lvl="0" marL="457200" rtl="0" algn="l">
              <a:spcBef>
                <a:spcPts val="0"/>
              </a:spcBef>
              <a:spcAft>
                <a:spcPts val="0"/>
              </a:spcAft>
              <a:buSzPts val="2000"/>
              <a:buChar char="●"/>
            </a:pPr>
            <a:r>
              <a:rPr lang="en"/>
              <a:t>Joy’s worked! (Honda CRV ‘14)</a:t>
            </a:r>
            <a:endParaRPr/>
          </a:p>
          <a:p>
            <a:pPr indent="-355600" lvl="0" marL="457200" rtl="0" algn="l">
              <a:spcBef>
                <a:spcPts val="0"/>
              </a:spcBef>
              <a:spcAft>
                <a:spcPts val="0"/>
              </a:spcAft>
              <a:buSzPts val="2000"/>
              <a:buChar char="●"/>
            </a:pPr>
            <a:r>
              <a:rPr lang="en"/>
              <a:t>Hard time at first decoding the output</a:t>
            </a:r>
            <a:endParaRPr/>
          </a:p>
          <a:p>
            <a:pPr indent="-342900" lvl="1" marL="914400" rtl="0" algn="l">
              <a:spcBef>
                <a:spcPts val="0"/>
              </a:spcBef>
              <a:spcAft>
                <a:spcPts val="0"/>
              </a:spcAft>
              <a:buSzPts val="1800"/>
              <a:buChar char="○"/>
            </a:pPr>
            <a:r>
              <a:rPr lang="en"/>
              <a:t>No industry standard for language of output</a:t>
            </a:r>
            <a:endParaRPr/>
          </a:p>
          <a:p>
            <a:pPr indent="-342900" lvl="2" marL="1371600" rtl="0" algn="l">
              <a:spcBef>
                <a:spcPts val="0"/>
              </a:spcBef>
              <a:spcAft>
                <a:spcPts val="0"/>
              </a:spcAft>
              <a:buSzPts val="1800"/>
              <a:buChar char="■"/>
            </a:pPr>
            <a:r>
              <a:rPr lang="en"/>
              <a:t>Could not read every single line of output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4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Repository</a:t>
            </a:r>
            <a:endParaRPr sz="3600"/>
          </a:p>
        </p:txBody>
      </p:sp>
      <p:sp>
        <p:nvSpPr>
          <p:cNvPr id="642" name="Google Shape;642;p40"/>
          <p:cNvSpPr txBox="1"/>
          <p:nvPr>
            <p:ph idx="1" type="body"/>
          </p:nvPr>
        </p:nvSpPr>
        <p:spPr>
          <a:xfrm>
            <a:off x="1073700" y="1184800"/>
            <a:ext cx="6996600" cy="192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https://github.com/linklayer</a:t>
            </a:r>
            <a:r>
              <a:rPr lang="en"/>
              <a:t>: Cantact-fw, Pyvit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Code example to write: </a:t>
            </a:r>
            <a:r>
              <a:rPr lang="en" u="sng">
                <a:solidFill>
                  <a:schemeClr val="hlink"/>
                </a:solidFill>
                <a:hlinkClick r:id="rId4"/>
              </a:rPr>
              <a:t>https://github.com/linklayer/pyvit/blob/master/examples/cantact.py</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Our code: </a:t>
            </a:r>
            <a:r>
              <a:rPr lang="en" u="sng">
                <a:solidFill>
                  <a:schemeClr val="hlink"/>
                </a:solidFill>
                <a:hlinkClick r:id="rId5"/>
              </a:rPr>
              <a:t>https://github.com/awharkrider/CPSC_3320_HACK_A_CAR</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41"/>
          <p:cNvSpPr txBox="1"/>
          <p:nvPr>
            <p:ph idx="4294967295" type="title"/>
          </p:nvPr>
        </p:nvSpPr>
        <p:spPr>
          <a:xfrm>
            <a:off x="344250" y="1403850"/>
            <a:ext cx="8455500" cy="21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lt1"/>
                </a:solidFill>
              </a:rPr>
              <a:t>Questions?</a:t>
            </a:r>
            <a:endParaRPr sz="72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42"/>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References</a:t>
            </a:r>
            <a:endParaRPr sz="3600"/>
          </a:p>
        </p:txBody>
      </p:sp>
      <p:sp>
        <p:nvSpPr>
          <p:cNvPr id="653" name="Google Shape;653;p42"/>
          <p:cNvSpPr txBox="1"/>
          <p:nvPr>
            <p:ph idx="1" type="body"/>
          </p:nvPr>
        </p:nvSpPr>
        <p:spPr>
          <a:xfrm>
            <a:off x="1073700" y="1184800"/>
            <a:ext cx="6996600" cy="1922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200"/>
              <a:t>Roderick Currie, 2017.  Hacking the CAN Bus: Basic Manipulation of a Modern Automobile Through CAN Bus Reverse Engineering. </a:t>
            </a:r>
            <a:r>
              <a:rPr lang="en" sz="1200" u="sng">
                <a:solidFill>
                  <a:srgbClr val="1155CC"/>
                </a:solidFill>
                <a:hlinkClick r:id="rId3"/>
              </a:rPr>
              <a:t>https://www.sans.org/reading-room/whitepapers/threats/hacking-bus-basic-manipulation-modern-automobile-through-bus-reverse-engineering-37825</a:t>
            </a:r>
            <a:endParaRPr sz="1200"/>
          </a:p>
          <a:p>
            <a:pPr indent="-304800" lvl="0" marL="457200" rtl="0" algn="l">
              <a:spcBef>
                <a:spcPts val="0"/>
              </a:spcBef>
              <a:spcAft>
                <a:spcPts val="0"/>
              </a:spcAft>
              <a:buSzPts val="1200"/>
              <a:buChar char="■"/>
            </a:pPr>
            <a:r>
              <a:rPr lang="en" sz="1200"/>
              <a:t>CAN BUS SNIFFER - REVERSE ENGINEERING VEHICLE DATA (WIRESHARK), CSS Electronics </a:t>
            </a:r>
            <a:r>
              <a:rPr lang="en" sz="1200" u="sng">
                <a:solidFill>
                  <a:schemeClr val="hlink"/>
                </a:solidFill>
                <a:hlinkClick r:id="rId4"/>
              </a:rPr>
              <a:t>https://www.csselectronics.com/screen/page/reverse-engineering-can-bus-messages-with-wireshark/language/en</a:t>
            </a:r>
            <a:endParaRPr sz="1200"/>
          </a:p>
          <a:p>
            <a:pPr indent="-304800" lvl="0" marL="457200" rtl="0" algn="l">
              <a:spcBef>
                <a:spcPts val="0"/>
              </a:spcBef>
              <a:spcAft>
                <a:spcPts val="0"/>
              </a:spcAft>
              <a:buSzPts val="1200"/>
              <a:buChar char="■"/>
            </a:pPr>
            <a:r>
              <a:rPr lang="en" sz="1200"/>
              <a:t>ONLINE OBD2 CONVERTER: PID INFO &amp; CALCULATION,  </a:t>
            </a:r>
            <a:r>
              <a:rPr lang="en" sz="1200"/>
              <a:t>CSS Electronics </a:t>
            </a:r>
            <a:r>
              <a:rPr lang="en" sz="1200" u="sng">
                <a:solidFill>
                  <a:schemeClr val="hlink"/>
                </a:solidFill>
                <a:hlinkClick r:id="rId5"/>
              </a:rPr>
              <a:t>https://www.csselectronics.com/screen/page/obd-ii-online-message-converter</a:t>
            </a:r>
            <a:r>
              <a:rPr lang="en" sz="1200"/>
              <a:t> </a:t>
            </a:r>
            <a:endParaRPr sz="1200"/>
          </a:p>
          <a:p>
            <a:pPr indent="-304800" lvl="0" marL="457200" rtl="0" algn="l">
              <a:spcBef>
                <a:spcPts val="0"/>
              </a:spcBef>
              <a:spcAft>
                <a:spcPts val="0"/>
              </a:spcAft>
              <a:buSzPts val="1200"/>
              <a:buChar char="■"/>
            </a:pPr>
            <a:r>
              <a:rPr lang="en" sz="1200"/>
              <a:t>OBD-II_PIDs, Wikipedia. </a:t>
            </a:r>
            <a:r>
              <a:rPr lang="en" sz="1200" u="sng">
                <a:solidFill>
                  <a:schemeClr val="hlink"/>
                </a:solidFill>
                <a:hlinkClick r:id="rId6"/>
              </a:rPr>
              <a:t>https://en.wikipedia.org/wiki/OBD-II_PIDs</a:t>
            </a:r>
            <a:r>
              <a:rPr lang="en" sz="1200"/>
              <a:t> </a:t>
            </a:r>
            <a:endParaRPr sz="1200"/>
          </a:p>
          <a:p>
            <a:pPr indent="-304800" lvl="0" marL="457200" rtl="0" algn="l">
              <a:spcBef>
                <a:spcPts val="0"/>
              </a:spcBef>
              <a:spcAft>
                <a:spcPts val="0"/>
              </a:spcAft>
              <a:buSzPts val="1200"/>
              <a:buChar char="■"/>
            </a:pPr>
            <a:r>
              <a:rPr lang="en" sz="1200" u="sng">
                <a:solidFill>
                  <a:schemeClr val="hlink"/>
                </a:solidFill>
                <a:hlinkClick r:id="rId7"/>
              </a:rPr>
              <a:t>https://www.csselectronics.com/screen/page/simple-intro-to-can-bus/language/en</a:t>
            </a:r>
            <a:endParaRPr sz="1200"/>
          </a:p>
          <a:p>
            <a:pPr indent="-304800" lvl="0" marL="457200" rtl="0" algn="l">
              <a:spcBef>
                <a:spcPts val="0"/>
              </a:spcBef>
              <a:spcAft>
                <a:spcPts val="0"/>
              </a:spcAft>
              <a:buSzPts val="1200"/>
              <a:buChar char="■"/>
            </a:pPr>
            <a:r>
              <a:rPr lang="en" sz="1200"/>
              <a:t>CANTact, The Open Source Car Tool. </a:t>
            </a:r>
            <a:r>
              <a:rPr lang="en" sz="1200" u="sng">
                <a:solidFill>
                  <a:schemeClr val="hlink"/>
                </a:solidFill>
                <a:hlinkClick r:id="rId8"/>
              </a:rPr>
              <a:t>http://linklayer.github.io/cantact/</a:t>
            </a:r>
            <a:r>
              <a:rPr lang="en" sz="1200"/>
              <a:t>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16"/>
          <p:cNvSpPr txBox="1"/>
          <p:nvPr>
            <p:ph idx="4294967295" type="title"/>
          </p:nvPr>
        </p:nvSpPr>
        <p:spPr>
          <a:xfrm>
            <a:off x="344250" y="1403850"/>
            <a:ext cx="8455500" cy="21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lt1"/>
                </a:solidFill>
              </a:rPr>
              <a:t>The CAN Bus</a:t>
            </a:r>
            <a:endParaRPr sz="7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1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Cables/Parts We Used</a:t>
            </a:r>
            <a:endParaRPr sz="3600"/>
          </a:p>
        </p:txBody>
      </p:sp>
      <p:sp>
        <p:nvSpPr>
          <p:cNvPr id="487" name="Google Shape;487;p17"/>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CANtact</a:t>
            </a:r>
            <a:endParaRPr/>
          </a:p>
          <a:p>
            <a:pPr indent="-342900" lvl="1" marL="914400" rtl="0" algn="l">
              <a:spcBef>
                <a:spcPts val="0"/>
              </a:spcBef>
              <a:spcAft>
                <a:spcPts val="0"/>
              </a:spcAft>
              <a:buSzPts val="1800"/>
              <a:buChar char="○"/>
            </a:pPr>
            <a:r>
              <a:rPr lang="en" sz="1800"/>
              <a:t>Open-source hardware by Eric Evenchick</a:t>
            </a:r>
            <a:endParaRPr sz="1800"/>
          </a:p>
          <a:p>
            <a:pPr indent="-355600" lvl="0" marL="457200" rtl="0" algn="l">
              <a:spcBef>
                <a:spcPts val="0"/>
              </a:spcBef>
              <a:spcAft>
                <a:spcPts val="0"/>
              </a:spcAft>
              <a:buSzPts val="2000"/>
              <a:buChar char="●"/>
            </a:pPr>
            <a:r>
              <a:rPr lang="en"/>
              <a:t>USB-B cable to interface with computer</a:t>
            </a:r>
            <a:endParaRPr/>
          </a:p>
          <a:p>
            <a:pPr indent="-355600" lvl="0" marL="457200" rtl="0" algn="l">
              <a:spcBef>
                <a:spcPts val="0"/>
              </a:spcBef>
              <a:spcAft>
                <a:spcPts val="0"/>
              </a:spcAft>
              <a:buSzPts val="2000"/>
              <a:buChar char="●"/>
            </a:pPr>
            <a:r>
              <a:rPr lang="en"/>
              <a:t>OBD-II to DB9 connector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1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OBD-II</a:t>
            </a:r>
            <a:endParaRPr sz="3600"/>
          </a:p>
        </p:txBody>
      </p:sp>
      <p:sp>
        <p:nvSpPr>
          <p:cNvPr id="493" name="Google Shape;493;p18"/>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A mandated diagnostic interface</a:t>
            </a:r>
            <a:endParaRPr/>
          </a:p>
          <a:p>
            <a:pPr indent="-355600" lvl="0" marL="457200" rtl="0" algn="l">
              <a:spcBef>
                <a:spcPts val="0"/>
              </a:spcBef>
              <a:spcAft>
                <a:spcPts val="0"/>
              </a:spcAft>
              <a:buSzPts val="2000"/>
              <a:buChar char="●"/>
            </a:pPr>
            <a:r>
              <a:rPr lang="en"/>
              <a:t>Provides specific information including engine data, trouble codes and more</a:t>
            </a:r>
            <a:endParaRPr/>
          </a:p>
          <a:p>
            <a:pPr indent="-355600" lvl="0" marL="457200" rtl="0" algn="l">
              <a:spcBef>
                <a:spcPts val="0"/>
              </a:spcBef>
              <a:spcAft>
                <a:spcPts val="0"/>
              </a:spcAft>
              <a:buSzPts val="2000"/>
              <a:buChar char="●"/>
            </a:pPr>
            <a:r>
              <a:rPr lang="en"/>
              <a:t>PIDs - Code used to request data from a vehicle</a:t>
            </a:r>
            <a:endParaRPr/>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1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The CAN Bus</a:t>
            </a:r>
            <a:endParaRPr sz="3600"/>
          </a:p>
        </p:txBody>
      </p:sp>
      <p:sp>
        <p:nvSpPr>
          <p:cNvPr id="499" name="Google Shape;499;p19"/>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Controller Area Network</a:t>
            </a:r>
            <a:endParaRPr/>
          </a:p>
          <a:p>
            <a:pPr indent="-355600" lvl="0" marL="457200" rtl="0" algn="l">
              <a:spcBef>
                <a:spcPts val="0"/>
              </a:spcBef>
              <a:spcAft>
                <a:spcPts val="0"/>
              </a:spcAft>
              <a:buSzPts val="2000"/>
              <a:buChar char="●"/>
            </a:pPr>
            <a:r>
              <a:rPr lang="en"/>
              <a:t>CAN arbitration ID (green in next image)</a:t>
            </a:r>
            <a:endParaRPr/>
          </a:p>
          <a:p>
            <a:pPr indent="-342900" lvl="1" marL="914400" rtl="0" algn="l">
              <a:spcBef>
                <a:spcPts val="0"/>
              </a:spcBef>
              <a:spcAft>
                <a:spcPts val="0"/>
              </a:spcAft>
              <a:buSzPts val="1800"/>
              <a:buChar char="○"/>
            </a:pPr>
            <a:r>
              <a:rPr lang="en"/>
              <a:t>11 - bit field for identifying </a:t>
            </a:r>
            <a:r>
              <a:rPr lang="en"/>
              <a:t>different</a:t>
            </a:r>
            <a:r>
              <a:rPr lang="en"/>
              <a:t> devices on the CAN bus</a:t>
            </a:r>
            <a:endParaRPr/>
          </a:p>
          <a:p>
            <a:pPr indent="-342900" lvl="1" marL="914400" rtl="0" algn="l">
              <a:spcBef>
                <a:spcPts val="0"/>
              </a:spcBef>
              <a:spcAft>
                <a:spcPts val="0"/>
              </a:spcAft>
              <a:buSzPts val="1800"/>
              <a:buChar char="○"/>
            </a:pPr>
            <a:r>
              <a:rPr lang="en"/>
              <a:t>Prioritize messages</a:t>
            </a:r>
            <a:endParaRPr/>
          </a:p>
          <a:p>
            <a:pPr indent="-355600" lvl="0" marL="457200" rtl="0" algn="l">
              <a:spcBef>
                <a:spcPts val="0"/>
              </a:spcBef>
              <a:spcAft>
                <a:spcPts val="0"/>
              </a:spcAft>
              <a:buSzPts val="2000"/>
              <a:buChar char="●"/>
            </a:pPr>
            <a:r>
              <a:rPr lang="en"/>
              <a:t>CAN data (red in next image)</a:t>
            </a:r>
            <a:endParaRPr/>
          </a:p>
          <a:p>
            <a:pPr indent="-342900" lvl="1" marL="914400" rtl="0" algn="l">
              <a:spcBef>
                <a:spcPts val="0"/>
              </a:spcBef>
              <a:spcAft>
                <a:spcPts val="0"/>
              </a:spcAft>
              <a:buSzPts val="1800"/>
              <a:buChar char="○"/>
            </a:pPr>
            <a:r>
              <a:rPr lang="en"/>
              <a:t>0-64 - bits in length</a:t>
            </a:r>
            <a:endParaRPr/>
          </a:p>
          <a:p>
            <a:pPr indent="-342900" lvl="1" marL="914400" rtl="0" algn="l">
              <a:spcBef>
                <a:spcPts val="0"/>
              </a:spcBef>
              <a:spcAft>
                <a:spcPts val="0"/>
              </a:spcAft>
              <a:buSzPts val="1800"/>
              <a:buChar char="○"/>
            </a:pPr>
            <a:r>
              <a:rPr lang="en"/>
              <a:t>Tells the receiving device what function to perform</a:t>
            </a:r>
            <a:endParaRPr/>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2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The CAN Bus</a:t>
            </a:r>
            <a:endParaRPr sz="3600"/>
          </a:p>
        </p:txBody>
      </p:sp>
      <p:sp>
        <p:nvSpPr>
          <p:cNvPr id="505" name="Google Shape;505;p20"/>
          <p:cNvSpPr txBox="1"/>
          <p:nvPr/>
        </p:nvSpPr>
        <p:spPr>
          <a:xfrm>
            <a:off x="420375" y="1224050"/>
            <a:ext cx="8412000" cy="1347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Source Sans Pro"/>
              <a:buChar char="●"/>
            </a:pPr>
            <a:r>
              <a:rPr lang="en" sz="1800">
                <a:latin typeface="Source Sans Pro"/>
                <a:ea typeface="Source Sans Pro"/>
                <a:cs typeface="Source Sans Pro"/>
                <a:sym typeface="Source Sans Pro"/>
              </a:rPr>
              <a:t>CAN arbitration ID (green)</a:t>
            </a:r>
            <a:endParaRPr sz="1800">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000000"/>
              </a:buClr>
              <a:buSzPts val="1800"/>
              <a:buFont typeface="Source Sans Pro"/>
              <a:buChar char="●"/>
            </a:pPr>
            <a:r>
              <a:rPr lang="en" sz="1800">
                <a:latin typeface="Source Sans Pro"/>
                <a:ea typeface="Source Sans Pro"/>
                <a:cs typeface="Source Sans Pro"/>
                <a:sym typeface="Source Sans Pro"/>
              </a:rPr>
              <a:t>CAN data (red)</a:t>
            </a:r>
            <a:endParaRPr sz="1800">
              <a:latin typeface="Source Sans Pro"/>
              <a:ea typeface="Source Sans Pro"/>
              <a:cs typeface="Source Sans Pro"/>
              <a:sym typeface="Source Sans Pro"/>
            </a:endParaRPr>
          </a:p>
        </p:txBody>
      </p:sp>
      <p:pic>
        <p:nvPicPr>
          <p:cNvPr id="506" name="Google Shape;506;p20"/>
          <p:cNvPicPr preferRelativeResize="0"/>
          <p:nvPr/>
        </p:nvPicPr>
        <p:blipFill>
          <a:blip r:embed="rId3">
            <a:alphaModFix/>
          </a:blip>
          <a:stretch>
            <a:fillRect/>
          </a:stretch>
        </p:blipFill>
        <p:spPr>
          <a:xfrm>
            <a:off x="500738" y="2028500"/>
            <a:ext cx="8142524" cy="226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21"/>
          <p:cNvSpPr txBox="1"/>
          <p:nvPr>
            <p:ph idx="4294967295" type="title"/>
          </p:nvPr>
        </p:nvSpPr>
        <p:spPr>
          <a:xfrm>
            <a:off x="344250" y="1403850"/>
            <a:ext cx="8455500" cy="21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lt1"/>
                </a:solidFill>
              </a:rPr>
              <a:t>CANtact</a:t>
            </a:r>
            <a:endParaRPr sz="72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22"/>
          <p:cNvSpPr txBox="1"/>
          <p:nvPr>
            <p:ph type="title"/>
          </p:nvPr>
        </p:nvSpPr>
        <p:spPr>
          <a:xfrm>
            <a:off x="1073700" y="1585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The CANtact</a:t>
            </a:r>
            <a:endParaRPr sz="3600"/>
          </a:p>
        </p:txBody>
      </p:sp>
      <p:pic>
        <p:nvPicPr>
          <p:cNvPr id="517" name="Google Shape;517;p22"/>
          <p:cNvPicPr preferRelativeResize="0"/>
          <p:nvPr/>
        </p:nvPicPr>
        <p:blipFill rotWithShape="1">
          <a:blip r:embed="rId3">
            <a:alphaModFix/>
          </a:blip>
          <a:srcRect b="18254" l="0" r="11119" t="10495"/>
          <a:stretch/>
        </p:blipFill>
        <p:spPr>
          <a:xfrm>
            <a:off x="2886913" y="874300"/>
            <a:ext cx="3370172" cy="36022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