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y.github.io/" TargetMode="External"/><Relationship Id="rId3"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4" Type="http://schemas.openxmlformats.org/officeDocument/2006/relationships/hyperlink" Target="https://www.oracle.com/technetwork/java/javase/downloads" TargetMode="External"/><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 for Android</a:t>
            </a:r>
            <a:endParaRPr lang="en-US" dirty="0"/>
          </a:p>
        </p:txBody>
      </p:sp>
      <p:sp>
        <p:nvSpPr>
          <p:cNvPr id="3" name="Subtitle 2"/>
          <p:cNvSpPr>
            <a:spLocks noGrp="1"/>
          </p:cNvSpPr>
          <p:nvPr>
            <p:ph type="subTitle" idx="1"/>
          </p:nvPr>
        </p:nvSpPr>
        <p:spPr/>
        <p:txBody>
          <a:bodyPr/>
          <a:lstStyle/>
          <a:p>
            <a:r>
              <a:rPr lang="en-US" dirty="0" smtClean="0"/>
              <a:t>Utilize Data</a:t>
            </a:r>
          </a:p>
          <a:p>
            <a:r>
              <a:rPr lang="en-US" dirty="0" smtClean="0"/>
              <a:t>January 21, 2016</a:t>
            </a:r>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a:xfrm>
            <a:off x="1261872" y="1828800"/>
            <a:ext cx="8595360" cy="2311685"/>
          </a:xfrm>
        </p:spPr>
        <p:txBody>
          <a:bodyPr>
            <a:normAutofit lnSpcReduction="10000"/>
          </a:bodyPr>
          <a:lstStyle/>
          <a:p>
            <a:r>
              <a:rPr lang="en-US" dirty="0" smtClean="0"/>
              <a:t>An </a:t>
            </a:r>
            <a:r>
              <a:rPr lang="en-US" b="1" dirty="0" smtClean="0"/>
              <a:t>expression </a:t>
            </a:r>
            <a:r>
              <a:rPr lang="en-US" dirty="0" smtClean="0"/>
              <a:t>is a combination of literals, variable names, method calls, and operators.</a:t>
            </a:r>
          </a:p>
          <a:p>
            <a:r>
              <a:rPr lang="en-US" dirty="0" smtClean="0"/>
              <a:t>A </a:t>
            </a:r>
            <a:r>
              <a:rPr lang="en-US" b="1" dirty="0" smtClean="0"/>
              <a:t>literal</a:t>
            </a:r>
            <a:r>
              <a:rPr lang="en-US" dirty="0" smtClean="0"/>
              <a:t> is an value expressed verbatim like the integer </a:t>
            </a:r>
            <a:r>
              <a:rPr lang="en-US" i="1" dirty="0" smtClean="0"/>
              <a:t>123</a:t>
            </a:r>
            <a:r>
              <a:rPr lang="en-US" dirty="0" smtClean="0"/>
              <a:t> or the string </a:t>
            </a:r>
            <a:r>
              <a:rPr lang="en-US" i="1" dirty="0" smtClean="0"/>
              <a:t>“hello”.</a:t>
            </a:r>
          </a:p>
          <a:p>
            <a:r>
              <a:rPr lang="en-US" dirty="0" smtClean="0"/>
              <a:t>There are several kinds of literals: a single character, a string, an integer, a floating-point value, a </a:t>
            </a:r>
            <a:r>
              <a:rPr lang="en-US" dirty="0" err="1" smtClean="0"/>
              <a:t>boolean</a:t>
            </a:r>
            <a:r>
              <a:rPr lang="en-US" dirty="0" smtClean="0"/>
              <a:t> value, and null (used to indicate that a reference value doesn’t refer to an object).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974253"/>
              </p:ext>
            </p:extLst>
          </p:nvPr>
        </p:nvGraphicFramePr>
        <p:xfrm>
          <a:off x="1261872" y="4277963"/>
          <a:ext cx="8595360" cy="2225040"/>
        </p:xfrm>
        <a:graphic>
          <a:graphicData uri="http://schemas.openxmlformats.org/drawingml/2006/table">
            <a:tbl>
              <a:tblPr firstRow="1" bandRow="1">
                <a:tableStyleId>{5C22544A-7EE6-4342-B048-85BDC9FD1C3A}</a:tableStyleId>
              </a:tblPr>
              <a:tblGrid>
                <a:gridCol w="4297680"/>
                <a:gridCol w="4297680"/>
              </a:tblGrid>
              <a:tr h="370840">
                <a:tc>
                  <a:txBody>
                    <a:bodyPr/>
                    <a:lstStyle/>
                    <a:p>
                      <a:r>
                        <a:rPr lang="en-US" dirty="0" smtClean="0"/>
                        <a:t>Data Type</a:t>
                      </a:r>
                      <a:endParaRPr lang="en-US" dirty="0"/>
                    </a:p>
                  </a:txBody>
                  <a:tcPr/>
                </a:tc>
                <a:tc>
                  <a:txBody>
                    <a:bodyPr/>
                    <a:lstStyle/>
                    <a:p>
                      <a:r>
                        <a:rPr lang="en-US" dirty="0" smtClean="0"/>
                        <a:t>Liter</a:t>
                      </a:r>
                      <a:r>
                        <a:rPr lang="en-US" baseline="0" dirty="0" smtClean="0"/>
                        <a:t>al Examples</a:t>
                      </a:r>
                      <a:endParaRPr lang="en-US" dirty="0"/>
                    </a:p>
                  </a:txBody>
                  <a:tcPr/>
                </a:tc>
              </a:tr>
              <a:tr h="370840">
                <a:tc>
                  <a:txBody>
                    <a:bodyPr/>
                    <a:lstStyle/>
                    <a:p>
                      <a:r>
                        <a:rPr lang="en-US" dirty="0" smtClean="0"/>
                        <a:t>char</a:t>
                      </a:r>
                      <a:endParaRPr lang="en-US" dirty="0"/>
                    </a:p>
                  </a:txBody>
                  <a:tcPr/>
                </a:tc>
                <a:tc>
                  <a:txBody>
                    <a:bodyPr/>
                    <a:lstStyle/>
                    <a:p>
                      <a:r>
                        <a:rPr lang="en-US" dirty="0" smtClean="0">
                          <a:latin typeface="Consolas" charset="0"/>
                          <a:ea typeface="Consolas" charset="0"/>
                          <a:cs typeface="Consolas" charset="0"/>
                        </a:rPr>
                        <a:t>'1</a:t>
                      </a:r>
                      <a:r>
                        <a:rPr lang="en-US" dirty="0" smtClean="0">
                          <a:latin typeface="Consolas" charset="0"/>
                          <a:ea typeface="Consolas" charset="0"/>
                          <a:cs typeface="Consolas" charset="0"/>
                        </a:rPr>
                        <a:t>'</a:t>
                      </a:r>
                      <a:r>
                        <a:rPr lang="en-US" dirty="0" smtClean="0">
                          <a:latin typeface="Consolas" charset="0"/>
                          <a:ea typeface="Consolas" charset="0"/>
                          <a:cs typeface="Consolas" charset="0"/>
                        </a:rPr>
                        <a:t>, </a:t>
                      </a:r>
                      <a:r>
                        <a:rPr lang="en-US" dirty="0" smtClean="0">
                          <a:latin typeface="Consolas" charset="0"/>
                          <a:ea typeface="Consolas" charset="0"/>
                          <a:cs typeface="Consolas" charset="0"/>
                        </a:rPr>
                        <a:t>'</a:t>
                      </a:r>
                      <a:r>
                        <a:rPr lang="en-US" dirty="0" smtClean="0">
                          <a:latin typeface="Consolas" charset="0"/>
                          <a:ea typeface="Consolas" charset="0"/>
                          <a:cs typeface="Consolas" charset="0"/>
                        </a:rPr>
                        <a:t>A</a:t>
                      </a:r>
                      <a:r>
                        <a:rPr lang="en-US" dirty="0" smtClean="0">
                          <a:latin typeface="Consolas" charset="0"/>
                          <a:ea typeface="Consolas" charset="0"/>
                          <a:cs typeface="Consolas" charset="0"/>
                        </a:rPr>
                        <a:t>'</a:t>
                      </a:r>
                      <a:r>
                        <a:rPr lang="en-US" dirty="0" smtClean="0">
                          <a:latin typeface="Consolas" charset="0"/>
                          <a:ea typeface="Consolas" charset="0"/>
                          <a:cs typeface="Consolas" charset="0"/>
                        </a:rPr>
                        <a:t>, </a:t>
                      </a:r>
                      <a:r>
                        <a:rPr lang="en-US" dirty="0" smtClean="0">
                          <a:latin typeface="Consolas" charset="0"/>
                          <a:ea typeface="Consolas" charset="0"/>
                          <a:cs typeface="Consolas" charset="0"/>
                        </a:rPr>
                        <a:t>'</a:t>
                      </a:r>
                      <a:r>
                        <a:rPr lang="en-US"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txBody>
                  <a:tcPr/>
                </a:tc>
              </a:tr>
              <a:tr h="370840">
                <a:tc>
                  <a:txBody>
                    <a:bodyPr/>
                    <a:lstStyle/>
                    <a:p>
                      <a:r>
                        <a:rPr lang="en-US" dirty="0" smtClean="0"/>
                        <a:t>String</a:t>
                      </a:r>
                      <a:endParaRPr lang="en-US" dirty="0"/>
                    </a:p>
                  </a:txBody>
                  <a:tcPr/>
                </a:tc>
                <a:tc>
                  <a:txBody>
                    <a:bodyPr/>
                    <a:lstStyle/>
                    <a:p>
                      <a:r>
                        <a:rPr lang="ru-RU" dirty="0" smtClean="0">
                          <a:latin typeface="Consolas" charset="0"/>
                          <a:ea typeface="Consolas" charset="0"/>
                          <a:cs typeface="Consolas" charset="0"/>
                        </a:rPr>
                        <a:t>"</a:t>
                      </a:r>
                      <a:r>
                        <a:rPr lang="en-US" dirty="0" smtClean="0">
                          <a:latin typeface="Consolas" charset="0"/>
                          <a:ea typeface="Consolas" charset="0"/>
                          <a:cs typeface="Consolas" charset="0"/>
                        </a:rPr>
                        <a:t>Hello</a:t>
                      </a:r>
                      <a:r>
                        <a:rPr lang="ru-RU" dirty="0" smtClean="0">
                          <a:latin typeface="Consolas" charset="0"/>
                          <a:ea typeface="Consolas" charset="0"/>
                          <a:cs typeface="Consolas" charset="0"/>
                        </a:rPr>
                        <a:t>"</a:t>
                      </a:r>
                      <a:r>
                        <a:rPr lang="en-US" dirty="0" smtClean="0">
                          <a:latin typeface="Consolas" charset="0"/>
                          <a:ea typeface="Consolas" charset="0"/>
                          <a:cs typeface="Consolas" charset="0"/>
                        </a:rPr>
                        <a:t>, </a:t>
                      </a:r>
                      <a:r>
                        <a:rPr lang="ru-RU" dirty="0" smtClean="0">
                          <a:latin typeface="Consolas" charset="0"/>
                          <a:ea typeface="Consolas" charset="0"/>
                          <a:cs typeface="Consolas" charset="0"/>
                        </a:rPr>
                        <a:t>"</a:t>
                      </a:r>
                      <a:r>
                        <a:rPr lang="en-US" dirty="0" smtClean="0">
                          <a:latin typeface="Consolas" charset="0"/>
                          <a:ea typeface="Consolas" charset="0"/>
                          <a:cs typeface="Consolas" charset="0"/>
                        </a:rPr>
                        <a:t>Goodbye</a:t>
                      </a:r>
                      <a:r>
                        <a:rPr lang="ru-RU" dirty="0" smtClean="0">
                          <a:latin typeface="Consolas" charset="0"/>
                          <a:ea typeface="Consolas" charset="0"/>
                          <a:cs typeface="Consolas" charset="0"/>
                        </a:rPr>
                        <a:t>"</a:t>
                      </a:r>
                      <a:endParaRPr lang="en-US" dirty="0">
                        <a:latin typeface="Consolas" charset="0"/>
                        <a:ea typeface="Consolas" charset="0"/>
                        <a:cs typeface="Consolas" charset="0"/>
                      </a:endParaRPr>
                    </a:p>
                  </a:txBody>
                  <a:tcPr/>
                </a:tc>
              </a:tr>
              <a:tr h="370840">
                <a:tc>
                  <a:txBody>
                    <a:bodyPr/>
                    <a:lstStyle/>
                    <a:p>
                      <a:r>
                        <a:rPr lang="en-US" dirty="0" err="1" smtClean="0"/>
                        <a:t>int</a:t>
                      </a:r>
                      <a:endParaRPr lang="en-US" dirty="0"/>
                    </a:p>
                  </a:txBody>
                  <a:tcPr/>
                </a:tc>
                <a:tc>
                  <a:txBody>
                    <a:bodyPr/>
                    <a:lstStyle/>
                    <a:p>
                      <a:r>
                        <a:rPr lang="en-US" dirty="0" smtClean="0">
                          <a:latin typeface="Consolas" charset="0"/>
                          <a:ea typeface="Consolas" charset="0"/>
                          <a:cs typeface="Consolas" charset="0"/>
                        </a:rPr>
                        <a:t>1, -20,</a:t>
                      </a:r>
                      <a:r>
                        <a:rPr lang="en-US" baseline="0" dirty="0" smtClean="0">
                          <a:latin typeface="Consolas" charset="0"/>
                          <a:ea typeface="Consolas" charset="0"/>
                          <a:cs typeface="Consolas" charset="0"/>
                        </a:rPr>
                        <a:t> 1234</a:t>
                      </a:r>
                      <a:endParaRPr lang="en-US" dirty="0">
                        <a:latin typeface="Consolas" charset="0"/>
                        <a:ea typeface="Consolas" charset="0"/>
                        <a:cs typeface="Consolas" charset="0"/>
                      </a:endParaRPr>
                    </a:p>
                  </a:txBody>
                  <a:tcPr/>
                </a:tc>
              </a:tr>
              <a:tr h="370840">
                <a:tc>
                  <a:txBody>
                    <a:bodyPr/>
                    <a:lstStyle/>
                    <a:p>
                      <a:r>
                        <a:rPr lang="en-US" dirty="0" smtClean="0"/>
                        <a:t>double</a:t>
                      </a:r>
                      <a:endParaRPr lang="en-US" dirty="0"/>
                    </a:p>
                  </a:txBody>
                  <a:tcPr/>
                </a:tc>
                <a:tc>
                  <a:txBody>
                    <a:bodyPr/>
                    <a:lstStyle/>
                    <a:p>
                      <a:r>
                        <a:rPr lang="en-US" dirty="0" smtClean="0">
                          <a:latin typeface="Consolas" charset="0"/>
                          <a:ea typeface="Consolas" charset="0"/>
                          <a:cs typeface="Consolas" charset="0"/>
                        </a:rPr>
                        <a:t>1, 2.0, 0.828, -123.92929</a:t>
                      </a:r>
                      <a:endParaRPr lang="en-US" dirty="0">
                        <a:latin typeface="Consolas" charset="0"/>
                        <a:ea typeface="Consolas" charset="0"/>
                        <a:cs typeface="Consolas" charset="0"/>
                      </a:endParaRPr>
                    </a:p>
                  </a:txBody>
                  <a:tcPr/>
                </a:tc>
              </a:tr>
              <a:tr h="370840">
                <a:tc>
                  <a:txBody>
                    <a:bodyPr/>
                    <a:lstStyle/>
                    <a:p>
                      <a:r>
                        <a:rPr lang="en-US" dirty="0" err="1" smtClean="0"/>
                        <a:t>boolean</a:t>
                      </a:r>
                      <a:endParaRPr lang="en-US" dirty="0"/>
                    </a:p>
                  </a:txBody>
                  <a:tcPr/>
                </a:tc>
                <a:tc>
                  <a:txBody>
                    <a:bodyPr/>
                    <a:lstStyle/>
                    <a:p>
                      <a:r>
                        <a:rPr lang="en-US" dirty="0" smtClean="0">
                          <a:latin typeface="Consolas" charset="0"/>
                          <a:ea typeface="Consolas" charset="0"/>
                          <a:cs typeface="Consolas" charset="0"/>
                        </a:rPr>
                        <a:t>true,</a:t>
                      </a:r>
                      <a:r>
                        <a:rPr lang="en-US" baseline="0" dirty="0" smtClean="0">
                          <a:latin typeface="Consolas" charset="0"/>
                          <a:ea typeface="Consolas" charset="0"/>
                          <a:cs typeface="Consolas" charset="0"/>
                        </a:rPr>
                        <a:t> false</a:t>
                      </a:r>
                      <a:endParaRPr lang="en-US" dirty="0">
                        <a:latin typeface="Consolas" charset="0"/>
                        <a:ea typeface="Consolas" charset="0"/>
                        <a:cs typeface="Consolas" charset="0"/>
                      </a:endParaRPr>
                    </a:p>
                  </a:txBody>
                  <a:tcPr/>
                </a:tc>
              </a:tr>
            </a:tbl>
          </a:graphicData>
        </a:graphic>
      </p:graphicFrame>
    </p:spTree>
    <p:extLst>
      <p:ext uri="{BB962C8B-B14F-4D97-AF65-F5344CB8AC3E}">
        <p14:creationId xmlns:p14="http://schemas.microsoft.com/office/powerpoint/2010/main" val="35880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chor="ctr"/>
          <a:lstStyle/>
          <a:p>
            <a:r>
              <a:rPr lang="en-US" dirty="0" smtClean="0"/>
              <a:t>A </a:t>
            </a:r>
            <a:r>
              <a:rPr lang="en-US" b="1" dirty="0" smtClean="0"/>
              <a:t>simple expression</a:t>
            </a:r>
            <a:r>
              <a:rPr lang="en-US" dirty="0" smtClean="0"/>
              <a:t> is an individual literal, variable name, or method call.</a:t>
            </a:r>
          </a:p>
          <a:p>
            <a:r>
              <a:rPr lang="en-US" dirty="0" smtClean="0"/>
              <a:t>A </a:t>
            </a:r>
            <a:r>
              <a:rPr lang="en-US" b="1" dirty="0" smtClean="0"/>
              <a:t>compound expression</a:t>
            </a:r>
            <a:r>
              <a:rPr lang="en-US" dirty="0" smtClean="0"/>
              <a:t> is a sequence of simple expressions and operators.</a:t>
            </a:r>
          </a:p>
          <a:p>
            <a:r>
              <a:rPr lang="en-US" dirty="0" smtClean="0"/>
              <a:t>An </a:t>
            </a:r>
            <a:r>
              <a:rPr lang="en-US" b="1" dirty="0" smtClean="0"/>
              <a:t>operator</a:t>
            </a:r>
            <a:r>
              <a:rPr lang="en-US" dirty="0" smtClean="0"/>
              <a:t> is a symbolic instruction used to transform data, the operands, into another value.</a:t>
            </a:r>
            <a:endParaRPr lang="en-US" dirty="0"/>
          </a:p>
        </p:txBody>
      </p:sp>
    </p:spTree>
    <p:extLst>
      <p:ext uri="{BB962C8B-B14F-4D97-AF65-F5344CB8AC3E}">
        <p14:creationId xmlns:p14="http://schemas.microsoft.com/office/powerpoint/2010/main" val="45260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65443"/>
              </p:ext>
            </p:extLst>
          </p:nvPr>
        </p:nvGraphicFramePr>
        <p:xfrm>
          <a:off x="1262063" y="1828800"/>
          <a:ext cx="8594724" cy="4145280"/>
        </p:xfrm>
        <a:graphic>
          <a:graphicData uri="http://schemas.openxmlformats.org/drawingml/2006/table">
            <a:tbl>
              <a:tblPr firstRow="1" bandRow="1">
                <a:tableStyleId>{5C22544A-7EE6-4342-B048-85BDC9FD1C3A}</a:tableStyleId>
              </a:tblPr>
              <a:tblGrid>
                <a:gridCol w="1953748"/>
                <a:gridCol w="1366463"/>
                <a:gridCol w="5274513"/>
              </a:tblGrid>
              <a:tr h="370840">
                <a:tc>
                  <a:txBody>
                    <a:bodyPr/>
                    <a:lstStyle/>
                    <a:p>
                      <a:r>
                        <a:rPr lang="en-US" dirty="0" smtClean="0"/>
                        <a:t>Operator</a:t>
                      </a:r>
                      <a:endParaRPr lang="en-US" dirty="0"/>
                    </a:p>
                  </a:txBody>
                  <a:tcPr/>
                </a:tc>
                <a:tc>
                  <a:txBody>
                    <a:bodyPr/>
                    <a:lstStyle/>
                    <a:p>
                      <a:r>
                        <a:rPr lang="en-US" dirty="0" smtClean="0"/>
                        <a:t>Symbol</a:t>
                      </a:r>
                      <a:endParaRPr lang="en-US" dirty="0"/>
                    </a:p>
                  </a:txBody>
                  <a:tcPr/>
                </a:tc>
                <a:tc>
                  <a:txBody>
                    <a:bodyPr/>
                    <a:lstStyle/>
                    <a:p>
                      <a:r>
                        <a:rPr lang="en-US" dirty="0" smtClean="0"/>
                        <a:t>Description</a:t>
                      </a:r>
                      <a:endParaRPr lang="en-US" dirty="0"/>
                    </a:p>
                  </a:txBody>
                  <a:tcPr/>
                </a:tc>
              </a:tr>
              <a:tr h="370840">
                <a:tc>
                  <a:txBody>
                    <a:bodyPr/>
                    <a:lstStyle/>
                    <a:p>
                      <a:r>
                        <a:rPr lang="en-US" dirty="0" smtClean="0"/>
                        <a:t>Addition/String Concatenation</a:t>
                      </a:r>
                      <a:endParaRPr lang="en-US" dirty="0"/>
                    </a:p>
                  </a:txBody>
                  <a:tcPr/>
                </a:tc>
                <a:tc>
                  <a:txBody>
                    <a:bodyPr/>
                    <a:lstStyle/>
                    <a:p>
                      <a:r>
                        <a:rPr lang="en-US" dirty="0" smtClean="0"/>
                        <a:t>+</a:t>
                      </a:r>
                      <a:endParaRPr lang="en-US" dirty="0"/>
                    </a:p>
                  </a:txBody>
                  <a:tcPr/>
                </a:tc>
                <a:tc>
                  <a:txBody>
                    <a:bodyPr/>
                    <a:lstStyle/>
                    <a:p>
                      <a:r>
                        <a:rPr lang="en-US" dirty="0" smtClean="0"/>
                        <a:t>Returns the sum of two numeric operands or the concatenation of strings</a:t>
                      </a:r>
                      <a:endParaRPr lang="en-US" dirty="0"/>
                    </a:p>
                  </a:txBody>
                  <a:tcPr/>
                </a:tc>
              </a:tr>
              <a:tr h="370840">
                <a:tc>
                  <a:txBody>
                    <a:bodyPr/>
                    <a:lstStyle/>
                    <a:p>
                      <a:r>
                        <a:rPr lang="en-US" dirty="0" smtClean="0"/>
                        <a:t>Division</a:t>
                      </a:r>
                      <a:endParaRPr lang="en-US" dirty="0"/>
                    </a:p>
                  </a:txBody>
                  <a:tcPr/>
                </a:tc>
                <a:tc>
                  <a:txBody>
                    <a:bodyPr/>
                    <a:lstStyle/>
                    <a:p>
                      <a:r>
                        <a:rPr lang="en-US" dirty="0" smtClean="0"/>
                        <a:t>/</a:t>
                      </a:r>
                      <a:endParaRPr lang="en-US" dirty="0"/>
                    </a:p>
                  </a:txBody>
                  <a:tcPr/>
                </a:tc>
                <a:tc>
                  <a:txBody>
                    <a:bodyPr/>
                    <a:lstStyle/>
                    <a:p>
                      <a:r>
                        <a:rPr lang="en-US" dirty="0" smtClean="0"/>
                        <a:t>Returns the quotient of two numeric operands</a:t>
                      </a:r>
                      <a:endParaRPr lang="en-US" dirty="0"/>
                    </a:p>
                  </a:txBody>
                  <a:tcPr/>
                </a:tc>
              </a:tr>
              <a:tr h="370840">
                <a:tc>
                  <a:txBody>
                    <a:bodyPr/>
                    <a:lstStyle/>
                    <a:p>
                      <a:r>
                        <a:rPr lang="en-US" dirty="0" smtClean="0"/>
                        <a:t>Multiplication</a:t>
                      </a:r>
                      <a:endParaRPr lang="en-US" dirty="0"/>
                    </a:p>
                  </a:txBody>
                  <a:tcPr/>
                </a:tc>
                <a:tc>
                  <a:txBody>
                    <a:bodyPr/>
                    <a:lstStyle/>
                    <a:p>
                      <a:r>
                        <a:rPr lang="en-US" dirty="0" smtClean="0"/>
                        <a:t>*</a:t>
                      </a:r>
                      <a:endParaRPr lang="en-US" dirty="0"/>
                    </a:p>
                  </a:txBody>
                  <a:tcPr/>
                </a:tc>
                <a:tc>
                  <a:txBody>
                    <a:bodyPr/>
                    <a:lstStyle/>
                    <a:p>
                      <a:r>
                        <a:rPr lang="en-US" dirty="0" smtClean="0"/>
                        <a:t>Returns the product of two numeric operands</a:t>
                      </a:r>
                      <a:endParaRPr lang="en-US" dirty="0"/>
                    </a:p>
                  </a:txBody>
                  <a:tcPr/>
                </a:tc>
              </a:tr>
              <a:tr h="370840">
                <a:tc>
                  <a:txBody>
                    <a:bodyPr/>
                    <a:lstStyle/>
                    <a:p>
                      <a:r>
                        <a:rPr lang="en-US" dirty="0" smtClean="0"/>
                        <a:t>Subtraction</a:t>
                      </a:r>
                      <a:endParaRPr lang="en-US" dirty="0"/>
                    </a:p>
                  </a:txBody>
                  <a:tcPr/>
                </a:tc>
                <a:tc>
                  <a:txBody>
                    <a:bodyPr/>
                    <a:lstStyle/>
                    <a:p>
                      <a:r>
                        <a:rPr lang="en-US" dirty="0" smtClean="0"/>
                        <a:t>-</a:t>
                      </a:r>
                      <a:endParaRPr lang="en-US" dirty="0"/>
                    </a:p>
                  </a:txBody>
                  <a:tcPr/>
                </a:tc>
                <a:tc>
                  <a:txBody>
                    <a:bodyPr/>
                    <a:lstStyle/>
                    <a:p>
                      <a:r>
                        <a:rPr lang="en-US" dirty="0" smtClean="0"/>
                        <a:t>Returns the difference of two numeric operands</a:t>
                      </a:r>
                      <a:endParaRPr lang="en-US" dirty="0"/>
                    </a:p>
                  </a:txBody>
                  <a:tcPr/>
                </a:tc>
              </a:tr>
              <a:tr h="370840">
                <a:tc>
                  <a:txBody>
                    <a:bodyPr/>
                    <a:lstStyle/>
                    <a:p>
                      <a:r>
                        <a:rPr lang="en-US" dirty="0" smtClean="0"/>
                        <a:t>Unary</a:t>
                      </a:r>
                      <a:r>
                        <a:rPr lang="en-US" baseline="0" dirty="0" smtClean="0"/>
                        <a:t> Plus</a:t>
                      </a:r>
                      <a:endParaRPr lang="en-US" dirty="0"/>
                    </a:p>
                  </a:txBody>
                  <a:tcPr/>
                </a:tc>
                <a:tc>
                  <a:txBody>
                    <a:bodyPr/>
                    <a:lstStyle/>
                    <a:p>
                      <a:r>
                        <a:rPr lang="en-US" dirty="0" smtClean="0"/>
                        <a:t>+</a:t>
                      </a:r>
                      <a:endParaRPr lang="en-US" dirty="0"/>
                    </a:p>
                  </a:txBody>
                  <a:tcPr/>
                </a:tc>
                <a:tc>
                  <a:txBody>
                    <a:bodyPr/>
                    <a:lstStyle/>
                    <a:p>
                      <a:r>
                        <a:rPr lang="en-US" dirty="0" smtClean="0"/>
                        <a:t>Returns the numeric operand</a:t>
                      </a:r>
                      <a:endParaRPr lang="en-US" dirty="0"/>
                    </a:p>
                  </a:txBody>
                  <a:tcPr/>
                </a:tc>
              </a:tr>
              <a:tr h="370840">
                <a:tc>
                  <a:txBody>
                    <a:bodyPr/>
                    <a:lstStyle/>
                    <a:p>
                      <a:r>
                        <a:rPr lang="en-US" dirty="0" smtClean="0"/>
                        <a:t>Unary Minus</a:t>
                      </a:r>
                      <a:endParaRPr lang="en-US" dirty="0"/>
                    </a:p>
                  </a:txBody>
                  <a:tcPr/>
                </a:tc>
                <a:tc>
                  <a:txBody>
                    <a:bodyPr/>
                    <a:lstStyle/>
                    <a:p>
                      <a:r>
                        <a:rPr lang="en-US" dirty="0" smtClean="0"/>
                        <a:t>-</a:t>
                      </a:r>
                      <a:endParaRPr lang="en-US" dirty="0"/>
                    </a:p>
                  </a:txBody>
                  <a:tcPr/>
                </a:tc>
                <a:tc>
                  <a:txBody>
                    <a:bodyPr/>
                    <a:lstStyle/>
                    <a:p>
                      <a:r>
                        <a:rPr lang="en-US" dirty="0" smtClean="0"/>
                        <a:t>Returns the arithmetic negative of operand</a:t>
                      </a:r>
                      <a:endParaRPr lang="en-US" dirty="0"/>
                    </a:p>
                  </a:txBody>
                  <a:tcPr/>
                </a:tc>
              </a:tr>
              <a:tr h="370840">
                <a:tc>
                  <a:txBody>
                    <a:bodyPr/>
                    <a:lstStyle/>
                    <a:p>
                      <a:r>
                        <a:rPr lang="en-US" dirty="0" smtClean="0"/>
                        <a:t>Increment</a:t>
                      </a:r>
                      <a:endParaRPr lang="en-US" dirty="0"/>
                    </a:p>
                  </a:txBody>
                  <a:tcPr/>
                </a:tc>
                <a:tc>
                  <a:txBody>
                    <a:bodyPr/>
                    <a:lstStyle/>
                    <a:p>
                      <a:r>
                        <a:rPr lang="en-US" dirty="0" smtClean="0"/>
                        <a:t>++</a:t>
                      </a:r>
                      <a:endParaRPr lang="en-US" dirty="0"/>
                    </a:p>
                  </a:txBody>
                  <a:tcPr/>
                </a:tc>
                <a:tc>
                  <a:txBody>
                    <a:bodyPr/>
                    <a:lstStyle/>
                    <a:p>
                      <a:r>
                        <a:rPr lang="en-US" dirty="0" smtClean="0"/>
                        <a:t>Add one to the operand, prefix and postfix operator</a:t>
                      </a:r>
                      <a:endParaRPr lang="en-US" dirty="0"/>
                    </a:p>
                  </a:txBody>
                  <a:tcPr/>
                </a:tc>
              </a:tr>
              <a:tr h="370840">
                <a:tc>
                  <a:txBody>
                    <a:bodyPr/>
                    <a:lstStyle/>
                    <a:p>
                      <a:r>
                        <a:rPr lang="en-US" dirty="0" smtClean="0"/>
                        <a:t>Decrement</a:t>
                      </a:r>
                      <a:endParaRPr lang="en-US" dirty="0"/>
                    </a:p>
                  </a:txBody>
                  <a:tcPr/>
                </a:tc>
                <a:tc>
                  <a:txBody>
                    <a:bodyPr/>
                    <a:lstStyle/>
                    <a:p>
                      <a:r>
                        <a:rPr lang="en-US" dirty="0" smtClean="0"/>
                        <a:t>--</a:t>
                      </a:r>
                      <a:endParaRPr lang="en-US" dirty="0"/>
                    </a:p>
                  </a:txBody>
                  <a:tcPr/>
                </a:tc>
                <a:tc>
                  <a:txBody>
                    <a:bodyPr/>
                    <a:lstStyle/>
                    <a:p>
                      <a:r>
                        <a:rPr lang="en-US" dirty="0" smtClean="0"/>
                        <a:t>Subtract one from the operand, prefix and postfix operator</a:t>
                      </a:r>
                      <a:endParaRPr lang="en-US" dirty="0"/>
                    </a:p>
                  </a:txBody>
                  <a:tcPr/>
                </a:tc>
              </a:tr>
            </a:tbl>
          </a:graphicData>
        </a:graphic>
      </p:graphicFrame>
    </p:spTree>
    <p:extLst>
      <p:ext uri="{BB962C8B-B14F-4D97-AF65-F5344CB8AC3E}">
        <p14:creationId xmlns:p14="http://schemas.microsoft.com/office/powerpoint/2010/main" val="74025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39058"/>
          </a:xfrm>
        </p:spPr>
        <p:txBody>
          <a:bodyPr/>
          <a:lstStyle/>
          <a:p>
            <a:r>
              <a:rPr lang="en-US" dirty="0" smtClean="0"/>
              <a:t>Other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7631984"/>
              </p:ext>
            </p:extLst>
          </p:nvPr>
        </p:nvGraphicFramePr>
        <p:xfrm>
          <a:off x="1261872" y="1890444"/>
          <a:ext cx="9692640" cy="3789680"/>
        </p:xfrm>
        <a:graphic>
          <a:graphicData uri="http://schemas.openxmlformats.org/drawingml/2006/table">
            <a:tbl>
              <a:tblPr firstRow="1" bandRow="1">
                <a:tableStyleId>{5C22544A-7EE6-4342-B048-85BDC9FD1C3A}</a:tableStyleId>
              </a:tblPr>
              <a:tblGrid>
                <a:gridCol w="3037562"/>
                <a:gridCol w="1205007"/>
                <a:gridCol w="5450071"/>
              </a:tblGrid>
              <a:tr h="370840">
                <a:tc>
                  <a:txBody>
                    <a:bodyPr/>
                    <a:lstStyle/>
                    <a:p>
                      <a:r>
                        <a:rPr lang="en-US" sz="1600" dirty="0" smtClean="0"/>
                        <a:t>Operator</a:t>
                      </a:r>
                      <a:endParaRPr lang="en-US" sz="1600" dirty="0"/>
                    </a:p>
                  </a:txBody>
                  <a:tcPr/>
                </a:tc>
                <a:tc>
                  <a:txBody>
                    <a:bodyPr/>
                    <a:lstStyle/>
                    <a:p>
                      <a:r>
                        <a:rPr lang="en-US" sz="1600" dirty="0" smtClean="0"/>
                        <a:t>Symbol</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Array Index</a:t>
                      </a:r>
                      <a:endParaRPr lang="en-US" sz="1600" dirty="0"/>
                    </a:p>
                  </a:txBody>
                  <a:tcPr/>
                </a:tc>
                <a:tc>
                  <a:txBody>
                    <a:bodyPr/>
                    <a:lstStyle/>
                    <a:p>
                      <a:r>
                        <a:rPr lang="en-US" sz="1600" dirty="0" smtClean="0"/>
                        <a:t>[</a:t>
                      </a:r>
                      <a:r>
                        <a:rPr lang="en-US" sz="1600" baseline="0" dirty="0" smtClean="0"/>
                        <a:t> ]</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variable[index]</a:t>
                      </a:r>
                      <a:r>
                        <a:rPr lang="en-US" sz="1600" b="0" i="0" kern="1200" dirty="0" smtClean="0">
                          <a:solidFill>
                            <a:schemeClr val="dk1"/>
                          </a:solidFill>
                          <a:effectLst/>
                          <a:latin typeface="+mn-lt"/>
                          <a:ea typeface="+mn-ea"/>
                          <a:cs typeface="+mn-cs"/>
                        </a:rPr>
                        <a:t>, where </a:t>
                      </a:r>
                      <a:r>
                        <a:rPr lang="en-US" sz="1600" b="0" i="1" kern="1200" dirty="0" smtClean="0">
                          <a:solidFill>
                            <a:schemeClr val="dk1"/>
                          </a:solidFill>
                          <a:effectLst/>
                          <a:latin typeface="+mn-lt"/>
                          <a:ea typeface="+mn-ea"/>
                          <a:cs typeface="+mn-cs"/>
                        </a:rPr>
                        <a:t>index</a:t>
                      </a:r>
                      <a:r>
                        <a:rPr lang="en-US" sz="1600" b="0" i="0" kern="1200" dirty="0" smtClean="0">
                          <a:solidFill>
                            <a:schemeClr val="dk1"/>
                          </a:solidFill>
                          <a:effectLst/>
                          <a:latin typeface="+mn-lt"/>
                          <a:ea typeface="+mn-ea"/>
                          <a:cs typeface="+mn-cs"/>
                        </a:rPr>
                        <a:t> is an integer, return or store the value in </a:t>
                      </a:r>
                      <a:r>
                        <a:rPr lang="en-US" sz="1600" b="0" i="1" kern="1200" dirty="0" smtClean="0">
                          <a:solidFill>
                            <a:schemeClr val="dk1"/>
                          </a:solidFill>
                          <a:effectLst/>
                          <a:latin typeface="+mn-lt"/>
                          <a:ea typeface="+mn-ea"/>
                          <a:cs typeface="+mn-cs"/>
                        </a:rPr>
                        <a:t>variable's</a:t>
                      </a:r>
                      <a:r>
                        <a:rPr lang="en-US" sz="1600" b="0" i="0" kern="1200" dirty="0" smtClean="0">
                          <a:solidFill>
                            <a:schemeClr val="dk1"/>
                          </a:solidFill>
                          <a:effectLst/>
                          <a:latin typeface="+mn-lt"/>
                          <a:ea typeface="+mn-ea"/>
                          <a:cs typeface="+mn-cs"/>
                        </a:rPr>
                        <a:t> storage at index</a:t>
                      </a:r>
                      <a:endParaRPr lang="en-US" sz="1600" dirty="0"/>
                    </a:p>
                  </a:txBody>
                  <a:tcPr/>
                </a:tc>
              </a:tr>
              <a:tr h="370840">
                <a:tc>
                  <a:txBody>
                    <a:bodyPr/>
                    <a:lstStyle/>
                    <a:p>
                      <a:r>
                        <a:rPr lang="en-US" sz="1600" dirty="0" smtClean="0"/>
                        <a:t>Assignment</a:t>
                      </a:r>
                      <a:endParaRPr lang="en-US" sz="1600" dirty="0"/>
                    </a:p>
                  </a:txBody>
                  <a:tcPr/>
                </a:tc>
                <a:tc>
                  <a:txBody>
                    <a:bodyPr/>
                    <a:lstStyle/>
                    <a:p>
                      <a:r>
                        <a:rPr lang="en-US" sz="1600" dirty="0" smtClean="0"/>
                        <a:t>=</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 = operand</a:t>
                      </a:r>
                      <a:r>
                        <a:rPr lang="en-US" sz="1600" b="0" i="0" kern="1200" dirty="0" smtClean="0">
                          <a:solidFill>
                            <a:schemeClr val="dk1"/>
                          </a:solidFill>
                          <a:effectLst/>
                          <a:latin typeface="+mn-lt"/>
                          <a:ea typeface="+mn-ea"/>
                          <a:cs typeface="+mn-cs"/>
                        </a:rPr>
                        <a: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store </a:t>
                      </a:r>
                      <a:r>
                        <a:rPr lang="en-US" sz="1600" b="0" i="1" kern="1200" dirty="0" smtClean="0">
                          <a:solidFill>
                            <a:schemeClr val="dk1"/>
                          </a:solidFill>
                          <a:effectLst/>
                          <a:latin typeface="+mn-lt"/>
                          <a:ea typeface="+mn-ea"/>
                          <a:cs typeface="+mn-cs"/>
                        </a:rPr>
                        <a:t>operand</a:t>
                      </a:r>
                      <a:r>
                        <a:rPr lang="en-US" sz="1600" b="0" i="0" kern="1200" dirty="0" smtClean="0">
                          <a:solidFill>
                            <a:schemeClr val="dk1"/>
                          </a:solidFill>
                          <a:effectLst/>
                          <a:latin typeface="+mn-lt"/>
                          <a:ea typeface="+mn-ea"/>
                          <a:cs typeface="+mn-cs"/>
                        </a:rPr>
                        <a:t> in </a:t>
                      </a:r>
                      <a:r>
                        <a:rPr lang="en-US" sz="1600" b="0" i="1" kern="1200" dirty="0" smtClean="0">
                          <a:solidFill>
                            <a:schemeClr val="dk1"/>
                          </a:solidFill>
                          <a:effectLst/>
                          <a:latin typeface="+mn-lt"/>
                          <a:ea typeface="+mn-ea"/>
                          <a:cs typeface="+mn-cs"/>
                        </a:rPr>
                        <a:t>variable</a:t>
                      </a:r>
                      <a:endParaRPr lang="en-US" sz="1600" dirty="0"/>
                    </a:p>
                  </a:txBody>
                  <a:tcPr/>
                </a:tc>
              </a:tr>
              <a:tr h="370840">
                <a:tc>
                  <a:txBody>
                    <a:bodyPr/>
                    <a:lstStyle/>
                    <a:p>
                      <a:r>
                        <a:rPr lang="en-US" sz="1600" dirty="0" smtClean="0"/>
                        <a:t>Compound Assignment</a:t>
                      </a:r>
                    </a:p>
                  </a:txBody>
                  <a:tcPr/>
                </a:tc>
                <a:tc>
                  <a:txBody>
                    <a:bodyPr/>
                    <a:lstStyle/>
                    <a:p>
                      <a:r>
                        <a:rPr lang="en-US" sz="1600" dirty="0" smtClean="0"/>
                        <a:t>+=,</a:t>
                      </a:r>
                      <a:r>
                        <a:rPr lang="en-US" sz="1600" baseline="0" dirty="0" smtClean="0"/>
                        <a:t> -=, *=, /=</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variable operator operand</a:t>
                      </a:r>
                      <a:r>
                        <a:rPr lang="en-US" sz="1600" b="0" i="0" kern="1200" dirty="0" smtClean="0">
                          <a:solidFill>
                            <a:schemeClr val="dk1"/>
                          </a:solidFill>
                          <a:effectLst/>
                          <a:latin typeface="+mn-lt"/>
                          <a:ea typeface="+mn-ea"/>
                          <a:cs typeface="+mn-cs"/>
                        </a:rPr>
                        <a:t>, perform the operation using the existing value of </a:t>
                      </a:r>
                      <a:r>
                        <a:rPr lang="en-US" sz="1600" b="0" i="1" kern="1200" dirty="0" smtClean="0">
                          <a:solidFill>
                            <a:schemeClr val="dk1"/>
                          </a:solidFill>
                          <a:effectLst/>
                          <a:latin typeface="+mn-lt"/>
                          <a:ea typeface="+mn-ea"/>
                          <a:cs typeface="+mn-cs"/>
                        </a:rPr>
                        <a:t>variable</a:t>
                      </a:r>
                      <a:r>
                        <a:rPr lang="en-US" sz="1600" b="0" i="0" kern="1200" dirty="0" smtClean="0">
                          <a:solidFill>
                            <a:schemeClr val="dk1"/>
                          </a:solidFill>
                          <a:effectLst/>
                          <a:latin typeface="+mn-lt"/>
                          <a:ea typeface="+mn-ea"/>
                          <a:cs typeface="+mn-cs"/>
                        </a:rPr>
                        <a:t> and </a:t>
                      </a:r>
                      <a:r>
                        <a:rPr lang="en-US" sz="1600" b="0" i="1" kern="1200" dirty="0" smtClean="0">
                          <a:solidFill>
                            <a:schemeClr val="dk1"/>
                          </a:solidFill>
                          <a:effectLst/>
                          <a:latin typeface="+mn-lt"/>
                          <a:ea typeface="+mn-ea"/>
                          <a:cs typeface="+mn-cs"/>
                        </a:rPr>
                        <a:t>operand</a:t>
                      </a:r>
                      <a:r>
                        <a:rPr lang="en-US" sz="1600" b="0" i="0" kern="1200" dirty="0" smtClean="0">
                          <a:solidFill>
                            <a:schemeClr val="dk1"/>
                          </a:solidFill>
                          <a:effectLst/>
                          <a:latin typeface="+mn-lt"/>
                          <a:ea typeface="+mn-ea"/>
                          <a:cs typeface="+mn-cs"/>
                        </a:rPr>
                        <a:t>, store the result in </a:t>
                      </a:r>
                      <a:r>
                        <a:rPr lang="en-US" sz="1600" b="0" i="1" kern="1200" dirty="0" smtClean="0">
                          <a:solidFill>
                            <a:schemeClr val="dk1"/>
                          </a:solidFill>
                          <a:effectLst/>
                          <a:latin typeface="+mn-lt"/>
                          <a:ea typeface="+mn-ea"/>
                          <a:cs typeface="+mn-cs"/>
                        </a:rPr>
                        <a:t>variable</a:t>
                      </a:r>
                      <a:endParaRPr lang="en-US" sz="1600" dirty="0"/>
                    </a:p>
                  </a:txBody>
                  <a:tcPr/>
                </a:tc>
              </a:tr>
              <a:tr h="370840">
                <a:tc>
                  <a:txBody>
                    <a:bodyPr/>
                    <a:lstStyle/>
                    <a:p>
                      <a:r>
                        <a:rPr lang="en-US" sz="1600" dirty="0" smtClean="0"/>
                        <a:t>Comparison</a:t>
                      </a:r>
                    </a:p>
                  </a:txBody>
                  <a:tcPr/>
                </a:tc>
                <a:tc>
                  <a:txBody>
                    <a:bodyPr/>
                    <a:lstStyle/>
                    <a:p>
                      <a:r>
                        <a:rPr lang="en-US" sz="1600" dirty="0" smtClean="0"/>
                        <a:t>==, &lt;,</a:t>
                      </a:r>
                      <a:r>
                        <a:rPr lang="en-US" sz="1600" baseline="0" dirty="0" smtClean="0"/>
                        <a:t> &lt;=, &gt;, &gt;=</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operand1 operator operand2</a:t>
                      </a:r>
                      <a:r>
                        <a:rPr lang="en-US" sz="1600" b="0" i="0" kern="1200" dirty="0" smtClean="0">
                          <a:solidFill>
                            <a:schemeClr val="dk1"/>
                          </a:solidFill>
                          <a:effectLst/>
                          <a:latin typeface="+mn-lt"/>
                          <a:ea typeface="+mn-ea"/>
                          <a:cs typeface="+mn-cs"/>
                        </a:rPr>
                        <a:t>, compare both operands, return </a:t>
                      </a:r>
                      <a:r>
                        <a:rPr lang="en-US" sz="1600" b="0" i="1" kern="1200" dirty="0" smtClean="0">
                          <a:solidFill>
                            <a:schemeClr val="dk1"/>
                          </a:solidFill>
                          <a:effectLst/>
                          <a:latin typeface="+mn-lt"/>
                          <a:ea typeface="+mn-ea"/>
                          <a:cs typeface="+mn-cs"/>
                        </a:rPr>
                        <a:t>true</a:t>
                      </a:r>
                      <a:r>
                        <a:rPr lang="en-US" sz="1600" b="0" i="0" kern="1200" dirty="0" smtClean="0">
                          <a:solidFill>
                            <a:schemeClr val="dk1"/>
                          </a:solidFill>
                          <a:effectLst/>
                          <a:latin typeface="+mn-lt"/>
                          <a:ea typeface="+mn-ea"/>
                          <a:cs typeface="+mn-cs"/>
                        </a:rPr>
                        <a:t> or </a:t>
                      </a:r>
                      <a:r>
                        <a:rPr lang="en-US" sz="1600" b="0" i="1" kern="1200" dirty="0" smtClean="0">
                          <a:solidFill>
                            <a:schemeClr val="dk1"/>
                          </a:solidFill>
                          <a:effectLst/>
                          <a:latin typeface="+mn-lt"/>
                          <a:ea typeface="+mn-ea"/>
                          <a:cs typeface="+mn-cs"/>
                        </a:rPr>
                        <a:t>false</a:t>
                      </a:r>
                      <a:r>
                        <a:rPr lang="en-US" sz="1600" b="0" i="0" kern="1200" dirty="0" smtClean="0">
                          <a:solidFill>
                            <a:schemeClr val="dk1"/>
                          </a:solidFill>
                          <a:effectLst/>
                          <a:latin typeface="+mn-lt"/>
                          <a:ea typeface="+mn-ea"/>
                          <a:cs typeface="+mn-cs"/>
                        </a:rPr>
                        <a:t> depending on the comparison; includes equality, less than, less than or equal to, greater than, greater than or equal to</a:t>
                      </a:r>
                      <a:endParaRPr lang="en-US" sz="1600" dirty="0"/>
                    </a:p>
                  </a:txBody>
                  <a:tcPr/>
                </a:tc>
              </a:tr>
              <a:tr h="370840">
                <a:tc>
                  <a:txBody>
                    <a:bodyPr/>
                    <a:lstStyle/>
                    <a:p>
                      <a:r>
                        <a:rPr lang="en-US" sz="1600" dirty="0" smtClean="0"/>
                        <a:t>Object Creation</a:t>
                      </a:r>
                    </a:p>
                  </a:txBody>
                  <a:tcPr/>
                </a:tc>
                <a:tc>
                  <a:txBody>
                    <a:bodyPr/>
                    <a:lstStyle/>
                    <a:p>
                      <a:r>
                        <a:rPr lang="en-US" sz="1600" dirty="0" smtClean="0"/>
                        <a:t>new</a:t>
                      </a:r>
                      <a:endParaRPr lang="en-US" sz="1600" dirty="0"/>
                    </a:p>
                  </a:txBody>
                  <a:tcPr/>
                </a:tc>
                <a:tc>
                  <a:txBody>
                    <a:bodyPr/>
                    <a:lstStyle/>
                    <a:p>
                      <a:r>
                        <a:rPr lang="en-US" sz="1600" b="0" i="0" kern="1200" dirty="0" smtClean="0">
                          <a:solidFill>
                            <a:schemeClr val="dk1"/>
                          </a:solidFill>
                          <a:effectLst/>
                          <a:latin typeface="+mn-lt"/>
                          <a:ea typeface="+mn-ea"/>
                          <a:cs typeface="+mn-cs"/>
                        </a:rPr>
                        <a:t>Given </a:t>
                      </a:r>
                      <a:r>
                        <a:rPr lang="en-US" sz="1600" dirty="0" smtClean="0">
                          <a:solidFill>
                            <a:srgbClr val="FF0000"/>
                          </a:solidFill>
                          <a:latin typeface="Consolas" charset="0"/>
                          <a:ea typeface="Consolas" charset="0"/>
                          <a:cs typeface="Consolas" charset="0"/>
                        </a:rPr>
                        <a:t>new identifier[integer size]</a:t>
                      </a:r>
                      <a:r>
                        <a:rPr lang="en-US" sz="1600" b="0" i="0" kern="1200" dirty="0" smtClean="0">
                          <a:solidFill>
                            <a:schemeClr val="dk1"/>
                          </a:solidFill>
                          <a:effectLst/>
                          <a:latin typeface="+mn-lt"/>
                          <a:ea typeface="+mn-ea"/>
                          <a:cs typeface="+mn-cs"/>
                        </a:rPr>
                        <a:t>, allocate a one-dimensional array of values with type </a:t>
                      </a:r>
                      <a:r>
                        <a:rPr lang="en-US" sz="1600" b="0" i="1" kern="1200" dirty="0" smtClean="0">
                          <a:solidFill>
                            <a:schemeClr val="dk1"/>
                          </a:solidFill>
                          <a:effectLst/>
                          <a:latin typeface="+mn-lt"/>
                          <a:ea typeface="+mn-ea"/>
                          <a:cs typeface="+mn-cs"/>
                        </a:rPr>
                        <a:t>identifier</a:t>
                      </a:r>
                      <a:endParaRPr lang="en-US" sz="1600" dirty="0"/>
                    </a:p>
                  </a:txBody>
                  <a:tcPr/>
                </a:tc>
              </a:tr>
            </a:tbl>
          </a:graphicData>
        </a:graphic>
      </p:graphicFrame>
    </p:spTree>
    <p:extLst>
      <p:ext uri="{BB962C8B-B14F-4D97-AF65-F5344CB8AC3E}">
        <p14:creationId xmlns:p14="http://schemas.microsoft.com/office/powerpoint/2010/main" val="143006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59"/>
            <a:ext cx="9692640" cy="6096685"/>
          </a:xfrm>
        </p:spPr>
        <p:txBody>
          <a:bodyPr anchor="ctr"/>
          <a:lstStyle/>
          <a:p>
            <a:r>
              <a:rPr lang="en-US" dirty="0" smtClean="0"/>
              <a:t>Examples</a:t>
            </a:r>
            <a:endParaRPr lang="en-US" dirty="0"/>
          </a:p>
        </p:txBody>
      </p:sp>
    </p:spTree>
    <p:extLst>
      <p:ext uri="{BB962C8B-B14F-4D97-AF65-F5344CB8AC3E}">
        <p14:creationId xmlns:p14="http://schemas.microsoft.com/office/powerpoint/2010/main" val="163649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GitHub</a:t>
            </a:r>
            <a:endParaRPr lang="en-US" dirty="0"/>
          </a:p>
        </p:txBody>
      </p:sp>
      <p:sp>
        <p:nvSpPr>
          <p:cNvPr id="4" name="Content Placeholder 3"/>
          <p:cNvSpPr>
            <a:spLocks noGrp="1"/>
          </p:cNvSpPr>
          <p:nvPr>
            <p:ph idx="1"/>
          </p:nvPr>
        </p:nvSpPr>
        <p:spPr/>
        <p:txBody>
          <a:bodyPr anchor="ctr"/>
          <a:lstStyle/>
          <a:p>
            <a:r>
              <a:rPr lang="en-US" dirty="0" smtClean="0"/>
              <a:t>We’ll be using GitHub to share our work and to submit assignments.</a:t>
            </a:r>
          </a:p>
          <a:p>
            <a:r>
              <a:rPr lang="en-US" dirty="0" smtClean="0"/>
              <a:t>Built on </a:t>
            </a:r>
            <a:r>
              <a:rPr lang="en-US" dirty="0" err="1" smtClean="0"/>
              <a:t>Git</a:t>
            </a:r>
            <a:r>
              <a:rPr lang="en-US" dirty="0" smtClean="0"/>
              <a:t>, a version control system used to track changes.</a:t>
            </a:r>
          </a:p>
          <a:p>
            <a:r>
              <a:rPr lang="en-US" dirty="0" smtClean="0"/>
              <a:t>Four distinct parts: the working directory, the staging area, the local repository, and a remote repository.</a:t>
            </a:r>
          </a:p>
          <a:p>
            <a:r>
              <a:rPr lang="en-US" dirty="0" smtClean="0"/>
              <a:t>For an overview of </a:t>
            </a:r>
            <a:r>
              <a:rPr lang="en-US" dirty="0" err="1" smtClean="0"/>
              <a:t>Git</a:t>
            </a:r>
            <a:r>
              <a:rPr lang="en-US" dirty="0" smtClean="0"/>
              <a:t>, see </a:t>
            </a:r>
            <a:r>
              <a:rPr lang="en-US" dirty="0" smtClean="0">
                <a:hlinkClick r:id="rId2"/>
              </a:rPr>
              <a:t>https://try.github.io</a:t>
            </a:r>
            <a:r>
              <a:rPr lang="en-US" dirty="0" smtClean="0"/>
              <a:t>.</a:t>
            </a:r>
          </a:p>
          <a:p>
            <a:r>
              <a:rPr lang="en-US" dirty="0" smtClean="0"/>
              <a:t>Sign up for a GitHub account at </a:t>
            </a:r>
            <a:r>
              <a:rPr lang="en-US" dirty="0" smtClean="0">
                <a:hlinkClick r:id="rId3"/>
              </a:rPr>
              <a:t>https://github.com</a:t>
            </a:r>
            <a:r>
              <a:rPr lang="en-US" dirty="0" smtClean="0"/>
              <a:t>.</a:t>
            </a:r>
          </a:p>
          <a:p>
            <a:r>
              <a:rPr lang="en-US" dirty="0" smtClean="0"/>
              <a:t>We can work with GitHub directly from IntelliJ.</a:t>
            </a:r>
            <a:endParaRPr lang="en-US" dirty="0"/>
          </a:p>
        </p:txBody>
      </p:sp>
    </p:spTree>
    <p:extLst>
      <p:ext uri="{BB962C8B-B14F-4D97-AF65-F5344CB8AC3E}">
        <p14:creationId xmlns:p14="http://schemas.microsoft.com/office/powerpoint/2010/main" val="54031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Project 1 should make use of topics covered during weeks one though three</a:t>
            </a:r>
            <a:r>
              <a:rPr lang="en-US" dirty="0" smtClean="0"/>
              <a:t>.</a:t>
            </a:r>
          </a:p>
          <a:p>
            <a:r>
              <a:rPr lang="en-US" dirty="0" smtClean="0"/>
              <a:t>Create </a:t>
            </a:r>
            <a:r>
              <a:rPr lang="en-US" dirty="0"/>
              <a:t>a program that allows a user to add, remove, edit, and list to-do </a:t>
            </a:r>
            <a:r>
              <a:rPr lang="en-US" dirty="0" smtClean="0"/>
              <a:t>items by </a:t>
            </a:r>
            <a:r>
              <a:rPr lang="en-US" dirty="0"/>
              <a:t>presenting the user with a menu similar to the </a:t>
            </a:r>
            <a:r>
              <a:rPr lang="en-US" dirty="0" smtClean="0"/>
              <a:t>following:</a:t>
            </a:r>
          </a:p>
          <a:p>
            <a:pPr marL="274320" lvl="1" indent="0">
              <a:lnSpc>
                <a:spcPct val="120000"/>
              </a:lnSpc>
              <a:spcBef>
                <a:spcPts val="0"/>
              </a:spcBef>
              <a:spcAft>
                <a:spcPts val="0"/>
              </a:spcAft>
              <a:buNone/>
            </a:pPr>
            <a:r>
              <a:rPr lang="en-US" dirty="0" smtClean="0">
                <a:latin typeface="Consolas" charset="0"/>
                <a:ea typeface="Consolas" charset="0"/>
                <a:cs typeface="Consolas" charset="0"/>
              </a:rPr>
              <a:t>Please </a:t>
            </a:r>
            <a:r>
              <a:rPr lang="en-US" dirty="0">
                <a:latin typeface="Consolas" charset="0"/>
                <a:ea typeface="Consolas" charset="0"/>
                <a:cs typeface="Consolas" charset="0"/>
              </a:rPr>
              <a:t>choose an option</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(1) Add </a:t>
            </a:r>
            <a:r>
              <a:rPr lang="en-US" dirty="0">
                <a:latin typeface="Consolas" charset="0"/>
                <a:ea typeface="Consolas" charset="0"/>
                <a:cs typeface="Consolas" charset="0"/>
              </a:rPr>
              <a:t>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2) Remove 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3) Update a task</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4) List all tasks</a:t>
            </a:r>
            <a:r>
              <a:rPr lang="en-US" dirty="0" smtClean="0">
                <a:latin typeface="Consolas" charset="0"/>
                <a:ea typeface="Consolas" charset="0"/>
                <a:cs typeface="Consolas" charset="0"/>
              </a:rPr>
              <a:t>.</a:t>
            </a:r>
          </a:p>
          <a:p>
            <a:pPr marL="274320" lvl="1" indent="0">
              <a:lnSpc>
                <a:spcPct val="120000"/>
              </a:lnSpc>
              <a:spcBef>
                <a:spcPts val="0"/>
              </a:spcBef>
              <a:spcAft>
                <a:spcPts val="0"/>
              </a:spcAft>
              <a:buNone/>
            </a:pPr>
            <a:r>
              <a:rPr lang="en-US" dirty="0" smtClean="0">
                <a:latin typeface="Consolas" charset="0"/>
                <a:ea typeface="Consolas" charset="0"/>
                <a:cs typeface="Consolas" charset="0"/>
              </a:rPr>
              <a:t>(</a:t>
            </a:r>
            <a:r>
              <a:rPr lang="en-US" dirty="0">
                <a:latin typeface="Consolas" charset="0"/>
                <a:ea typeface="Consolas" charset="0"/>
                <a:cs typeface="Consolas" charset="0"/>
              </a:rPr>
              <a:t>0) </a:t>
            </a:r>
            <a:r>
              <a:rPr lang="en-US" dirty="0" smtClean="0">
                <a:latin typeface="Consolas" charset="0"/>
                <a:ea typeface="Consolas" charset="0"/>
                <a:cs typeface="Consolas" charset="0"/>
              </a:rPr>
              <a:t>Exit.</a:t>
            </a:r>
          </a:p>
          <a:p>
            <a:r>
              <a:rPr lang="en-US" dirty="0" smtClean="0"/>
              <a:t>If </a:t>
            </a:r>
            <a:r>
              <a:rPr lang="en-US" dirty="0"/>
              <a:t>the user chooses to add a task, the program should prompt for a </a:t>
            </a:r>
            <a:r>
              <a:rPr lang="en-US" dirty="0" smtClean="0"/>
              <a:t>description of </a:t>
            </a:r>
            <a:r>
              <a:rPr lang="en-US" dirty="0"/>
              <a:t>the task and add it to the collection of tasks. </a:t>
            </a:r>
            <a:endParaRPr lang="en-US" dirty="0" smtClean="0"/>
          </a:p>
          <a:p>
            <a:r>
              <a:rPr lang="en-US" dirty="0" smtClean="0"/>
              <a:t>If </a:t>
            </a:r>
            <a:r>
              <a:rPr lang="en-US" dirty="0"/>
              <a:t>the user </a:t>
            </a:r>
            <a:r>
              <a:rPr lang="en-US" dirty="0" smtClean="0"/>
              <a:t>chooses to </a:t>
            </a:r>
            <a:r>
              <a:rPr lang="en-US" dirty="0"/>
              <a:t>remove a task, the program should ask the user which item to remove </a:t>
            </a:r>
            <a:r>
              <a:rPr lang="en-US" dirty="0" smtClean="0"/>
              <a:t>and remove </a:t>
            </a:r>
            <a:r>
              <a:rPr lang="en-US" dirty="0"/>
              <a:t>it from the collection of tasks. </a:t>
            </a:r>
            <a:endParaRPr lang="en-US" dirty="0" smtClean="0"/>
          </a:p>
          <a:p>
            <a:r>
              <a:rPr lang="en-US" dirty="0" smtClean="0"/>
              <a:t>If </a:t>
            </a:r>
            <a:r>
              <a:rPr lang="en-US" dirty="0"/>
              <a:t>the user chooses to update a task</a:t>
            </a:r>
            <a:r>
              <a:rPr lang="en-US" dirty="0" smtClean="0"/>
              <a:t>, the </a:t>
            </a:r>
            <a:r>
              <a:rPr lang="en-US" dirty="0"/>
              <a:t>program should ask which task will be updated and for a new description </a:t>
            </a:r>
            <a:r>
              <a:rPr lang="en-US" dirty="0" smtClean="0"/>
              <a:t>of the </a:t>
            </a:r>
            <a:r>
              <a:rPr lang="en-US" dirty="0"/>
              <a:t>task.  </a:t>
            </a:r>
            <a:endParaRPr lang="en-US" dirty="0" smtClean="0"/>
          </a:p>
          <a:p>
            <a:r>
              <a:rPr lang="en-US" dirty="0" smtClean="0"/>
              <a:t>The </a:t>
            </a:r>
            <a:r>
              <a:rPr lang="en-US" dirty="0"/>
              <a:t>program should loop until the user chooses to exit.  </a:t>
            </a:r>
            <a:endParaRPr lang="en-US" dirty="0" smtClean="0"/>
          </a:p>
          <a:p>
            <a:r>
              <a:rPr lang="en-US" dirty="0" smtClean="0"/>
              <a:t>The </a:t>
            </a:r>
            <a:r>
              <a:rPr lang="en-US" dirty="0"/>
              <a:t>program should include methods dedicated to adding, removing, and </a:t>
            </a:r>
            <a:r>
              <a:rPr lang="en-US" dirty="0" smtClean="0"/>
              <a:t>updating tasks</a:t>
            </a:r>
            <a:r>
              <a:rPr lang="en-US" dirty="0"/>
              <a:t>.</a:t>
            </a:r>
          </a:p>
        </p:txBody>
      </p:sp>
    </p:spTree>
    <p:extLst>
      <p:ext uri="{BB962C8B-B14F-4D97-AF65-F5344CB8AC3E}">
        <p14:creationId xmlns:p14="http://schemas.microsoft.com/office/powerpoint/2010/main" val="32898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Write a program that stores a city name as a string, the city's zip code as an integer, and the high temperature for the next five days in an array. The program should calculate the average high temperature for the next five days and store the value in a variable. Finally, the program should display the city name, the zip code, and the average high temperature.</a:t>
            </a:r>
            <a:endParaRPr lang="en-US" dirty="0"/>
          </a:p>
          <a:p>
            <a:pPr marL="0" indent="0">
              <a:buNone/>
            </a:pPr>
            <a:r>
              <a:rPr lang="en-US" dirty="0"/>
              <a:t>The average of a collection of values is the sum of all the values divided by the number of values.</a:t>
            </a:r>
          </a:p>
          <a:p>
            <a:pPr marL="0" indent="0">
              <a:buNone/>
            </a:pPr>
            <a:r>
              <a:rPr lang="en-US" dirty="0"/>
              <a:t>For example, if the city is Columbus; the zip code is 43215; and the high temperatures for the next five days are 32, 25, 27, 40, and 45, the output of the program might be:</a:t>
            </a:r>
          </a:p>
          <a:p>
            <a:pPr marL="0" indent="0">
              <a:lnSpc>
                <a:spcPct val="120000"/>
              </a:lnSpc>
              <a:spcBef>
                <a:spcPts val="0"/>
              </a:spcBef>
              <a:spcAft>
                <a:spcPts val="0"/>
              </a:spcAft>
              <a:buNone/>
            </a:pPr>
            <a:r>
              <a:rPr lang="en-US" dirty="0">
                <a:latin typeface="Consolas" charset="0"/>
                <a:ea typeface="Consolas" charset="0"/>
                <a:cs typeface="Consolas" charset="0"/>
              </a:rPr>
              <a:t>City: Columbus</a:t>
            </a:r>
          </a:p>
          <a:p>
            <a:pPr marL="0" indent="0">
              <a:lnSpc>
                <a:spcPct val="120000"/>
              </a:lnSpc>
              <a:spcBef>
                <a:spcPts val="0"/>
              </a:spcBef>
              <a:spcAft>
                <a:spcPts val="0"/>
              </a:spcAft>
              <a:buNone/>
            </a:pPr>
            <a:r>
              <a:rPr lang="en-US" dirty="0">
                <a:latin typeface="Consolas" charset="0"/>
                <a:ea typeface="Consolas" charset="0"/>
                <a:cs typeface="Consolas" charset="0"/>
              </a:rPr>
              <a:t>Zip Code: 43215</a:t>
            </a:r>
          </a:p>
          <a:p>
            <a:pPr marL="0" indent="0">
              <a:lnSpc>
                <a:spcPct val="120000"/>
              </a:lnSpc>
              <a:spcBef>
                <a:spcPts val="0"/>
              </a:spcBef>
              <a:spcAft>
                <a:spcPts val="0"/>
              </a:spcAft>
              <a:buNone/>
            </a:pPr>
            <a:r>
              <a:rPr lang="en-US" dirty="0">
                <a:latin typeface="Consolas" charset="0"/>
                <a:ea typeface="Consolas" charset="0"/>
                <a:cs typeface="Consolas" charset="0"/>
              </a:rPr>
              <a:t>Average High Temperature 33.8</a:t>
            </a:r>
          </a:p>
          <a:p>
            <a:pPr marL="0" indent="0">
              <a:buNone/>
            </a:pPr>
            <a:r>
              <a:rPr lang="en-US" dirty="0"/>
              <a:t>When computing the average high temperature, was the value stored as an integer value or a floating-point value? What happens to the computed average with either data type?</a:t>
            </a:r>
          </a:p>
          <a:p>
            <a:pPr marL="0" indent="0">
              <a:buNone/>
            </a:pPr>
            <a:r>
              <a:rPr lang="en-US" b="1" dirty="0"/>
              <a:t>Be sure to commit your code and push it to GitHub.</a:t>
            </a:r>
          </a:p>
          <a:p>
            <a:pPr marL="0" indent="0">
              <a:buNone/>
            </a:pPr>
            <a:endParaRPr lang="en-US" dirty="0"/>
          </a:p>
        </p:txBody>
      </p:sp>
    </p:spTree>
    <p:extLst>
      <p:ext uri="{BB962C8B-B14F-4D97-AF65-F5344CB8AC3E}">
        <p14:creationId xmlns:p14="http://schemas.microsoft.com/office/powerpoint/2010/main" val="93757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Corresponding Text</a:t>
            </a:r>
            <a:endParaRPr lang="en-US" dirty="0"/>
          </a:p>
        </p:txBody>
      </p:sp>
      <p:sp>
        <p:nvSpPr>
          <p:cNvPr id="3" name="Content Placeholder 2"/>
          <p:cNvSpPr>
            <a:spLocks noGrp="1"/>
          </p:cNvSpPr>
          <p:nvPr>
            <p:ph idx="1"/>
          </p:nvPr>
        </p:nvSpPr>
        <p:spPr/>
        <p:txBody>
          <a:bodyPr anchor="ctr">
            <a:normAutofit/>
          </a:bodyPr>
          <a:lstStyle/>
          <a:p>
            <a:pPr marL="0" indent="0">
              <a:buNone/>
            </a:pPr>
            <a:r>
              <a:rPr lang="en-US" sz="2400" i="1" dirty="0" smtClean="0"/>
              <a:t>Learn Java for Android Development, </a:t>
            </a:r>
            <a:r>
              <a:rPr lang="en-US" sz="2400" dirty="0" smtClean="0"/>
              <a:t>pp. 1-11, 37-70</a:t>
            </a:r>
            <a:endParaRPr lang="en-US" sz="2400" i="1" dirty="0"/>
          </a:p>
        </p:txBody>
      </p:sp>
    </p:spTree>
    <p:extLst>
      <p:ext uri="{BB962C8B-B14F-4D97-AF65-F5344CB8AC3E}">
        <p14:creationId xmlns:p14="http://schemas.microsoft.com/office/powerpoint/2010/main" val="124484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IntelliJ IDEA Java IDE</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2063" y="2563233"/>
            <a:ext cx="4479925" cy="2882471"/>
          </a:xfrm>
        </p:spPr>
      </p:pic>
      <p:sp>
        <p:nvSpPr>
          <p:cNvPr id="6" name="Content Placeholder 5"/>
          <p:cNvSpPr>
            <a:spLocks noGrp="1"/>
          </p:cNvSpPr>
          <p:nvPr>
            <p:ph sz="half" idx="2"/>
          </p:nvPr>
        </p:nvSpPr>
        <p:spPr/>
        <p:txBody>
          <a:bodyPr anchor="ctr"/>
          <a:lstStyle/>
          <a:p>
            <a:r>
              <a:rPr lang="en-US" dirty="0" smtClean="0"/>
              <a:t>IntelliJ is a Java integrated development environment (IDE)</a:t>
            </a:r>
          </a:p>
          <a:p>
            <a:r>
              <a:rPr lang="en-US" dirty="0" smtClean="0"/>
              <a:t>Available at </a:t>
            </a:r>
            <a:r>
              <a:rPr lang="en-US" dirty="0" smtClean="0">
                <a:hlinkClick r:id="rId3"/>
              </a:rPr>
              <a:t>https://www.jetbrains.com/idea/download</a:t>
            </a:r>
            <a:endParaRPr lang="en-US" dirty="0" smtClean="0"/>
          </a:p>
          <a:p>
            <a:r>
              <a:rPr lang="en-US" dirty="0" smtClean="0"/>
              <a:t>Requires the Java development kit (JDK) available at </a:t>
            </a:r>
            <a:r>
              <a:rPr lang="en-US" dirty="0" smtClean="0">
                <a:hlinkClick r:id="rId4"/>
              </a:rPr>
              <a:t>https://www.oracle.com/</a:t>
            </a:r>
            <a:r>
              <a:rPr lang="en-US" dirty="0" err="1" smtClean="0">
                <a:hlinkClick r:id="rId4"/>
              </a:rPr>
              <a:t>technetwork</a:t>
            </a:r>
            <a:r>
              <a:rPr lang="en-US" dirty="0" smtClean="0">
                <a:hlinkClick r:id="rId4"/>
              </a:rPr>
              <a:t>/java/</a:t>
            </a:r>
            <a:r>
              <a:rPr lang="en-US" dirty="0" err="1" smtClean="0">
                <a:hlinkClick r:id="rId4"/>
              </a:rPr>
              <a:t>javase</a:t>
            </a:r>
            <a:r>
              <a:rPr lang="en-US" dirty="0" smtClean="0">
                <a:hlinkClick r:id="rId4"/>
              </a:rPr>
              <a:t>/downloads</a:t>
            </a:r>
            <a:endParaRPr lang="en-US" dirty="0" smtClean="0"/>
          </a:p>
          <a:p>
            <a:endParaRPr lang="en-US" dirty="0"/>
          </a:p>
        </p:txBody>
      </p:sp>
    </p:spTree>
    <p:extLst>
      <p:ext uri="{BB962C8B-B14F-4D97-AF65-F5344CB8AC3E}">
        <p14:creationId xmlns:p14="http://schemas.microsoft.com/office/powerpoint/2010/main" val="122024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First Java Program</a:t>
            </a:r>
            <a:endParaRPr lang="en-US" dirty="0"/>
          </a:p>
        </p:txBody>
      </p:sp>
      <p:sp>
        <p:nvSpPr>
          <p:cNvPr id="9" name="TextBox 8"/>
          <p:cNvSpPr txBox="1"/>
          <p:nvPr/>
        </p:nvSpPr>
        <p:spPr>
          <a:xfrm>
            <a:off x="1261872" y="4952144"/>
            <a:ext cx="9692640" cy="369332"/>
          </a:xfrm>
          <a:prstGeom prst="rect">
            <a:avLst/>
          </a:prstGeom>
          <a:noFill/>
        </p:spPr>
        <p:txBody>
          <a:bodyPr wrap="square" rtlCol="0">
            <a:spAutoFit/>
          </a:bodyPr>
          <a:lstStyle/>
          <a:p>
            <a:r>
              <a:rPr lang="en-US" dirty="0" smtClean="0"/>
              <a:t>We’ll often use </a:t>
            </a:r>
            <a:r>
              <a:rPr lang="en-US" dirty="0" err="1" smtClean="0">
                <a:solidFill>
                  <a:srgbClr val="FF0000"/>
                </a:solidFill>
                <a:latin typeface="Consolas" charset="0"/>
                <a:ea typeface="Consolas" charset="0"/>
                <a:cs typeface="Consolas" charset="0"/>
              </a:rPr>
              <a:t>System.out.println</a:t>
            </a:r>
            <a:r>
              <a:rPr lang="en-US" dirty="0" smtClean="0">
                <a:solidFill>
                  <a:srgbClr val="FF0000"/>
                </a:solidFill>
                <a:latin typeface="Consolas" charset="0"/>
                <a:ea typeface="Consolas" charset="0"/>
                <a:cs typeface="Consolas" charset="0"/>
              </a:rPr>
              <a:t>()</a:t>
            </a:r>
            <a:r>
              <a:rPr lang="en-US" dirty="0" smtClean="0">
                <a:solidFill>
                  <a:srgbClr val="FF0000"/>
                </a:solidFill>
              </a:rPr>
              <a:t> </a:t>
            </a:r>
            <a:r>
              <a:rPr lang="en-US" dirty="0" smtClean="0"/>
              <a:t>to display data at the console.</a:t>
            </a:r>
            <a:endParaRPr lang="en-US" dirty="0"/>
          </a:p>
        </p:txBody>
      </p:sp>
      <p:sp>
        <p:nvSpPr>
          <p:cNvPr id="10" name="Content Placeholder 9"/>
          <p:cNvSpPr>
            <a:spLocks noGrp="1"/>
          </p:cNvSpPr>
          <p:nvPr>
            <p:ph idx="1"/>
          </p:nvPr>
        </p:nvSpPr>
        <p:spPr>
          <a:xfrm>
            <a:off x="1261872" y="1828800"/>
            <a:ext cx="8595360" cy="2958957"/>
          </a:xfrm>
        </p:spPr>
        <p:txBody>
          <a:bodyPr anchor="ctr"/>
          <a:lstStyle/>
          <a:p>
            <a:pPr marL="0" indent="0">
              <a:lnSpc>
                <a:spcPct val="100000"/>
              </a:lnSpc>
              <a:spcBef>
                <a:spcPts val="0"/>
              </a:spcBef>
              <a:spcAft>
                <a:spcPts val="0"/>
              </a:spcAft>
              <a:buNone/>
            </a:pPr>
            <a:r>
              <a:rPr lang="en-US" dirty="0">
                <a:solidFill>
                  <a:srgbClr val="FF0000"/>
                </a:solidFill>
                <a:latin typeface="Consolas" charset="0"/>
                <a:ea typeface="Consolas" charset="0"/>
                <a:cs typeface="Consolas" charset="0"/>
              </a:rPr>
              <a:t>package com.myname.week_01</a:t>
            </a:r>
            <a:r>
              <a:rPr lang="en-US" dirty="0" smtClean="0">
                <a:solidFill>
                  <a:srgbClr val="FF0000"/>
                </a:solidFill>
                <a:latin typeface="Consolas" charset="0"/>
                <a:ea typeface="Consolas" charset="0"/>
                <a:cs typeface="Consolas" charset="0"/>
              </a:rPr>
              <a:t>;</a:t>
            </a:r>
          </a:p>
          <a:p>
            <a:pPr marL="0" indent="0">
              <a:lnSpc>
                <a:spcPct val="100000"/>
              </a:lnSpc>
              <a:spcBef>
                <a:spcPts val="0"/>
              </a:spcBef>
              <a:spcAft>
                <a:spcPts val="0"/>
              </a:spcAft>
              <a:buNone/>
            </a:pP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public </a:t>
            </a:r>
            <a:r>
              <a:rPr lang="en-US" dirty="0">
                <a:solidFill>
                  <a:srgbClr val="FF0000"/>
                </a:solidFill>
                <a:latin typeface="Consolas" charset="0"/>
                <a:ea typeface="Consolas" charset="0"/>
                <a:cs typeface="Consolas" charset="0"/>
              </a:rPr>
              <a:t>class Main {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    public </a:t>
            </a:r>
            <a:r>
              <a:rPr lang="en-US" dirty="0">
                <a:solidFill>
                  <a:srgbClr val="FF0000"/>
                </a:solidFill>
                <a:latin typeface="Consolas" charset="0"/>
                <a:ea typeface="Consolas" charset="0"/>
                <a:cs typeface="Consolas" charset="0"/>
              </a:rPr>
              <a:t>static void main(String[] </a:t>
            </a:r>
            <a:r>
              <a:rPr lang="en-US" dirty="0" err="1">
                <a:solidFill>
                  <a:srgbClr val="FF0000"/>
                </a:solidFill>
                <a:latin typeface="Consolas" charset="0"/>
                <a:ea typeface="Consolas" charset="0"/>
                <a:cs typeface="Consolas" charset="0"/>
              </a:rPr>
              <a:t>args</a:t>
            </a:r>
            <a:r>
              <a:rPr lang="en-US" dirty="0">
                <a:solidFill>
                  <a:srgbClr val="FF0000"/>
                </a:solidFill>
                <a:latin typeface="Consolas" charset="0"/>
                <a:ea typeface="Consolas" charset="0"/>
                <a:cs typeface="Consolas" charset="0"/>
              </a:rPr>
              <a:t>) {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System.out.println</a:t>
            </a:r>
            <a:r>
              <a:rPr lang="en-US" dirty="0">
                <a:solidFill>
                  <a:srgbClr val="FF0000"/>
                </a:solidFill>
                <a:latin typeface="Consolas" charset="0"/>
                <a:ea typeface="Consolas" charset="0"/>
                <a:cs typeface="Consolas" charset="0"/>
              </a:rPr>
              <a:t>("Hello, World!");    </a:t>
            </a:r>
            <a:endParaRPr lang="en-US" dirty="0" smtClean="0">
              <a:solidFill>
                <a:srgbClr val="FF0000"/>
              </a:solidFill>
              <a:latin typeface="Consolas" charset="0"/>
              <a:ea typeface="Consolas" charset="0"/>
              <a:cs typeface="Consolas" charset="0"/>
            </a:endParaRPr>
          </a:p>
          <a:p>
            <a:pPr marL="0" indent="0">
              <a:lnSpc>
                <a:spcPct val="100000"/>
              </a:lnSpc>
              <a:spcBef>
                <a:spcPts val="0"/>
              </a:spcBef>
              <a:spcAft>
                <a:spcPts val="0"/>
              </a:spcAft>
              <a:buNone/>
            </a:pPr>
            <a:r>
              <a:rPr lang="en-US" dirty="0">
                <a:solidFill>
                  <a:srgbClr val="FF0000"/>
                </a:solidFill>
                <a:latin typeface="Consolas" charset="0"/>
                <a:ea typeface="Consolas" charset="0"/>
                <a:cs typeface="Consolas" charset="0"/>
              </a:rPr>
              <a:t> </a:t>
            </a:r>
            <a:r>
              <a:rPr lang="en-US" dirty="0" smtClean="0">
                <a:solidFill>
                  <a:srgbClr val="FF0000"/>
                </a:solidFill>
                <a:latin typeface="Consolas" charset="0"/>
                <a:ea typeface="Consolas" charset="0"/>
                <a:cs typeface="Consolas" charset="0"/>
              </a:rPr>
              <a:t>   }</a:t>
            </a:r>
          </a:p>
          <a:p>
            <a:pPr marL="0" indent="0">
              <a:lnSpc>
                <a:spcPct val="100000"/>
              </a:lnSpc>
              <a:spcBef>
                <a:spcPts val="0"/>
              </a:spcBef>
              <a:spcAft>
                <a:spcPts val="0"/>
              </a:spcAft>
              <a:buNone/>
            </a:pPr>
            <a:r>
              <a:rPr lang="en-US" dirty="0" smtClean="0">
                <a:solidFill>
                  <a:srgbClr val="FF0000"/>
                </a:solidFill>
                <a:latin typeface="Consolas" charset="0"/>
                <a:ea typeface="Consolas" charset="0"/>
                <a:cs typeface="Consolas" charset="0"/>
              </a:rPr>
              <a:t>}</a:t>
            </a:r>
            <a:endParaRPr lang="en-US" dirty="0">
              <a:solidFill>
                <a:srgbClr val="FF0000"/>
              </a:solidFill>
              <a:latin typeface="Consolas" charset="0"/>
              <a:ea typeface="Consolas" charset="0"/>
              <a:cs typeface="Consolas" charset="0"/>
            </a:endParaRPr>
          </a:p>
        </p:txBody>
      </p:sp>
    </p:spTree>
    <p:extLst>
      <p:ext uri="{BB962C8B-B14F-4D97-AF65-F5344CB8AC3E}">
        <p14:creationId xmlns:p14="http://schemas.microsoft.com/office/powerpoint/2010/main" val="193819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
        <p:nvSpPr>
          <p:cNvPr id="3" name="Content Placeholder 2"/>
          <p:cNvSpPr>
            <a:spLocks noGrp="1"/>
          </p:cNvSpPr>
          <p:nvPr>
            <p:ph idx="1"/>
          </p:nvPr>
        </p:nvSpPr>
        <p:spPr/>
        <p:txBody>
          <a:bodyPr anchor="ctr"/>
          <a:lstStyle/>
          <a:p>
            <a:r>
              <a:rPr lang="en-US" dirty="0" smtClean="0"/>
              <a:t>A </a:t>
            </a:r>
            <a:r>
              <a:rPr lang="en-US" b="1" dirty="0" smtClean="0"/>
              <a:t>variable </a:t>
            </a:r>
            <a:r>
              <a:rPr lang="en-US" dirty="0" smtClean="0"/>
              <a:t>is a named location in the computer’s memory use to store a value.</a:t>
            </a:r>
          </a:p>
          <a:p>
            <a:r>
              <a:rPr lang="en-US" dirty="0" smtClean="0"/>
              <a:t>A </a:t>
            </a:r>
            <a:r>
              <a:rPr lang="en-US" b="1" dirty="0" smtClean="0"/>
              <a:t>data type</a:t>
            </a:r>
            <a:r>
              <a:rPr lang="en-US" dirty="0" smtClean="0"/>
              <a:t> is a classification of data items and specifies possible values.</a:t>
            </a:r>
          </a:p>
        </p:txBody>
      </p:sp>
    </p:spTree>
    <p:extLst>
      <p:ext uri="{BB962C8B-B14F-4D97-AF65-F5344CB8AC3E}">
        <p14:creationId xmlns:p14="http://schemas.microsoft.com/office/powerpoint/2010/main" val="209433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9832324"/>
              </p:ext>
            </p:extLst>
          </p:nvPr>
        </p:nvGraphicFramePr>
        <p:xfrm>
          <a:off x="1262063" y="1828800"/>
          <a:ext cx="8594726" cy="4414520"/>
        </p:xfrm>
        <a:graphic>
          <a:graphicData uri="http://schemas.openxmlformats.org/drawingml/2006/table">
            <a:tbl>
              <a:tblPr firstRow="1" bandRow="1">
                <a:tableStyleId>{5C22544A-7EE6-4342-B048-85BDC9FD1C3A}</a:tableStyleId>
              </a:tblPr>
              <a:tblGrid>
                <a:gridCol w="1583879"/>
                <a:gridCol w="7010847"/>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boolean</a:t>
                      </a:r>
                      <a:endParaRPr lang="en-US" dirty="0"/>
                    </a:p>
                  </a:txBody>
                  <a:tcPr/>
                </a:tc>
                <a:tc>
                  <a:txBody>
                    <a:bodyPr/>
                    <a:lstStyle/>
                    <a:p>
                      <a:r>
                        <a:rPr lang="en-US" dirty="0" smtClean="0"/>
                        <a:t>two possible values: true and false</a:t>
                      </a:r>
                      <a:endParaRPr lang="en-US" dirty="0"/>
                    </a:p>
                  </a:txBody>
                  <a:tcPr/>
                </a:tc>
              </a:tr>
              <a:tr h="370840">
                <a:tc>
                  <a:txBody>
                    <a:bodyPr/>
                    <a:lstStyle/>
                    <a:p>
                      <a:r>
                        <a:rPr lang="en-US" dirty="0" smtClean="0"/>
                        <a:t>char</a:t>
                      </a:r>
                      <a:endParaRPr lang="en-US" dirty="0"/>
                    </a:p>
                  </a:txBody>
                  <a:tcPr/>
                </a:tc>
                <a:tc>
                  <a:txBody>
                    <a:bodyPr/>
                    <a:lstStyle/>
                    <a:p>
                      <a:r>
                        <a:rPr lang="en-US" dirty="0" smtClean="0"/>
                        <a:t>a single Unicode character such as "A", "z", "5", or "%" with  integer value between 0 and 65,535</a:t>
                      </a:r>
                      <a:endParaRPr lang="en-US" dirty="0"/>
                    </a:p>
                  </a:txBody>
                  <a:tcPr/>
                </a:tc>
              </a:tr>
              <a:tr h="370840">
                <a:tc>
                  <a:txBody>
                    <a:bodyPr/>
                    <a:lstStyle/>
                    <a:p>
                      <a:r>
                        <a:rPr lang="en-US" dirty="0" smtClean="0"/>
                        <a:t>byte</a:t>
                      </a:r>
                      <a:endParaRPr lang="en-US" dirty="0"/>
                    </a:p>
                  </a:txBody>
                  <a:tcPr/>
                </a:tc>
                <a:tc>
                  <a:txBody>
                    <a:bodyPr/>
                    <a:lstStyle/>
                    <a:p>
                      <a:r>
                        <a:rPr lang="en-US" dirty="0" smtClean="0"/>
                        <a:t>an integer value between -128 and 127, uses 8 bits of memory</a:t>
                      </a:r>
                      <a:endParaRPr lang="en-US" dirty="0"/>
                    </a:p>
                  </a:txBody>
                  <a:tcPr/>
                </a:tc>
              </a:tr>
              <a:tr h="370840">
                <a:tc>
                  <a:txBody>
                    <a:bodyPr/>
                    <a:lstStyle/>
                    <a:p>
                      <a:r>
                        <a:rPr lang="en-US" dirty="0" smtClean="0"/>
                        <a:t>short</a:t>
                      </a:r>
                      <a:endParaRPr lang="en-US" dirty="0"/>
                    </a:p>
                  </a:txBody>
                  <a:tcPr/>
                </a:tc>
                <a:tc>
                  <a:txBody>
                    <a:bodyPr/>
                    <a:lstStyle/>
                    <a:p>
                      <a:r>
                        <a:rPr lang="en-US" dirty="0" smtClean="0"/>
                        <a:t>an integer value between -32,786 and 32,767, uses 16 bits of  memory</a:t>
                      </a:r>
                      <a:endParaRPr lang="en-US" dirty="0"/>
                    </a:p>
                  </a:txBody>
                  <a:tcPr/>
                </a:tc>
              </a:tr>
              <a:tr h="370840">
                <a:tc>
                  <a:txBody>
                    <a:bodyPr/>
                    <a:lstStyle/>
                    <a:p>
                      <a:r>
                        <a:rPr lang="en-US" dirty="0" err="1" smtClean="0"/>
                        <a:t>int</a:t>
                      </a:r>
                      <a:endParaRPr lang="en-US" dirty="0"/>
                    </a:p>
                  </a:txBody>
                  <a:tcPr/>
                </a:tc>
                <a:tc>
                  <a:txBody>
                    <a:bodyPr/>
                    <a:lstStyle/>
                    <a:p>
                      <a:r>
                        <a:rPr lang="en-US" dirty="0" smtClean="0"/>
                        <a:t>an integer value between -2,147,483,648 and 2,147,483,647, uses  32 bits of memory</a:t>
                      </a:r>
                      <a:endParaRPr lang="en-US" dirty="0"/>
                    </a:p>
                  </a:txBody>
                  <a:tcPr/>
                </a:tc>
              </a:tr>
              <a:tr h="370840">
                <a:tc>
                  <a:txBody>
                    <a:bodyPr/>
                    <a:lstStyle/>
                    <a:p>
                      <a:r>
                        <a:rPr lang="en-US" dirty="0" smtClean="0"/>
                        <a:t>long</a:t>
                      </a:r>
                      <a:endParaRPr lang="en-US" dirty="0"/>
                    </a:p>
                  </a:txBody>
                  <a:tcPr/>
                </a:tc>
                <a:tc>
                  <a:txBody>
                    <a:bodyPr/>
                    <a:lstStyle/>
                    <a:p>
                      <a:r>
                        <a:rPr lang="en-US" dirty="0" smtClean="0"/>
                        <a:t>an integer value between -9,223,372,036,854,775,808 and  9,223,372,036,854,775,807, uses 64 bits of memory</a:t>
                      </a:r>
                      <a:endParaRPr lang="en-US" dirty="0"/>
                    </a:p>
                  </a:txBody>
                  <a:tcPr/>
                </a:tc>
              </a:tr>
              <a:tr h="370840">
                <a:tc>
                  <a:txBody>
                    <a:bodyPr/>
                    <a:lstStyle/>
                    <a:p>
                      <a:r>
                        <a:rPr lang="en-US" dirty="0" smtClean="0"/>
                        <a:t>float</a:t>
                      </a:r>
                      <a:endParaRPr lang="en-US" dirty="0"/>
                    </a:p>
                  </a:txBody>
                  <a:tcPr/>
                </a:tc>
                <a:tc>
                  <a:txBody>
                    <a:bodyPr/>
                    <a:lstStyle/>
                    <a:p>
                      <a:r>
                        <a:rPr lang="en-US" dirty="0" smtClean="0"/>
                        <a:t>a 32-bit value used to represent numbers with fractional parts</a:t>
                      </a:r>
                      <a:endParaRPr lang="en-US" dirty="0"/>
                    </a:p>
                  </a:txBody>
                  <a:tcPr/>
                </a:tc>
              </a:tr>
              <a:tr h="370840">
                <a:tc>
                  <a:txBody>
                    <a:bodyPr/>
                    <a:lstStyle/>
                    <a:p>
                      <a:r>
                        <a:rPr lang="en-US" dirty="0" smtClean="0"/>
                        <a:t>double</a:t>
                      </a:r>
                      <a:endParaRPr lang="en-US" dirty="0"/>
                    </a:p>
                  </a:txBody>
                  <a:tcPr/>
                </a:tc>
                <a:tc>
                  <a:txBody>
                    <a:bodyPr/>
                    <a:lstStyle/>
                    <a:p>
                      <a:r>
                        <a:rPr lang="en-US" dirty="0" smtClean="0"/>
                        <a:t>a 64-bit value used to represent numbers with fractional parts</a:t>
                      </a:r>
                      <a:endParaRPr lang="en-US" dirty="0"/>
                    </a:p>
                  </a:txBody>
                  <a:tcPr/>
                </a:tc>
              </a:tr>
            </a:tbl>
          </a:graphicData>
        </a:graphic>
      </p:graphicFrame>
    </p:spTree>
    <p:extLst>
      <p:ext uri="{BB962C8B-B14F-4D97-AF65-F5344CB8AC3E}">
        <p14:creationId xmlns:p14="http://schemas.microsoft.com/office/powerpoint/2010/main" val="189436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Data Types</a:t>
            </a:r>
            <a:endParaRPr lang="en-US" dirty="0"/>
          </a:p>
        </p:txBody>
      </p:sp>
      <p:sp>
        <p:nvSpPr>
          <p:cNvPr id="3" name="Content Placeholder 2"/>
          <p:cNvSpPr>
            <a:spLocks noGrp="1"/>
          </p:cNvSpPr>
          <p:nvPr>
            <p:ph idx="1"/>
          </p:nvPr>
        </p:nvSpPr>
        <p:spPr/>
        <p:txBody>
          <a:bodyPr anchor="ctr"/>
          <a:lstStyle/>
          <a:p>
            <a:r>
              <a:rPr lang="en-US" dirty="0" smtClean="0"/>
              <a:t>A variable with a </a:t>
            </a:r>
            <a:r>
              <a:rPr lang="en-US" b="1" dirty="0" smtClean="0"/>
              <a:t>reference type</a:t>
            </a:r>
            <a:r>
              <a:rPr lang="en-US" dirty="0" smtClean="0"/>
              <a:t> stores a reference, a memory address, to the location in memory that stores the value associated with the variable.</a:t>
            </a:r>
          </a:p>
          <a:p>
            <a:r>
              <a:rPr lang="en-US" dirty="0" smtClean="0"/>
              <a:t>Compare this to a primitive type which stores the value directly.</a:t>
            </a:r>
          </a:p>
          <a:p>
            <a:r>
              <a:rPr lang="en-US" dirty="0" smtClean="0"/>
              <a:t>An example of a reference type is the </a:t>
            </a:r>
            <a:r>
              <a:rPr lang="en-US" b="1" dirty="0" smtClean="0"/>
              <a:t>String </a:t>
            </a:r>
            <a:r>
              <a:rPr lang="en-US" dirty="0" smtClean="0"/>
              <a:t>type. A string is a sequence of characters.</a:t>
            </a:r>
          </a:p>
          <a:p>
            <a:endParaRPr lang="en-US" dirty="0"/>
          </a:p>
        </p:txBody>
      </p:sp>
    </p:spTree>
    <p:extLst>
      <p:ext uri="{BB962C8B-B14F-4D97-AF65-F5344CB8AC3E}">
        <p14:creationId xmlns:p14="http://schemas.microsoft.com/office/powerpoint/2010/main" val="45452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Variables and Storing Values</a:t>
            </a:r>
            <a:endParaRPr lang="en-US" dirty="0"/>
          </a:p>
        </p:txBody>
      </p:sp>
      <p:sp>
        <p:nvSpPr>
          <p:cNvPr id="3" name="Content Placeholder 2"/>
          <p:cNvSpPr>
            <a:spLocks noGrp="1"/>
          </p:cNvSpPr>
          <p:nvPr>
            <p:ph idx="1"/>
          </p:nvPr>
        </p:nvSpPr>
        <p:spPr/>
        <p:txBody>
          <a:bodyPr anchor="ctr"/>
          <a:lstStyle/>
          <a:p>
            <a:r>
              <a:rPr lang="en-US" dirty="0" smtClean="0"/>
              <a:t>Variable names can be any collection of letters, digits, “_”, or “$” as long as the name doesn’t begin with a digit.</a:t>
            </a:r>
          </a:p>
          <a:p>
            <a:r>
              <a:rPr lang="en-US" dirty="0" smtClean="0"/>
              <a:t>Variables must be declared before they can be used.  To declare a variable, we must specify both a type and a name.</a:t>
            </a:r>
          </a:p>
          <a:p>
            <a:pPr lvl="1"/>
            <a:r>
              <a:rPr lang="en-US" dirty="0" smtClean="0">
                <a:solidFill>
                  <a:srgbClr val="FF0000"/>
                </a:solidFill>
                <a:latin typeface="Consolas" charset="0"/>
                <a:ea typeface="Consolas" charset="0"/>
                <a:cs typeface="Consolas" charset="0"/>
              </a:rPr>
              <a:t>float temperature;</a:t>
            </a:r>
          </a:p>
          <a:p>
            <a:pPr lvl="1"/>
            <a:r>
              <a:rPr lang="en-US" dirty="0" err="1" smtClean="0">
                <a:solidFill>
                  <a:srgbClr val="FF0000"/>
                </a:solidFill>
                <a:latin typeface="Consolas" charset="0"/>
                <a:ea typeface="Consolas" charset="0"/>
                <a:cs typeface="Consolas" charset="0"/>
              </a:rPr>
              <a:t>int</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zipCode</a:t>
            </a:r>
            <a:r>
              <a:rPr lang="en-US" dirty="0" smtClean="0">
                <a:solidFill>
                  <a:srgbClr val="FF0000"/>
                </a:solidFill>
                <a:latin typeface="Consolas" charset="0"/>
                <a:ea typeface="Consolas" charset="0"/>
                <a:cs typeface="Consolas" charset="0"/>
              </a:rPr>
              <a:t>;</a:t>
            </a:r>
          </a:p>
          <a:p>
            <a:pPr lvl="1"/>
            <a:r>
              <a:rPr lang="en-US" dirty="0" err="1" smtClean="0">
                <a:solidFill>
                  <a:srgbClr val="FF0000"/>
                </a:solidFill>
                <a:latin typeface="Consolas" charset="0"/>
                <a:ea typeface="Consolas" charset="0"/>
                <a:cs typeface="Consolas" charset="0"/>
              </a:rPr>
              <a:t>boolean</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isRaining</a:t>
            </a:r>
            <a:r>
              <a:rPr lang="en-US" dirty="0" smtClean="0">
                <a:solidFill>
                  <a:srgbClr val="FF0000"/>
                </a:solidFill>
                <a:latin typeface="Consolas" charset="0"/>
                <a:ea typeface="Consolas" charset="0"/>
                <a:cs typeface="Consolas" charset="0"/>
              </a:rPr>
              <a:t>;</a:t>
            </a:r>
          </a:p>
          <a:p>
            <a:pPr lvl="1"/>
            <a:r>
              <a:rPr lang="en-US" dirty="0" smtClean="0">
                <a:solidFill>
                  <a:srgbClr val="FF0000"/>
                </a:solidFill>
                <a:latin typeface="Consolas" charset="0"/>
                <a:ea typeface="Consolas" charset="0"/>
                <a:cs typeface="Consolas" charset="0"/>
              </a:rPr>
              <a:t>String </a:t>
            </a:r>
            <a:r>
              <a:rPr lang="en-US" dirty="0" err="1" smtClean="0">
                <a:solidFill>
                  <a:srgbClr val="FF0000"/>
                </a:solidFill>
                <a:latin typeface="Consolas" charset="0"/>
                <a:ea typeface="Consolas" charset="0"/>
                <a:cs typeface="Consolas" charset="0"/>
              </a:rPr>
              <a:t>cityName</a:t>
            </a:r>
            <a:r>
              <a:rPr lang="en-US" dirty="0" smtClean="0">
                <a:solidFill>
                  <a:srgbClr val="FF0000"/>
                </a:solidFill>
                <a:latin typeface="Consolas" charset="0"/>
                <a:ea typeface="Consolas" charset="0"/>
                <a:cs typeface="Consolas" charset="0"/>
              </a:rPr>
              <a:t>;</a:t>
            </a:r>
          </a:p>
          <a:p>
            <a:r>
              <a:rPr lang="en-US" dirty="0" smtClean="0"/>
              <a:t>We can declare several variables of the same type at once.</a:t>
            </a:r>
          </a:p>
          <a:p>
            <a:pPr lvl="1"/>
            <a:r>
              <a:rPr lang="en-US" dirty="0" smtClean="0">
                <a:solidFill>
                  <a:srgbClr val="FF0000"/>
                </a:solidFill>
                <a:latin typeface="Consolas" charset="0"/>
                <a:ea typeface="Consolas" charset="0"/>
                <a:cs typeface="Consolas" charset="0"/>
              </a:rPr>
              <a:t>float temperature, humidity, pressure;</a:t>
            </a:r>
          </a:p>
        </p:txBody>
      </p:sp>
    </p:spTree>
    <p:extLst>
      <p:ext uri="{BB962C8B-B14F-4D97-AF65-F5344CB8AC3E}">
        <p14:creationId xmlns:p14="http://schemas.microsoft.com/office/powerpoint/2010/main" val="34115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We can use a single variable to store multiple values of a certain type.</a:t>
            </a:r>
          </a:p>
          <a:p>
            <a:r>
              <a:rPr lang="en-US" b="1" dirty="0" smtClean="0"/>
              <a:t>Array types</a:t>
            </a:r>
            <a:r>
              <a:rPr lang="en-US" dirty="0" smtClean="0"/>
              <a:t> are reference types that allow us to store values in equal-sized, contiguous locations in memory.</a:t>
            </a:r>
          </a:p>
          <a:p>
            <a:r>
              <a:rPr lang="en-US" dirty="0" smtClean="0"/>
              <a:t>Individual values in an array are known as </a:t>
            </a:r>
            <a:r>
              <a:rPr lang="en-US" b="1" dirty="0" smtClean="0"/>
              <a:t>elements</a:t>
            </a:r>
            <a:r>
              <a:rPr lang="en-US" dirty="0" smtClean="0"/>
              <a:t>.</a:t>
            </a:r>
          </a:p>
          <a:p>
            <a:r>
              <a:rPr lang="en-US" dirty="0" smtClean="0"/>
              <a:t>Brackets, [ and ], are used in array declarations.</a:t>
            </a:r>
          </a:p>
          <a:p>
            <a:r>
              <a:rPr lang="en-US" dirty="0" smtClean="0"/>
              <a:t>Examples:</a:t>
            </a:r>
          </a:p>
          <a:p>
            <a:pPr lvl="1"/>
            <a:r>
              <a:rPr lang="en-US" dirty="0" err="1" smtClean="0">
                <a:solidFill>
                  <a:srgbClr val="FF0000"/>
                </a:solidFill>
                <a:latin typeface="Consolas" charset="0"/>
                <a:ea typeface="Consolas" charset="0"/>
                <a:cs typeface="Consolas" charset="0"/>
              </a:rPr>
              <a:t>int</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dailyHighs</a:t>
            </a:r>
            <a:r>
              <a:rPr lang="en-US" dirty="0" smtClean="0">
                <a:solidFill>
                  <a:srgbClr val="FF0000"/>
                </a:solidFill>
                <a:latin typeface="Consolas" charset="0"/>
                <a:ea typeface="Consolas" charset="0"/>
                <a:cs typeface="Consolas" charset="0"/>
              </a:rPr>
              <a:t>;</a:t>
            </a:r>
          </a:p>
          <a:p>
            <a:pPr lvl="1"/>
            <a:r>
              <a:rPr lang="en-US" dirty="0" smtClean="0">
                <a:solidFill>
                  <a:srgbClr val="FF0000"/>
                </a:solidFill>
                <a:latin typeface="Consolas" charset="0"/>
                <a:ea typeface="Consolas" charset="0"/>
                <a:cs typeface="Consolas" charset="0"/>
              </a:rPr>
              <a:t>String </a:t>
            </a:r>
            <a:r>
              <a:rPr lang="en-US" dirty="0" err="1" smtClean="0">
                <a:solidFill>
                  <a:srgbClr val="FF0000"/>
                </a:solidFill>
                <a:latin typeface="Consolas" charset="0"/>
                <a:ea typeface="Consolas" charset="0"/>
                <a:cs typeface="Consolas" charset="0"/>
              </a:rPr>
              <a:t>cityNames</a:t>
            </a:r>
            <a:r>
              <a:rPr lang="en-US" dirty="0" smtClean="0">
                <a:solidFill>
                  <a:srgbClr val="FF0000"/>
                </a:solidFill>
                <a:latin typeface="Consolas" charset="0"/>
                <a:ea typeface="Consolas" charset="0"/>
                <a:cs typeface="Consolas" charset="0"/>
              </a:rPr>
              <a:t>[];</a:t>
            </a:r>
          </a:p>
          <a:p>
            <a:r>
              <a:rPr lang="en-US" dirty="0" smtClean="0"/>
              <a:t>Usually see brackets next to type except when </a:t>
            </a:r>
            <a:r>
              <a:rPr lang="en-US" dirty="0" err="1" smtClean="0"/>
              <a:t>delcaring</a:t>
            </a:r>
            <a:r>
              <a:rPr lang="en-US" dirty="0" smtClean="0"/>
              <a:t> multiple variables.</a:t>
            </a:r>
          </a:p>
          <a:p>
            <a:pPr lvl="1"/>
            <a:r>
              <a:rPr lang="en-US" dirty="0" smtClean="0">
                <a:solidFill>
                  <a:srgbClr val="FF0000"/>
                </a:solidFill>
                <a:latin typeface="Consolas" charset="0"/>
                <a:ea typeface="Consolas" charset="0"/>
                <a:cs typeface="Consolas" charset="0"/>
              </a:rPr>
              <a:t>float </a:t>
            </a:r>
            <a:r>
              <a:rPr lang="en-US" dirty="0" err="1" smtClean="0">
                <a:solidFill>
                  <a:srgbClr val="FF0000"/>
                </a:solidFill>
                <a:latin typeface="Consolas" charset="0"/>
                <a:ea typeface="Consolas" charset="0"/>
                <a:cs typeface="Consolas" charset="0"/>
              </a:rPr>
              <a:t>currentTemperature</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forecastHighs</a:t>
            </a:r>
            <a:r>
              <a:rPr lang="en-US" dirty="0" smtClean="0">
                <a:solidFill>
                  <a:srgbClr val="FF000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forecastLows</a:t>
            </a:r>
            <a:r>
              <a:rPr lang="en-US" dirty="0" smtClean="0">
                <a:solidFill>
                  <a:srgbClr val="FF0000"/>
                </a:solidFill>
                <a:latin typeface="Consolas" charset="0"/>
                <a:ea typeface="Consolas" charset="0"/>
                <a:cs typeface="Consolas" charset="0"/>
              </a:rPr>
              <a:t>[];</a:t>
            </a:r>
            <a:endParaRPr lang="en-US" dirty="0">
              <a:solidFill>
                <a:srgbClr val="FF0000"/>
              </a:solidFill>
              <a:latin typeface="Consolas" charset="0"/>
              <a:ea typeface="Consolas" charset="0"/>
              <a:cs typeface="Consolas" charset="0"/>
            </a:endParaRPr>
          </a:p>
        </p:txBody>
      </p:sp>
    </p:spTree>
    <p:extLst>
      <p:ext uri="{BB962C8B-B14F-4D97-AF65-F5344CB8AC3E}">
        <p14:creationId xmlns:p14="http://schemas.microsoft.com/office/powerpoint/2010/main" val="110102728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98</TotalTime>
  <Words>1229</Words>
  <Application>Microsoft Macintosh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Schoolbook</vt:lpstr>
      <vt:lpstr>Consolas</vt:lpstr>
      <vt:lpstr>Wingdings 2</vt:lpstr>
      <vt:lpstr>Arial</vt:lpstr>
      <vt:lpstr>View</vt:lpstr>
      <vt:lpstr>Programming Fundamentals for Android</vt:lpstr>
      <vt:lpstr>Corresponding Text</vt:lpstr>
      <vt:lpstr>IntelliJ IDEA Java IDE</vt:lpstr>
      <vt:lpstr>Our First Java Program</vt:lpstr>
      <vt:lpstr>Variables and Data Types</vt:lpstr>
      <vt:lpstr>Primitive Data Types</vt:lpstr>
      <vt:lpstr>Reference Data Types</vt:lpstr>
      <vt:lpstr>Creating Variables and Storing Values</vt:lpstr>
      <vt:lpstr>Arrays</vt:lpstr>
      <vt:lpstr>Expressions</vt:lpstr>
      <vt:lpstr>Expressions</vt:lpstr>
      <vt:lpstr>Arithmetic Operators</vt:lpstr>
      <vt:lpstr>Other Operators</vt:lpstr>
      <vt:lpstr>Examples</vt:lpstr>
      <vt:lpstr>GitHub</vt:lpstr>
      <vt:lpstr>First Project</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10</cp:revision>
  <cp:lastPrinted>2016-01-21T00:30:21Z</cp:lastPrinted>
  <dcterms:created xsi:type="dcterms:W3CDTF">2016-01-21T00:24:28Z</dcterms:created>
  <dcterms:modified xsi:type="dcterms:W3CDTF">2016-01-21T02:02:50Z</dcterms:modified>
</cp:coreProperties>
</file>