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312" r:id="rId4"/>
    <p:sldId id="293" r:id="rId5"/>
    <p:sldId id="257" r:id="rId6"/>
    <p:sldId id="313" r:id="rId7"/>
    <p:sldId id="314" r:id="rId8"/>
    <p:sldId id="315" r:id="rId9"/>
    <p:sldId id="316" r:id="rId10"/>
    <p:sldId id="317" r:id="rId11"/>
    <p:sldId id="323" r:id="rId12"/>
    <p:sldId id="319" r:id="rId13"/>
    <p:sldId id="318" r:id="rId14"/>
    <p:sldId id="320" r:id="rId15"/>
    <p:sldId id="321" r:id="rId16"/>
    <p:sldId id="322" r:id="rId17"/>
    <p:sldId id="324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1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rthur/CSCC-Fundamentals-Android-Notes/tree/master/projects#project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12: Generics</a:t>
            </a:r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 smtClean="0"/>
              <a:t>14,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Actual Type Arguments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Type</a:t>
            </a:r>
            <a:r>
              <a:rPr lang="en-US" sz="3000" dirty="0" smtClean="0"/>
              <a:t>: the name of a class or interface (</a:t>
            </a:r>
            <a:r>
              <a:rPr lang="en-US" sz="3000" i="1" dirty="0" smtClean="0"/>
              <a:t>List&lt;String&gt;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Parameterized Type</a:t>
            </a:r>
            <a:r>
              <a:rPr lang="en-US" sz="3000" dirty="0" smtClean="0"/>
              <a:t>: another parametrized type (</a:t>
            </a:r>
            <a:r>
              <a:rPr lang="en-US" sz="3000" i="1" dirty="0" smtClean="0"/>
              <a:t>List&lt;List&lt;String&gt;&gt;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 Type</a:t>
            </a:r>
            <a:r>
              <a:rPr lang="en-US" sz="3000" dirty="0" smtClean="0"/>
              <a:t>: array used as the type parameter (</a:t>
            </a:r>
            <a:r>
              <a:rPr lang="en-US" sz="3000" i="1" dirty="0" smtClean="0"/>
              <a:t>List&lt;String[]&gt;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Type Parameter</a:t>
            </a:r>
            <a:r>
              <a:rPr lang="en-US" sz="3000" dirty="0" smtClean="0"/>
              <a:t>: Another type parameter is used for the the type parameter </a:t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i="1" dirty="0" smtClean="0"/>
              <a:t>class X&lt;E&gt; { List&lt;E&gt; </a:t>
            </a:r>
            <a:r>
              <a:rPr lang="en-US" sz="3000" i="1" dirty="0" err="1" smtClean="0"/>
              <a:t>internalList</a:t>
            </a:r>
            <a:r>
              <a:rPr lang="en-US" sz="3000" i="1" dirty="0" smtClean="0"/>
              <a:t>; }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/>
              <a:t>WildCard</a:t>
            </a:r>
            <a:r>
              <a:rPr lang="en-US" sz="3000" dirty="0" smtClean="0"/>
              <a:t>: a wildcard, </a:t>
            </a:r>
            <a:r>
              <a:rPr lang="en-US" sz="3000" i="1" dirty="0" smtClean="0"/>
              <a:t>?</a:t>
            </a:r>
            <a:r>
              <a:rPr lang="en-US" sz="3000" dirty="0" smtClean="0"/>
              <a:t>, is used to indicate that the type is </a:t>
            </a:r>
            <a:r>
              <a:rPr lang="en-US" sz="3000" dirty="0" err="1" smtClean="0"/>
              <a:t>unknow</a:t>
            </a:r>
            <a:r>
              <a:rPr lang="en-US" sz="3000" dirty="0"/>
              <a:t> </a:t>
            </a:r>
            <a:r>
              <a:rPr lang="en-US" sz="3000" dirty="0" smtClean="0"/>
              <a:t>(</a:t>
            </a:r>
            <a:r>
              <a:rPr lang="en-US" sz="3000" i="1" dirty="0" smtClean="0"/>
              <a:t>List&lt;?&gt; </a:t>
            </a:r>
            <a:r>
              <a:rPr lang="en-US" sz="3000" i="1" dirty="0" err="1" smtClean="0"/>
              <a:t>aList</a:t>
            </a:r>
            <a:r>
              <a:rPr lang="en-US" sz="3000" i="1" dirty="0" smtClean="0"/>
              <a:t>;</a:t>
            </a:r>
            <a:r>
              <a:rPr lang="en-US" sz="3000" dirty="0" smtClean="0"/>
              <a:t>)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Every generic type also identifies a raw type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raw type </a:t>
            </a:r>
            <a:r>
              <a:rPr lang="en-US" sz="3000" dirty="0" smtClean="0"/>
              <a:t>is a generic type without its parameters</a:t>
            </a:r>
          </a:p>
          <a:p>
            <a:r>
              <a:rPr lang="en-US" sz="3000" dirty="0" smtClean="0"/>
              <a:t>Raw types are not generic types</a:t>
            </a:r>
          </a:p>
          <a:p>
            <a:r>
              <a:rPr lang="en-US" sz="3000" dirty="0" smtClean="0"/>
              <a:t>Can be used but doe not have type safety checks</a:t>
            </a:r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Using Generic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To declar</a:t>
            </a:r>
            <a:r>
              <a:rPr lang="en-US" sz="3000" dirty="0" smtClean="0"/>
              <a:t>e a generic type, specify a formal type parameter list when declaring a class or interface and make use of them in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Bounds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unbounded type parameter </a:t>
            </a:r>
            <a:r>
              <a:rPr lang="en-US" sz="3000" dirty="0" smtClean="0"/>
              <a:t>accepts any type as the actual type argument</a:t>
            </a:r>
          </a:p>
          <a:p>
            <a:r>
              <a:rPr lang="en-US" sz="3000" dirty="0" smtClean="0"/>
              <a:t>We can restrict the actual type arguments by specifying and upper bound</a:t>
            </a:r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upper bound </a:t>
            </a:r>
            <a:r>
              <a:rPr lang="en-US" sz="3000" dirty="0" smtClean="0"/>
              <a:t>is a type that serves as an upper limit (in terms of subtyping) on the types that can be chosen as actual type arguments</a:t>
            </a:r>
          </a:p>
          <a:p>
            <a:r>
              <a:rPr lang="en-US" sz="3000" dirty="0" smtClean="0"/>
              <a:t>Specify multiple upper bounds using “&amp;” character</a:t>
            </a:r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Type parameter’s scope is the entire corresponding class unless the type parameter is masked.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31319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205" y="1902256"/>
            <a:ext cx="10898660" cy="4351337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 extends Comparable&lt;T&gt;&gt;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&lt;U extends Comparable&lt;U&gt;&gt;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5394" y="217479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 </a:t>
            </a:r>
            <a:r>
              <a:rPr lang="en-US" b="1" dirty="0" smtClean="0">
                <a:solidFill>
                  <a:srgbClr val="0070C0"/>
                </a:solidFill>
              </a:rPr>
              <a:t>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00304" y="2544122"/>
            <a:ext cx="123566" cy="5450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0789" y="533919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 not 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7926" y="4992130"/>
            <a:ext cx="109004" cy="3470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1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Polymorphic behavior doesn’t apply to parameterized types</a:t>
            </a:r>
          </a:p>
          <a:p>
            <a:r>
              <a:rPr lang="en-US" sz="3000" dirty="0" smtClean="0"/>
              <a:t>If </a:t>
            </a:r>
            <a:r>
              <a:rPr lang="en-US" sz="3000" i="1" dirty="0" smtClean="0"/>
              <a:t>x</a:t>
            </a:r>
            <a:r>
              <a:rPr lang="en-US" sz="3000" dirty="0" smtClean="0"/>
              <a:t> is a subtype of </a:t>
            </a:r>
            <a:r>
              <a:rPr lang="en-US" sz="3000" i="1" dirty="0" smtClean="0"/>
              <a:t>y</a:t>
            </a:r>
            <a:r>
              <a:rPr lang="en-US" sz="3000" dirty="0" smtClean="0"/>
              <a:t>, </a:t>
            </a:r>
            <a:r>
              <a:rPr lang="en-US" sz="3000" i="1" dirty="0" smtClean="0"/>
              <a:t>G&lt;x&gt; </a:t>
            </a:r>
            <a:r>
              <a:rPr lang="en-US" sz="3000" dirty="0" smtClean="0"/>
              <a:t>is not a subtype of </a:t>
            </a:r>
            <a:r>
              <a:rPr lang="en-US" sz="3000" i="1" dirty="0" smtClean="0"/>
              <a:t>G&lt;y&gt;</a:t>
            </a:r>
          </a:p>
          <a:p>
            <a:r>
              <a:rPr lang="en-US" sz="3000" dirty="0" smtClean="0"/>
              <a:t>Used to represent any type</a:t>
            </a:r>
          </a:p>
        </p:txBody>
      </p:sp>
    </p:spTree>
    <p:extLst>
      <p:ext uri="{BB962C8B-B14F-4D97-AF65-F5344CB8AC3E}">
        <p14:creationId xmlns:p14="http://schemas.microsoft.com/office/powerpoint/2010/main" val="176114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849" y="4032082"/>
            <a:ext cx="10682663" cy="164344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identifier(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478" y="2287622"/>
            <a:ext cx="859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 smtClean="0"/>
              <a:t>generic method</a:t>
            </a:r>
            <a:r>
              <a:rPr lang="en-US" sz="3200" dirty="0" smtClean="0"/>
              <a:t> is a class or instance method with a type-generalized 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40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 </a:t>
            </a:r>
            <a:r>
              <a:rPr lang="en-US" sz="3200" i="1" dirty="0"/>
              <a:t>Queue&lt;E&gt;</a:t>
            </a:r>
            <a:r>
              <a:rPr lang="en-US" sz="3200" dirty="0"/>
              <a:t> generic type similar to the </a:t>
            </a:r>
            <a:r>
              <a:rPr lang="en-US" sz="3200" i="1" dirty="0"/>
              <a:t>Stack&lt;E&gt;</a:t>
            </a:r>
            <a:r>
              <a:rPr lang="en-US" sz="3200" dirty="0"/>
              <a:t> type but with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and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methods. The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method adds an element to the queue and the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 removes the first/oldest element from the queue. </a:t>
            </a:r>
            <a:r>
              <a:rPr lang="en-US" sz="3200"/>
              <a:t>Stacks are often described as being "last-in, first-out" whereas queues represent a "first-in, first-out" behavior.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255-273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github.com/zarthur/CSCC-Fundamentals-Android-Notes/tree/master/projects#project-4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873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When using the Collections Framework, we’ve written code like </a:t>
            </a:r>
            <a:br>
              <a:rPr lang="en-US" sz="3000" dirty="0" smtClean="0"/>
            </a:b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List&lt;String&gt; list = new </a:t>
            </a:r>
            <a:r>
              <a:rPr lang="en-US" sz="3000" i="1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r>
              <a:rPr lang="en-US" sz="3000" dirty="0" smtClean="0"/>
              <a:t>Type between &lt; and &gt; is the type parameter</a:t>
            </a:r>
          </a:p>
          <a:p>
            <a:r>
              <a:rPr lang="en-US" sz="3000" dirty="0" smtClean="0"/>
              <a:t>Prior to Java 5, we weren’t able to specify a type parameter</a:t>
            </a:r>
          </a:p>
          <a:p>
            <a:r>
              <a:rPr lang="en-US" sz="3000" dirty="0" smtClean="0"/>
              <a:t>Need to check instance type to avoid </a:t>
            </a:r>
            <a:r>
              <a:rPr lang="en-US" sz="3000" i="1" dirty="0" err="1" smtClean="0"/>
              <a:t>ClassCastException</a:t>
            </a:r>
            <a:r>
              <a:rPr lang="en-US" sz="3000" dirty="0" smtClean="0"/>
              <a:t>, a runtime exception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generic type</a:t>
            </a:r>
            <a:r>
              <a:rPr lang="en-US" sz="3000" dirty="0" smtClean="0"/>
              <a:t> is a class or interface that declares a family of types</a:t>
            </a:r>
          </a:p>
          <a:p>
            <a:r>
              <a:rPr lang="en-US" sz="3000" dirty="0" smtClean="0"/>
              <a:t>Uses a </a:t>
            </a:r>
            <a:r>
              <a:rPr lang="en-US" sz="3000" b="1" dirty="0" smtClean="0"/>
              <a:t>formal type parameter list</a:t>
            </a:r>
            <a:r>
              <a:rPr lang="en-US" sz="3000" dirty="0" smtClean="0"/>
              <a:t>, a comma-separated list of type parameters between angle brackets</a:t>
            </a:r>
          </a:p>
          <a:p>
            <a:r>
              <a:rPr lang="en-US" sz="3000" dirty="0" smtClean="0"/>
              <a:t>Imposes type safety checks to detect violations at compile time rather than runtime.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175" y="1828800"/>
            <a:ext cx="1034833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identifier&gt;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  <a:endParaRPr lang="en-US" sz="2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Examples include </a:t>
            </a:r>
            <a:r>
              <a:rPr lang="en-US" sz="3000" i="1" dirty="0" smtClean="0"/>
              <a:t>List&lt;E&gt;</a:t>
            </a:r>
            <a:r>
              <a:rPr lang="en-US" sz="3000" dirty="0"/>
              <a:t> </a:t>
            </a:r>
            <a:r>
              <a:rPr lang="en-US" sz="3000" dirty="0" smtClean="0"/>
              <a:t>and </a:t>
            </a:r>
            <a:r>
              <a:rPr lang="en-US" sz="3000" i="1" dirty="0" smtClean="0"/>
              <a:t>Map&lt;K, V&gt;</a:t>
            </a:r>
          </a:p>
          <a:p>
            <a:r>
              <a:rPr lang="en-US" sz="3000" dirty="0" smtClean="0"/>
              <a:t>Convention is to use a single uppercase letter for the type parameter name.</a:t>
            </a:r>
          </a:p>
          <a:p>
            <a:r>
              <a:rPr lang="en-US" sz="3000" i="1" dirty="0" smtClean="0"/>
              <a:t>E </a:t>
            </a:r>
            <a:r>
              <a:rPr lang="en-US" sz="3000" dirty="0" smtClean="0"/>
              <a:t>for element, </a:t>
            </a:r>
            <a:r>
              <a:rPr lang="en-US" sz="3000" i="1" dirty="0" smtClean="0"/>
              <a:t>T </a:t>
            </a:r>
            <a:r>
              <a:rPr lang="en-US" sz="3000" dirty="0" smtClean="0"/>
              <a:t>for type, </a:t>
            </a:r>
            <a:r>
              <a:rPr lang="en-US" sz="3000" i="1" dirty="0" smtClean="0"/>
              <a:t>K</a:t>
            </a:r>
            <a:r>
              <a:rPr lang="en-US" sz="3000" dirty="0" smtClean="0"/>
              <a:t> for key, </a:t>
            </a:r>
            <a:r>
              <a:rPr lang="en-US" sz="3000" i="1" dirty="0" smtClean="0"/>
              <a:t>V</a:t>
            </a:r>
            <a:r>
              <a:rPr lang="en-US" sz="3000" dirty="0" smtClean="0"/>
              <a:t> for value</a:t>
            </a:r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Parameterized types are instances of generic types and are created by specifying a type for the type parameter.</a:t>
            </a:r>
          </a:p>
          <a:p>
            <a:r>
              <a:rPr lang="en-US" sz="3000" dirty="0" smtClean="0"/>
              <a:t>Type name that replaces a type parameter is the </a:t>
            </a:r>
            <a:r>
              <a:rPr lang="en-US" sz="3000" b="1" dirty="0" smtClean="0"/>
              <a:t>actual type argument</a:t>
            </a:r>
          </a:p>
          <a:p>
            <a:r>
              <a:rPr lang="en-US" sz="3000" i="1" dirty="0" smtClean="0"/>
              <a:t>List&lt;String&gt; </a:t>
            </a:r>
            <a:r>
              <a:rPr lang="en-US" sz="3000" dirty="0" smtClean="0"/>
              <a:t>is a parameterized type with </a:t>
            </a:r>
            <a:r>
              <a:rPr lang="en-US" sz="3000" i="1" dirty="0" smtClean="0"/>
              <a:t>String </a:t>
            </a:r>
            <a:r>
              <a:rPr lang="en-US" sz="3000" dirty="0" smtClean="0"/>
              <a:t>as the actual type argument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628</TotalTime>
  <Words>551</Words>
  <Application>Microsoft Macintosh PowerPoint</Application>
  <PresentationFormat>Widescreen</PresentationFormat>
  <Paragraphs>81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Project 4</vt:lpstr>
      <vt:lpstr>Generics</vt:lpstr>
      <vt:lpstr>Collections Framework </vt:lpstr>
      <vt:lpstr>Generic Types </vt:lpstr>
      <vt:lpstr>Generic Types </vt:lpstr>
      <vt:lpstr>Generic Types </vt:lpstr>
      <vt:lpstr>Generic Types </vt:lpstr>
      <vt:lpstr>Kinds of Actual Type Arguments </vt:lpstr>
      <vt:lpstr>Generic Types </vt:lpstr>
      <vt:lpstr>Declaring and Using Generic Types</vt:lpstr>
      <vt:lpstr>Type Parameter Bounds</vt:lpstr>
      <vt:lpstr>Type Parameter Scope</vt:lpstr>
      <vt:lpstr>Type Parameter Scope</vt:lpstr>
      <vt:lpstr>Wildcards</vt:lpstr>
      <vt:lpstr>Generic Methods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75</cp:revision>
  <cp:lastPrinted>2016-03-03T00:50:06Z</cp:lastPrinted>
  <dcterms:created xsi:type="dcterms:W3CDTF">2016-01-21T00:24:28Z</dcterms:created>
  <dcterms:modified xsi:type="dcterms:W3CDTF">2016-04-13T23:40:34Z</dcterms:modified>
</cp:coreProperties>
</file>