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4"/>
  </p:notesMasterIdLst>
  <p:sldIdLst>
    <p:sldId id="256" r:id="rId2"/>
    <p:sldId id="258" r:id="rId3"/>
    <p:sldId id="293" r:id="rId4"/>
    <p:sldId id="257" r:id="rId5"/>
    <p:sldId id="277" r:id="rId6"/>
    <p:sldId id="290" r:id="rId7"/>
    <p:sldId id="288" r:id="rId8"/>
    <p:sldId id="289" r:id="rId9"/>
    <p:sldId id="291" r:id="rId10"/>
    <p:sldId id="287" r:id="rId11"/>
    <p:sldId id="294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Weeks 7 and 8: Inheritance and Polymorphism</a:t>
            </a:r>
            <a:endParaRPr lang="en-US" dirty="0" smtClean="0"/>
          </a:p>
          <a:p>
            <a:r>
              <a:rPr lang="en-US" dirty="0" smtClean="0"/>
              <a:t>March 3, 2016 and March 10,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69314"/>
              </p:ext>
            </p:extLst>
          </p:nvPr>
        </p:nvGraphicFramePr>
        <p:xfrm>
          <a:off x="1262063" y="1828800"/>
          <a:ext cx="8594726" cy="358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906"/>
                <a:gridCol w="5510820"/>
              </a:tblGrid>
              <a:tr h="55574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959227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Object clone()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Create and return a shallow copy of the current object</a:t>
                      </a:r>
                    </a:p>
                  </a:txBody>
                  <a:tcPr anchor="ctr"/>
                </a:tc>
              </a:tr>
              <a:tr h="555742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equals(Object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Determine if the current object is equal to </a:t>
                      </a:r>
                      <a:r>
                        <a:rPr lang="en-US" i="1">
                          <a:effectLst/>
                        </a:rPr>
                        <a:t>obj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55574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void finalize()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Finalize the current object</a:t>
                      </a:r>
                    </a:p>
                  </a:txBody>
                  <a:tcPr anchor="ctr"/>
                </a:tc>
              </a:tr>
              <a:tr h="959227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String toString()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Return a string representation of the current object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22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== and != operators represent reference equality</a:t>
            </a:r>
          </a:p>
          <a:p>
            <a:r>
              <a:rPr lang="en-US" sz="2800" dirty="0" smtClean="0"/>
              <a:t>We can override the </a:t>
            </a:r>
            <a:r>
              <a:rPr lang="en-US" sz="2800" dirty="0" err="1" smtClean="0"/>
              <a:t>Object.equals</a:t>
            </a:r>
            <a:r>
              <a:rPr lang="en-US" sz="2800" dirty="0" smtClean="0"/>
              <a:t>() method to implement equality that is more meaningful for the Classes we define</a:t>
            </a:r>
          </a:p>
        </p:txBody>
      </p:sp>
    </p:spTree>
    <p:extLst>
      <p:ext uri="{BB962C8B-B14F-4D97-AF65-F5344CB8AC3E}">
        <p14:creationId xmlns:p14="http://schemas.microsoft.com/office/powerpoint/2010/main" val="151837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program that includes a class representing contact information fora person including their name and email address.  This class should </a:t>
            </a:r>
            <a:r>
              <a:rPr lang="en-US" sz="2400" dirty="0" smtClean="0"/>
              <a:t>include a </a:t>
            </a:r>
            <a:r>
              <a:rPr lang="en-US" sz="2400" dirty="0"/>
              <a:t>method for displaying the contact's name and email address.  The </a:t>
            </a:r>
            <a:r>
              <a:rPr lang="en-US" sz="2400" dirty="0" smtClean="0"/>
              <a:t>program should </a:t>
            </a:r>
            <a:r>
              <a:rPr lang="en-US" sz="2400" dirty="0"/>
              <a:t>also include a class for business contacts that extends the </a:t>
            </a:r>
            <a:r>
              <a:rPr lang="en-US" sz="2400" dirty="0" smtClean="0"/>
              <a:t>contact class </a:t>
            </a:r>
            <a:r>
              <a:rPr lang="en-US" sz="2400" dirty="0"/>
              <a:t>and stores the contact's phone number.  The business contact </a:t>
            </a:r>
            <a:r>
              <a:rPr lang="en-US" sz="2400" dirty="0" smtClean="0"/>
              <a:t>class should </a:t>
            </a:r>
            <a:r>
              <a:rPr lang="en-US" sz="2400" dirty="0"/>
              <a:t>override the base class's method that displays the name and </a:t>
            </a:r>
            <a:r>
              <a:rPr lang="en-US" sz="2400" dirty="0" smtClean="0"/>
              <a:t>email address </a:t>
            </a:r>
            <a:r>
              <a:rPr lang="en-US" sz="2400" dirty="0"/>
              <a:t>so that it displays the phone number in addition to the name and email address. Create instances of both classes to demonstrate functionality.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95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</a:t>
            </a:r>
            <a:r>
              <a:rPr lang="en-US" sz="2800" dirty="0" smtClean="0"/>
              <a:t>141-167, 169-174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r>
              <a:rPr lang="en-US" sz="3200" dirty="0" smtClean="0"/>
              <a:t>We often classify things by saying things like “cars are a </a:t>
            </a:r>
            <a:r>
              <a:rPr lang="en-US" sz="3200" dirty="0" smtClean="0"/>
              <a:t>kind of vehicle” or “squares are a kind of rectangle and a rectangle is a kind of shape”.</a:t>
            </a:r>
          </a:p>
          <a:p>
            <a:r>
              <a:rPr lang="en-US" sz="3200" dirty="0" smtClean="0"/>
              <a:t>From a software development point of view, we mean cars </a:t>
            </a:r>
            <a:r>
              <a:rPr lang="en-US" sz="3200" dirty="0" smtClean="0"/>
              <a:t>have state and behaviors common to vehicles.</a:t>
            </a:r>
          </a:p>
          <a:p>
            <a:r>
              <a:rPr lang="en-US" sz="3200" dirty="0" smtClean="0"/>
              <a:t>Cars </a:t>
            </a:r>
            <a:r>
              <a:rPr lang="en-US" sz="3200" i="1" dirty="0" smtClean="0"/>
              <a:t>inherit</a:t>
            </a:r>
            <a:r>
              <a:rPr lang="en-US" sz="3200" dirty="0" smtClean="0"/>
              <a:t> state and behaviors from vehicles</a:t>
            </a:r>
          </a:p>
          <a:p>
            <a:r>
              <a:rPr lang="en-US" sz="3200" b="1" dirty="0" smtClean="0"/>
              <a:t>Inheritance</a:t>
            </a:r>
            <a:r>
              <a:rPr lang="en-US" sz="3200" b="1" i="1" dirty="0" smtClean="0"/>
              <a:t> </a:t>
            </a:r>
            <a:r>
              <a:rPr lang="en-US" sz="3200" dirty="0" smtClean="0"/>
              <a:t>is a hierarchical relationship between similar categories where one category inherits state and behaviors from another category.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000" b="1" dirty="0" smtClean="0"/>
              <a:t>Implementation inheritance </a:t>
            </a:r>
            <a:r>
              <a:rPr lang="en-US" sz="2000" dirty="0" smtClean="0"/>
              <a:t>refers to one class being able to reuse another class’s state and behaviors through extension</a:t>
            </a:r>
          </a:p>
          <a:p>
            <a:r>
              <a:rPr lang="en-US" sz="2000" b="1" dirty="0" smtClean="0"/>
              <a:t>Interface inheritance</a:t>
            </a:r>
            <a:r>
              <a:rPr lang="en-US" sz="2000" dirty="0" smtClean="0"/>
              <a:t> refers to one class inheriting another class’s behavior templates – guides for what behavior should be supported without code to provide an implementation</a:t>
            </a:r>
          </a:p>
          <a:p>
            <a:r>
              <a:rPr lang="en-US" sz="2000" dirty="0" smtClean="0"/>
              <a:t>Java supports single inheritance for implementation inheritance and multiple inheritance for interface inheritance</a:t>
            </a:r>
          </a:p>
          <a:p>
            <a:r>
              <a:rPr lang="en-US" sz="2000" dirty="0" smtClean="0"/>
              <a:t>In Java, </a:t>
            </a:r>
            <a:r>
              <a:rPr lang="en-US" sz="2000" dirty="0" smtClean="0"/>
              <a:t>implementation inheritance implies interface inheritance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Classes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998497" cy="4351337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To specify implementation inheritance, use the </a:t>
            </a:r>
            <a:r>
              <a:rPr lang="en-US" sz="2400" i="1" dirty="0" smtClean="0"/>
              <a:t>extends </a:t>
            </a:r>
            <a:r>
              <a:rPr lang="en-US" sz="2400" dirty="0" smtClean="0"/>
              <a:t>reserved word</a:t>
            </a:r>
          </a:p>
          <a:p>
            <a:r>
              <a:rPr lang="en-US" sz="2400" i="1" dirty="0" err="1" smtClean="0"/>
              <a:t>DerivedClass</a:t>
            </a:r>
            <a:r>
              <a:rPr lang="en-US" sz="2400" i="1" dirty="0" smtClean="0"/>
              <a:t> </a:t>
            </a:r>
            <a:r>
              <a:rPr lang="en-US" sz="2400" dirty="0" smtClean="0"/>
              <a:t>inherits fields and methods from </a:t>
            </a:r>
            <a:r>
              <a:rPr lang="en-US" sz="2400" i="1" dirty="0" err="1" smtClean="0"/>
              <a:t>BaseClass</a:t>
            </a:r>
            <a:endParaRPr lang="en-US" sz="2400" dirty="0" smtClean="0"/>
          </a:p>
          <a:p>
            <a:r>
              <a:rPr lang="en-US" sz="2400" dirty="0" smtClean="0"/>
              <a:t>We can specify more specific methods and fields in the subclass</a:t>
            </a:r>
            <a:endParaRPr lang="en-US" sz="2400" dirty="0" smtClean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5578868" y="2881087"/>
            <a:ext cx="614145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 member declarations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DerivedClass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extends </a:t>
            </a:r>
            <a:r>
              <a:rPr lang="en-US" alt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 member declarations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altLang="en-US" sz="2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i="1" dirty="0" smtClean="0"/>
              <a:t>private </a:t>
            </a:r>
            <a:r>
              <a:rPr lang="en-US" sz="2400" dirty="0" smtClean="0"/>
              <a:t>methods and fields are only accessible in the base class</a:t>
            </a:r>
          </a:p>
          <a:p>
            <a:r>
              <a:rPr lang="en-US" sz="2400" i="1" dirty="0" smtClean="0"/>
              <a:t>protected </a:t>
            </a:r>
            <a:r>
              <a:rPr lang="en-US" sz="2400" dirty="0" smtClean="0"/>
              <a:t>methods and fields are only accessible in the base class and derived </a:t>
            </a:r>
            <a:r>
              <a:rPr lang="en-US" sz="2400" dirty="0" err="1" smtClean="0"/>
              <a:t>clasess</a:t>
            </a:r>
            <a:endParaRPr lang="en-US" sz="2400" dirty="0"/>
          </a:p>
          <a:p>
            <a:r>
              <a:rPr lang="en-US" sz="2400" dirty="0" smtClean="0"/>
              <a:t>We can use </a:t>
            </a:r>
            <a:r>
              <a:rPr lang="en-US" sz="2400" i="1" dirty="0" smtClean="0"/>
              <a:t>getters</a:t>
            </a:r>
            <a:r>
              <a:rPr lang="en-US" sz="2400" dirty="0" smtClean="0"/>
              <a:t> and </a:t>
            </a:r>
            <a:r>
              <a:rPr lang="en-US" sz="2400" i="1" dirty="0" smtClean="0"/>
              <a:t>setters</a:t>
            </a:r>
            <a:r>
              <a:rPr lang="en-US" sz="2400" dirty="0" smtClean="0"/>
              <a:t> to access private fields as an alternative to </a:t>
            </a:r>
            <a:r>
              <a:rPr lang="en-US" sz="2400" i="1" dirty="0" smtClean="0"/>
              <a:t>protected</a:t>
            </a:r>
            <a:r>
              <a:rPr lang="en-US" sz="2400" dirty="0" smtClean="0"/>
              <a:t> fields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Base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Use the reserved word </a:t>
            </a:r>
            <a:r>
              <a:rPr lang="en-US" sz="2800" i="1" dirty="0" smtClean="0"/>
              <a:t>super</a:t>
            </a:r>
            <a:r>
              <a:rPr lang="en-US" sz="2800" dirty="0" smtClean="0"/>
              <a:t> to access the base class; similar to </a:t>
            </a:r>
            <a:r>
              <a:rPr lang="en-US" sz="2800" i="1" dirty="0" smtClean="0"/>
              <a:t>this</a:t>
            </a:r>
            <a:r>
              <a:rPr lang="en-US" sz="2800" dirty="0" smtClean="0"/>
              <a:t> used to access an instance</a:t>
            </a:r>
          </a:p>
          <a:p>
            <a:r>
              <a:rPr lang="en-US" sz="2800" i="1" dirty="0" smtClean="0"/>
              <a:t>super() </a:t>
            </a:r>
            <a:r>
              <a:rPr lang="en-US" sz="2800" dirty="0" smtClean="0"/>
              <a:t>corresponds to the base class’s constructor</a:t>
            </a:r>
          </a:p>
        </p:txBody>
      </p:sp>
    </p:spTree>
    <p:extLst>
      <p:ext uri="{BB962C8B-B14F-4D97-AF65-F5344CB8AC3E}">
        <p14:creationId xmlns:p14="http://schemas.microsoft.com/office/powerpoint/2010/main" val="197343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Base Class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 smtClean="0"/>
              <a:t>Derived classes can specify their own implementation of methods declared in the base class – this is known as </a:t>
            </a:r>
            <a:r>
              <a:rPr lang="en-US" sz="2000" i="1" dirty="0" err="1" smtClean="0"/>
              <a:t>overrriding</a:t>
            </a:r>
            <a:endParaRPr lang="en-US" sz="2000" i="1" dirty="0" smtClean="0"/>
          </a:p>
          <a:p>
            <a:r>
              <a:rPr lang="en-US" sz="2000" dirty="0" smtClean="0"/>
              <a:t>Access base class’s method using </a:t>
            </a:r>
            <a:r>
              <a:rPr lang="en-US" sz="2000" i="1" dirty="0" err="1" smtClean="0"/>
              <a:t>super.method</a:t>
            </a:r>
            <a:r>
              <a:rPr lang="en-US" sz="2000" i="1" dirty="0" smtClean="0"/>
              <a:t>()</a:t>
            </a:r>
          </a:p>
          <a:p>
            <a:r>
              <a:rPr lang="en-US" sz="2000" dirty="0" smtClean="0"/>
              <a:t>Overriding replaces functionality, overloading adds functionality</a:t>
            </a:r>
          </a:p>
          <a:p>
            <a:r>
              <a:rPr lang="en-US" sz="2000" dirty="0" smtClean="0"/>
              <a:t>Prefix overridden methods with </a:t>
            </a:r>
            <a:r>
              <a:rPr lang="en-US" sz="2000" i="1" dirty="0" smtClean="0"/>
              <a:t>@Override </a:t>
            </a:r>
            <a:r>
              <a:rPr lang="en-US" sz="2000" dirty="0" smtClean="0"/>
              <a:t>annotation to distinguish from overloaded methods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97795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438</TotalTime>
  <Words>531</Words>
  <Application>Microsoft Macintosh PowerPoint</Application>
  <PresentationFormat>Widescreen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Extending Classes</vt:lpstr>
      <vt:lpstr>Extending Classes</vt:lpstr>
      <vt:lpstr>Types of Inheritance</vt:lpstr>
      <vt:lpstr>Extending Classes</vt:lpstr>
      <vt:lpstr>Access Control</vt:lpstr>
      <vt:lpstr>Accessing the Base Class</vt:lpstr>
      <vt:lpstr>Overriding Base Class Methods</vt:lpstr>
      <vt:lpstr>Object Class</vt:lpstr>
      <vt:lpstr>Equality</vt:lpstr>
      <vt:lpstr>Exercise #1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54</cp:revision>
  <cp:lastPrinted>2016-03-03T00:50:06Z</cp:lastPrinted>
  <dcterms:created xsi:type="dcterms:W3CDTF">2016-01-21T00:24:28Z</dcterms:created>
  <dcterms:modified xsi:type="dcterms:W3CDTF">2016-03-03T00:54:06Z</dcterms:modified>
</cp:coreProperties>
</file>