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8"/>
  </p:normalViewPr>
  <p:slideViewPr>
    <p:cSldViewPr snapToGrid="0" snapToObjects="1">
      <p:cViewPr varScale="1">
        <p:scale>
          <a:sx n="121" d="100"/>
          <a:sy n="121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Flow Control</a:t>
            </a:r>
            <a:endParaRPr lang="en-US" dirty="0" smtClean="0"/>
          </a:p>
          <a:p>
            <a:r>
              <a:rPr lang="en-US" dirty="0" smtClean="0"/>
              <a:t>January </a:t>
            </a:r>
            <a:r>
              <a:rPr lang="en-US" dirty="0" smtClean="0"/>
              <a:t>28,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Can be used when you want to iterate over elements in a collection</a:t>
            </a:r>
          </a:p>
          <a:p>
            <a:r>
              <a:rPr lang="en-US" dirty="0" smtClean="0"/>
              <a:t>Often easier to read than a standard for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(item: collection)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Repeatedly executes a statement as long as the Boolean expression evaluates to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6914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Similar to while loops but always execute the statement at least once – before evaluation of the Boolean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expression);</a:t>
            </a:r>
          </a:p>
        </p:txBody>
      </p:sp>
    </p:spTree>
    <p:extLst>
      <p:ext uri="{BB962C8B-B14F-4D97-AF65-F5344CB8AC3E}">
        <p14:creationId xmlns:p14="http://schemas.microsoft.com/office/powerpoint/2010/main" val="549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terminates execution of a loop or evaluation of a switch statement and transfers execution to the first statement following the loop or switch statement.</a:t>
            </a:r>
          </a:p>
          <a:p>
            <a:r>
              <a:rPr lang="en-US" dirty="0" smtClean="0"/>
              <a:t>Can be used to avoid computation of unnecessary loop iterations or switch cases.</a:t>
            </a:r>
          </a:p>
          <a:p>
            <a:r>
              <a:rPr lang="en-US" dirty="0" smtClean="0"/>
              <a:t>Common example is searching for a specific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</a:t>
            </a:r>
            <a:r>
              <a:rPr lang="en-US" dirty="0"/>
              <a:t>Break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</a:t>
            </a:r>
            <a:r>
              <a:rPr lang="en-US" b="1" dirty="0" smtClean="0"/>
              <a:t>labeled break</a:t>
            </a:r>
            <a:r>
              <a:rPr lang="en-US" dirty="0" smtClean="0"/>
              <a:t> statement transfers execution to the first statement after a loop that has been prefixed by a label.</a:t>
            </a:r>
          </a:p>
          <a:p>
            <a:r>
              <a:rPr lang="en-US" dirty="0" smtClean="0"/>
              <a:t>A label is an identifier followed by a colon, e.g. “</a:t>
            </a:r>
            <a:r>
              <a:rPr lang="en-US" i="1" dirty="0" smtClean="0"/>
              <a:t>label</a:t>
            </a:r>
            <a:r>
              <a:rPr lang="en-US" dirty="0" smtClean="0"/>
              <a:t>:”.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6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remainder of a loop’s current iteration, re-evaluates the loop’s Boolean expression, and perform the next iteration of the Boolean expression is true or terminates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8337"/>
          </a:xfrm>
        </p:spPr>
        <p:txBody>
          <a:bodyPr/>
          <a:lstStyle/>
          <a:p>
            <a:r>
              <a:rPr lang="en-US" dirty="0" smtClean="0"/>
              <a:t>Labeled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4097"/>
            <a:ext cx="9692640" cy="115613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labeled continue </a:t>
            </a:r>
            <a:r>
              <a:rPr lang="en-US" sz="1600" dirty="0" smtClean="0"/>
              <a:t>statement skips the remaining iterations of one or more nested loops and transfers execution to the loop prefixed with a a label.</a:t>
            </a:r>
          </a:p>
          <a:p>
            <a:r>
              <a:rPr lang="en-US" sz="1600" dirty="0" smtClean="0"/>
              <a:t>Example with positive difference of two numbers.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3005"/>
              </p:ext>
            </p:extLst>
          </p:nvPr>
        </p:nvGraphicFramePr>
        <p:xfrm>
          <a:off x="1261872" y="2270234"/>
          <a:ext cx="9692640" cy="385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852"/>
                <a:gridCol w="977462"/>
                <a:gridCol w="1524000"/>
                <a:gridCol w="6193326"/>
              </a:tblGrid>
              <a:tr h="3465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</a:t>
                      </a:r>
                      <a:r>
                        <a:rPr lang="uk-UA" sz="1400" dirty="0" smtClean="0"/>
                        <a:t>’</a:t>
                      </a:r>
                      <a:r>
                        <a:rPr lang="en-US" sz="1400" dirty="0" smtClean="0"/>
                        <a:t>t</a:t>
                      </a:r>
                      <a:r>
                        <a:rPr lang="en-US" sz="1400" baseline="0" dirty="0" smtClean="0"/>
                        <a:t> display this and move on to the next value for both first and second numbers</a:t>
                      </a:r>
                      <a:endParaRPr lang="en-US" sz="1400" dirty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 this and move on to the next</a:t>
                      </a:r>
                      <a:r>
                        <a:rPr lang="en-US" sz="1400" baseline="0" dirty="0" smtClean="0"/>
                        <a:t> value for the second number</a:t>
                      </a:r>
                      <a:endParaRPr lang="en-US" sz="1400" dirty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</a:t>
                      </a:r>
                      <a:r>
                        <a:rPr lang="uk-UA" sz="1400" dirty="0" smtClean="0"/>
                        <a:t>’</a:t>
                      </a:r>
                      <a:r>
                        <a:rPr lang="en-US" sz="1400" dirty="0" smtClean="0"/>
                        <a:t>t</a:t>
                      </a:r>
                      <a:r>
                        <a:rPr lang="en-US" sz="1400" baseline="0" dirty="0" smtClean="0"/>
                        <a:t> display this and move on to the next value for both first and second numbers</a:t>
                      </a:r>
                      <a:endParaRPr lang="en-US" sz="1400" dirty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Display this and move on to the next</a:t>
                      </a:r>
                      <a:r>
                        <a:rPr lang="en-US" sz="1400" baseline="0" dirty="0" smtClean="0"/>
                        <a:t> value for the second number</a:t>
                      </a:r>
                      <a:endParaRPr lang="en-US" sz="1400" dirty="0" smtClean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Display this and move on to the next</a:t>
                      </a:r>
                      <a:r>
                        <a:rPr lang="en-US" sz="1400" baseline="0" dirty="0" smtClean="0"/>
                        <a:t> value for the second number</a:t>
                      </a:r>
                      <a:endParaRPr lang="en-US" sz="1400" dirty="0" smtClean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</a:t>
                      </a:r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Don</a:t>
                      </a:r>
                      <a:r>
                        <a:rPr lang="uk-UA" sz="1400" dirty="0" smtClean="0"/>
                        <a:t>’</a:t>
                      </a:r>
                      <a:r>
                        <a:rPr lang="en-US" sz="1400" dirty="0" smtClean="0"/>
                        <a:t>t</a:t>
                      </a:r>
                      <a:r>
                        <a:rPr lang="en-US" sz="1400" baseline="0" dirty="0" smtClean="0"/>
                        <a:t> display this and move on to the next value for both first and second numbers</a:t>
                      </a:r>
                      <a:endParaRPr lang="en-US" sz="1400" dirty="0" smtClean="0"/>
                    </a:p>
                  </a:txBody>
                  <a:tcPr/>
                </a:tc>
              </a:tr>
              <a:tr h="444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Display this and move on to the next</a:t>
                      </a:r>
                      <a:r>
                        <a:rPr lang="en-US" sz="1400" baseline="0" dirty="0" smtClean="0"/>
                        <a:t> value for the second number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01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variable’s </a:t>
            </a:r>
            <a:r>
              <a:rPr lang="en-US" b="1" dirty="0" smtClean="0"/>
              <a:t>scope</a:t>
            </a:r>
            <a:r>
              <a:rPr lang="en-US" dirty="0" smtClean="0"/>
              <a:t> is where, in code, the variable exists and is accessible.</a:t>
            </a:r>
          </a:p>
          <a:p>
            <a:r>
              <a:rPr lang="en-US" dirty="0" smtClean="0"/>
              <a:t>All variables aren’t accessible from any part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57539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Suppose the high temperature (in degrees </a:t>
            </a:r>
            <a:r>
              <a:rPr lang="en-US" dirty="0" smtClean="0"/>
              <a:t>Fahrenheit) </a:t>
            </a:r>
            <a:r>
              <a:rPr lang="en-US" dirty="0"/>
              <a:t>for each of next week's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days are 45, 29, 10, 22, 41, 28, and 33 and the probability of precipitation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for each of the next five days is 95%, 60%, 25%, 5%, 0%, 75%, and 90%.  Write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a program using a loop that displays the day of the week if that day's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high temperature is less than or equal to 32 and the probability of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precipitation is greater than 50% (meaning it's likely to snow).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71-84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our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2182019"/>
            <a:ext cx="3873500" cy="36449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Want to keep last week’s code</a:t>
            </a:r>
          </a:p>
          <a:p>
            <a:r>
              <a:rPr lang="en-US" sz="2400" dirty="0" smtClean="0"/>
              <a:t>Create a new module within the existing project for this week’s code</a:t>
            </a:r>
          </a:p>
          <a:p>
            <a:r>
              <a:rPr lang="en-US" sz="2400" dirty="0" smtClean="0"/>
              <a:t>Create a package and Java class file for the new module</a:t>
            </a:r>
          </a:p>
          <a:p>
            <a:r>
              <a:rPr lang="en-US" sz="2400" dirty="0" smtClean="0"/>
              <a:t>Update run configurations to easily run our new code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9692640" cy="731520"/>
          </a:xfrm>
        </p:spPr>
        <p:txBody>
          <a:bodyPr/>
          <a:lstStyle/>
          <a:p>
            <a:r>
              <a:rPr lang="en-US" dirty="0" smtClean="0"/>
              <a:t>Boolean operators can be used to make compound expressions with one or more Boolean operands.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525112"/>
              </p:ext>
            </p:extLst>
          </p:nvPr>
        </p:nvGraphicFramePr>
        <p:xfrm>
          <a:off x="1262063" y="2508250"/>
          <a:ext cx="9691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23"/>
                <a:gridCol w="1261242"/>
                <a:gridCol w="5845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true; if operand1 is false, operand2 isn’t evaluated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either operand is true; if operand1 is true, operand2 isn’t evaluated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complement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r>
                        <a:rPr lang="en-US" sz="1600" i="1" dirty="0" smtClean="0"/>
                        <a:t>operand</a:t>
                      </a:r>
                      <a:r>
                        <a:rPr lang="en-US" sz="1600" i="0" dirty="0" smtClean="0"/>
                        <a:t>:</a:t>
                      </a:r>
                      <a:r>
                        <a:rPr lang="en-US" sz="1600" i="0" baseline="0" dirty="0" smtClean="0"/>
                        <a:t> opposite Boolean value of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exclusive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^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only one operand is 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inclusive</a:t>
                      </a:r>
                      <a:r>
                        <a:rPr lang="en-US" sz="1600" baseline="0" dirty="0" smtClean="0"/>
                        <a:t>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at least one operand is true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statements can be used to choose which of several sets of statements is executed based on the evaluation of a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If statement evaluates a Boolean expression and executes another statement if the Boolean expression is true.</a:t>
            </a:r>
          </a:p>
          <a:p>
            <a:r>
              <a:rPr lang="en-US" dirty="0" smtClean="0"/>
              <a:t>Boolean expression can be a simple expression or a compound expression using Boolean operators.</a:t>
            </a:r>
          </a:p>
          <a:p>
            <a:r>
              <a:rPr lang="en-US" dirty="0" smtClean="0"/>
              <a:t>We can use if-else statements to execute one statement when the Boolean expression is true and another when its false.</a:t>
            </a:r>
          </a:p>
          <a:p>
            <a:r>
              <a:rPr lang="en-US" dirty="0" smtClean="0"/>
              <a:t>We can use the conditional operator, ?:, to write simple if-else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2432" y="1828800"/>
            <a:ext cx="4864608" cy="4351337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Boolean expression ?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value_if_true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value_if_false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We can choose from among several different execution paths based on the value of a variable. </a:t>
            </a:r>
          </a:p>
          <a:p>
            <a:r>
              <a:rPr lang="en-US" dirty="0" smtClean="0"/>
              <a:t>Specify different paths with </a:t>
            </a:r>
            <a:r>
              <a:rPr lang="en-US" i="1" dirty="0" smtClean="0"/>
              <a:t>case.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break</a:t>
            </a:r>
            <a:r>
              <a:rPr lang="en-US" dirty="0" smtClean="0"/>
              <a:t> after each case to avoid unexpected execution.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324" y="1828800"/>
            <a:ext cx="5037188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switch (selector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value1: statement1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value2: statement2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[default: statement]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allow us to execute a statement (or set of statements)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Let us loop over a statement a specific number of times or indefinitely</a:t>
            </a:r>
          </a:p>
          <a:p>
            <a:r>
              <a:rPr lang="en-US" dirty="0" smtClean="0"/>
              <a:t>Three parts: initialize, test, update</a:t>
            </a:r>
          </a:p>
          <a:p>
            <a:r>
              <a:rPr lang="en-US" dirty="0" smtClean="0"/>
              <a:t>Initialize: comma-separated list of variable declarations or assignments; some variables are loop-control variables</a:t>
            </a:r>
          </a:p>
          <a:p>
            <a:r>
              <a:rPr lang="en-US" dirty="0" smtClean="0"/>
              <a:t>Test: Boolean expression, loop continues as long as this is true</a:t>
            </a:r>
          </a:p>
          <a:p>
            <a:r>
              <a:rPr lang="en-US" dirty="0" smtClean="0"/>
              <a:t>Update: comma-separated list of expressions evaluated after each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828800"/>
            <a:ext cx="4940913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([initialize]; [test]; [update])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242</TotalTime>
  <Words>984</Words>
  <Application>Microsoft Macintosh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Adding to our repository</vt:lpstr>
      <vt:lpstr>Boolean Operators</vt:lpstr>
      <vt:lpstr>Decision Statements</vt:lpstr>
      <vt:lpstr>If and If-Else Statements</vt:lpstr>
      <vt:lpstr>Switch Statements</vt:lpstr>
      <vt:lpstr>Loops</vt:lpstr>
      <vt:lpstr>For Loops</vt:lpstr>
      <vt:lpstr>For Each Loops </vt:lpstr>
      <vt:lpstr>While Loops</vt:lpstr>
      <vt:lpstr>Do-While Loops</vt:lpstr>
      <vt:lpstr>Break Statements</vt:lpstr>
      <vt:lpstr>Labeled Break Statements</vt:lpstr>
      <vt:lpstr>Continue Statements </vt:lpstr>
      <vt:lpstr>Labeled Continue Statements</vt:lpstr>
      <vt:lpstr>Scope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24</cp:revision>
  <cp:lastPrinted>2016-01-21T00:30:21Z</cp:lastPrinted>
  <dcterms:created xsi:type="dcterms:W3CDTF">2016-01-21T00:24:28Z</dcterms:created>
  <dcterms:modified xsi:type="dcterms:W3CDTF">2016-01-28T02:53:27Z</dcterms:modified>
</cp:coreProperties>
</file>