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sldIdLst>
    <p:sldId id="256" r:id="rId2"/>
    <p:sldId id="258" r:id="rId3"/>
    <p:sldId id="293" r:id="rId4"/>
    <p:sldId id="257" r:id="rId5"/>
    <p:sldId id="277" r:id="rId6"/>
    <p:sldId id="290" r:id="rId7"/>
    <p:sldId id="288" r:id="rId8"/>
    <p:sldId id="289" r:id="rId9"/>
    <p:sldId id="291" r:id="rId10"/>
    <p:sldId id="292" r:id="rId11"/>
    <p:sldId id="287" r:id="rId12"/>
    <p:sldId id="294" r:id="rId13"/>
    <p:sldId id="295" r:id="rId14"/>
    <p:sldId id="296" r:id="rId15"/>
    <p:sldId id="297" r:id="rId16"/>
    <p:sldId id="298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2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6DEA0-F944-5946-9B95-BC7B5255CD05}" type="datetimeFigureOut">
              <a:rPr lang="en-US" smtClean="0"/>
              <a:t>3/9/16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3EE0D-70A9-3744-80A0-179DFFBD3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0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9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90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F3EE0D-70A9-3744-80A0-179DFFBD3C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9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3/9/16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Fundamentals for Android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Weeks 7 and 8: Inheritance and Polymorphism</a:t>
            </a:r>
          </a:p>
          <a:p>
            <a:r>
              <a:rPr lang="en-US" dirty="0" smtClean="0"/>
              <a:t>March 3, 2016 and March 10,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34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#1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Write </a:t>
            </a:r>
            <a:r>
              <a:rPr lang="en-US" sz="2400" dirty="0"/>
              <a:t>a program that includes a class representing contact information fora person including their name and email address.  This class should </a:t>
            </a:r>
            <a:r>
              <a:rPr lang="en-US" sz="2400" dirty="0" smtClean="0"/>
              <a:t>include a </a:t>
            </a:r>
            <a:r>
              <a:rPr lang="en-US" sz="2400" dirty="0"/>
              <a:t>method for displaying the contact's name and email address.  The </a:t>
            </a:r>
            <a:r>
              <a:rPr lang="en-US" sz="2400" dirty="0" smtClean="0"/>
              <a:t>program should </a:t>
            </a:r>
            <a:r>
              <a:rPr lang="en-US" sz="2400" dirty="0"/>
              <a:t>also include a class for business contacts that extends the </a:t>
            </a:r>
            <a:r>
              <a:rPr lang="en-US" sz="2400" dirty="0" smtClean="0"/>
              <a:t>contact class </a:t>
            </a:r>
            <a:r>
              <a:rPr lang="en-US" sz="2400" dirty="0"/>
              <a:t>and stores the contact's phone number.  The business contact </a:t>
            </a:r>
            <a:r>
              <a:rPr lang="en-US" sz="2400" dirty="0" smtClean="0"/>
              <a:t>class should </a:t>
            </a:r>
            <a:r>
              <a:rPr lang="en-US" sz="2400" dirty="0"/>
              <a:t>override the base class's method that displays the name and </a:t>
            </a:r>
            <a:r>
              <a:rPr lang="en-US" sz="2400" dirty="0" smtClean="0"/>
              <a:t>email address </a:t>
            </a:r>
            <a:r>
              <a:rPr lang="en-US" sz="2400" dirty="0"/>
              <a:t>so that it displays the phone number in addition to the name and email address. Create instances of both classes to demonstrate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45895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Class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969314"/>
              </p:ext>
            </p:extLst>
          </p:nvPr>
        </p:nvGraphicFramePr>
        <p:xfrm>
          <a:off x="1262063" y="1828800"/>
          <a:ext cx="8594726" cy="358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906"/>
                <a:gridCol w="5510820"/>
              </a:tblGrid>
              <a:tr h="55574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</a:tr>
              <a:tr h="95922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Object clone()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Create and return a shallow copy of the current object</a:t>
                      </a:r>
                    </a:p>
                  </a:txBody>
                  <a:tcPr anchor="ctr"/>
                </a:tc>
              </a:tr>
              <a:tr h="555742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boolean</a:t>
                      </a:r>
                      <a:r>
                        <a:rPr lang="en-US" dirty="0">
                          <a:effectLst/>
                        </a:rPr>
                        <a:t> equals(Object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Determine if the current object is equal to </a:t>
                      </a:r>
                      <a:r>
                        <a:rPr lang="en-US" i="1">
                          <a:effectLst/>
                        </a:rPr>
                        <a:t>obj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555742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void finalize()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Finalize the current object</a:t>
                      </a:r>
                    </a:p>
                  </a:txBody>
                  <a:tcPr anchor="ctr"/>
                </a:tc>
              </a:tr>
              <a:tr h="959227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String toString()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Return a string representation of the current object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22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== and != operators represent reference equality</a:t>
            </a:r>
          </a:p>
          <a:p>
            <a:r>
              <a:rPr lang="en-US" sz="2800" dirty="0" smtClean="0"/>
              <a:t>We can override the </a:t>
            </a:r>
            <a:r>
              <a:rPr lang="en-US" sz="2800" dirty="0" err="1" smtClean="0"/>
              <a:t>Object.equals</a:t>
            </a:r>
            <a:r>
              <a:rPr lang="en-US" sz="2800" dirty="0" smtClean="0"/>
              <a:t>() method to implement equality that is more meaningful for the Classes we define</a:t>
            </a:r>
          </a:p>
        </p:txBody>
      </p:sp>
    </p:spTree>
    <p:extLst>
      <p:ext uri="{BB962C8B-B14F-4D97-AF65-F5344CB8AC3E}">
        <p14:creationId xmlns:p14="http://schemas.microsoft.com/office/powerpoint/2010/main" val="151837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Implementation inheritance breaks encapsulation: derived class relies on implementation of base class</a:t>
            </a:r>
          </a:p>
          <a:p>
            <a:r>
              <a:rPr lang="en-US" sz="2400" dirty="0" smtClean="0"/>
              <a:t>Changes to base class can result in broken derived classes</a:t>
            </a:r>
          </a:p>
          <a:p>
            <a:r>
              <a:rPr lang="en-US" sz="2400" dirty="0" smtClean="0"/>
              <a:t>Can also provide functionally similar to multiple implementation inheritance</a:t>
            </a:r>
          </a:p>
          <a:p>
            <a:r>
              <a:rPr lang="en-US" sz="2400" dirty="0" smtClean="0"/>
              <a:t>We can </a:t>
            </a:r>
            <a:r>
              <a:rPr lang="en-US" sz="2400" i="1" dirty="0" smtClean="0"/>
              <a:t>wrap </a:t>
            </a:r>
            <a:r>
              <a:rPr lang="en-US" sz="2400" dirty="0" smtClean="0"/>
              <a:t>other classes with our classes using </a:t>
            </a:r>
            <a:r>
              <a:rPr lang="en-US" sz="2400" i="1" dirty="0" smtClean="0"/>
              <a:t>composition</a:t>
            </a:r>
          </a:p>
          <a:p>
            <a:r>
              <a:rPr lang="en-US" sz="2400" dirty="0" smtClean="0"/>
              <a:t>Inheritance describes a “is-a” relationship, composition describes a “has-a” relationship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0000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ability to treat an object as being of different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4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polymorphism in Java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 smtClean="0"/>
              <a:t>Coercion</a:t>
            </a:r>
            <a:r>
              <a:rPr lang="en-US" sz="2000" dirty="0" smtClean="0"/>
              <a:t> – an operation servers </a:t>
            </a:r>
            <a:r>
              <a:rPr lang="en-US" sz="2000" dirty="0" err="1" smtClean="0"/>
              <a:t>mutliple</a:t>
            </a:r>
            <a:r>
              <a:rPr lang="en-US" sz="2000" dirty="0" smtClean="0"/>
              <a:t> types through implicit conversion, e.g. division is defined for two </a:t>
            </a:r>
            <a:r>
              <a:rPr lang="en-US" sz="2000" dirty="0" err="1" smtClean="0"/>
              <a:t>ints</a:t>
            </a:r>
            <a:r>
              <a:rPr lang="en-US" sz="2000" dirty="0" smtClean="0"/>
              <a:t> and two doubles but not an </a:t>
            </a:r>
            <a:r>
              <a:rPr lang="en-US" sz="2000" dirty="0" err="1" smtClean="0"/>
              <a:t>int</a:t>
            </a:r>
            <a:r>
              <a:rPr lang="en-US" sz="2000" dirty="0" smtClean="0"/>
              <a:t> and a double but we can perform the operation between an </a:t>
            </a:r>
            <a:r>
              <a:rPr lang="en-US" sz="2000" dirty="0" err="1" smtClean="0"/>
              <a:t>int</a:t>
            </a:r>
            <a:r>
              <a:rPr lang="en-US" sz="2000" dirty="0" smtClean="0"/>
              <a:t> and a double</a:t>
            </a:r>
          </a:p>
          <a:p>
            <a:r>
              <a:rPr lang="en-US" sz="2000" i="1" dirty="0" smtClean="0"/>
              <a:t>Overloading</a:t>
            </a:r>
            <a:r>
              <a:rPr lang="en-US" sz="2000" dirty="0" smtClean="0"/>
              <a:t> – the same operator or method can take different parameters</a:t>
            </a:r>
          </a:p>
          <a:p>
            <a:r>
              <a:rPr lang="en-US" sz="2000" i="1" dirty="0" smtClean="0"/>
              <a:t>Parametric</a:t>
            </a:r>
            <a:r>
              <a:rPr lang="en-US" sz="2000" dirty="0" smtClean="0"/>
              <a:t> – within a class declaration, a field name can associate with different types and a method can associate with different parameter and return types</a:t>
            </a:r>
          </a:p>
          <a:p>
            <a:r>
              <a:rPr lang="en-US" sz="2000" i="1" dirty="0" smtClean="0"/>
              <a:t>Subtype</a:t>
            </a:r>
            <a:r>
              <a:rPr lang="en-US" sz="2000" dirty="0" smtClean="0"/>
              <a:t> – when a subclass is used in a superclass context, a call to the </a:t>
            </a:r>
            <a:r>
              <a:rPr lang="en-US" sz="2000" dirty="0" err="1" smtClean="0"/>
              <a:t>supeclass’s</a:t>
            </a:r>
            <a:r>
              <a:rPr lang="en-US" sz="2000" dirty="0" smtClean="0"/>
              <a:t> method results in the execution of the subclass’s 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5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Upcasting</a:t>
            </a:r>
            <a:r>
              <a:rPr lang="en-US" dirty="0" smtClean="0"/>
              <a:t>, Late Binding, and </a:t>
            </a:r>
            <a:r>
              <a:rPr lang="en-US" dirty="0" err="1" smtClean="0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 err="1" smtClean="0"/>
              <a:t>Upcasting</a:t>
            </a:r>
            <a:r>
              <a:rPr lang="en-US" sz="2400" dirty="0" smtClean="0"/>
              <a:t> –converting an instance of a subclass to a superclass without the need for the cast operator</a:t>
            </a:r>
          </a:p>
          <a:p>
            <a:r>
              <a:rPr lang="en-US" sz="2400" i="1" dirty="0" smtClean="0"/>
              <a:t>Late Binding </a:t>
            </a:r>
            <a:r>
              <a:rPr lang="en-US" sz="2400" dirty="0" smtClean="0"/>
              <a:t>– when working with class hierarchies and </a:t>
            </a:r>
            <a:r>
              <a:rPr lang="en-US" sz="2400" dirty="0" err="1" smtClean="0"/>
              <a:t>upcasting</a:t>
            </a:r>
            <a:r>
              <a:rPr lang="en-US" sz="2400" dirty="0" smtClean="0"/>
              <a:t> objects, Java might not know which method to execute at compile time (the superclass’ method or the subclass’ method); the compiler inserts an instruction to rely on the object rather than the type for executing the appropriate method at run time.</a:t>
            </a:r>
          </a:p>
          <a:p>
            <a:r>
              <a:rPr lang="en-US" sz="2400" i="1" dirty="0" err="1" smtClean="0"/>
              <a:t>Downcasting</a:t>
            </a:r>
            <a:r>
              <a:rPr lang="en-US" sz="2400" i="1" dirty="0" smtClean="0"/>
              <a:t> </a:t>
            </a:r>
            <a:r>
              <a:rPr lang="en-US" sz="2400" dirty="0" smtClean="0"/>
              <a:t>– explicitly casting an instance of a superclass to an instance of a subclass; this is not always safe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326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r>
              <a:rPr lang="en-US" dirty="0" smtClean="0"/>
              <a:t>#2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Add a class to the previous example that represents a collection of contacts, both of the base class and the derived class. The collection class should include a single method to add a contact, regardless of class, to the collection - this demonstrates </a:t>
            </a:r>
            <a:r>
              <a:rPr lang="en-US" sz="2400" dirty="0" err="1"/>
              <a:t>upcasting</a:t>
            </a:r>
            <a:r>
              <a:rPr lang="en-US" sz="2400" dirty="0"/>
              <a:t>. </a:t>
            </a:r>
            <a:r>
              <a:rPr lang="en-US" sz="2400"/>
              <a:t>The collection class should also include a method to iterate through the contacts and call their display methods - this demonstrates late binding.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138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i="1" dirty="0" smtClean="0"/>
              <a:t>Learn Java for Android Development</a:t>
            </a:r>
            <a:r>
              <a:rPr lang="en-US" sz="2800" dirty="0" smtClean="0"/>
              <a:t>, pp. 141-167, 169-174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56289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3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85000" lnSpcReduction="10000"/>
          </a:bodyPr>
          <a:lstStyle/>
          <a:p>
            <a:r>
              <a:rPr lang="en-US" sz="3200" dirty="0" smtClean="0"/>
              <a:t>We often classify things by saying things like “cars are a kind of vehicle” or “squares are a kind of rectangle and a rectangle is a kind of shape”.</a:t>
            </a:r>
          </a:p>
          <a:p>
            <a:r>
              <a:rPr lang="en-US" sz="3200" dirty="0" smtClean="0"/>
              <a:t>From a software development point of view, we mean cars have state and behaviors common to vehicles.</a:t>
            </a:r>
          </a:p>
          <a:p>
            <a:r>
              <a:rPr lang="en-US" sz="3200" dirty="0" smtClean="0"/>
              <a:t>Cars </a:t>
            </a:r>
            <a:r>
              <a:rPr lang="en-US" sz="3200" i="1" dirty="0" smtClean="0"/>
              <a:t>inherit</a:t>
            </a:r>
            <a:r>
              <a:rPr lang="en-US" sz="3200" dirty="0" smtClean="0"/>
              <a:t> state and behaviors from vehicles</a:t>
            </a:r>
          </a:p>
          <a:p>
            <a:r>
              <a:rPr lang="en-US" sz="3200" b="1" dirty="0" smtClean="0"/>
              <a:t>Inheritance</a:t>
            </a:r>
            <a:r>
              <a:rPr lang="en-US" sz="3200" b="1" i="1" dirty="0" smtClean="0"/>
              <a:t> </a:t>
            </a:r>
            <a:r>
              <a:rPr lang="en-US" sz="3200" dirty="0" smtClean="0"/>
              <a:t>is a hierarchical relationship between similar categories where one category inherits state and behaviors from another category.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204353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en-US" sz="2000" b="1" dirty="0" smtClean="0"/>
              <a:t>Implementation inheritance </a:t>
            </a:r>
            <a:r>
              <a:rPr lang="en-US" sz="2000" dirty="0" smtClean="0"/>
              <a:t>refers to one class being able to reuse another class’s state and behaviors through extension</a:t>
            </a:r>
          </a:p>
          <a:p>
            <a:r>
              <a:rPr lang="en-US" sz="2000" b="1" dirty="0" smtClean="0"/>
              <a:t>Interface inheritance</a:t>
            </a:r>
            <a:r>
              <a:rPr lang="en-US" sz="2000" dirty="0" smtClean="0"/>
              <a:t> refers to one class inheriting another class’s behavior templates – guides for what behavior should be supported without code to provide an implementation</a:t>
            </a:r>
          </a:p>
          <a:p>
            <a:r>
              <a:rPr lang="en-US" sz="2000" dirty="0" smtClean="0"/>
              <a:t>Java supports single inheritance for implementation inheritance and multiple inheritance for interface inheritance</a:t>
            </a:r>
          </a:p>
          <a:p>
            <a:r>
              <a:rPr lang="en-US" sz="2000" dirty="0" smtClean="0"/>
              <a:t>In Java, implementation inheritance implies interface inheritance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628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Extending Classes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3998497" cy="4351337"/>
          </a:xfrm>
        </p:spPr>
        <p:txBody>
          <a:bodyPr anchor="ctr">
            <a:normAutofit/>
          </a:bodyPr>
          <a:lstStyle/>
          <a:p>
            <a:r>
              <a:rPr lang="en-US" sz="2400" dirty="0" smtClean="0"/>
              <a:t>To specify implementation inheritance, use the </a:t>
            </a:r>
            <a:r>
              <a:rPr lang="en-US" sz="2400" i="1" dirty="0" smtClean="0"/>
              <a:t>extends </a:t>
            </a:r>
            <a:r>
              <a:rPr lang="en-US" sz="2400" dirty="0" smtClean="0"/>
              <a:t>reserved word</a:t>
            </a:r>
          </a:p>
          <a:p>
            <a:r>
              <a:rPr lang="en-US" sz="2400" i="1" dirty="0" err="1" smtClean="0"/>
              <a:t>DerivedClass</a:t>
            </a:r>
            <a:r>
              <a:rPr lang="en-US" sz="2400" i="1" dirty="0" smtClean="0"/>
              <a:t> </a:t>
            </a:r>
            <a:r>
              <a:rPr lang="en-US" sz="2400" dirty="0" smtClean="0"/>
              <a:t>inherits fields and methods from </a:t>
            </a:r>
            <a:r>
              <a:rPr lang="en-US" sz="2400" i="1" dirty="0" err="1" smtClean="0"/>
              <a:t>BaseClass</a:t>
            </a:r>
            <a:endParaRPr lang="en-US" sz="2400" dirty="0" smtClean="0"/>
          </a:p>
          <a:p>
            <a:r>
              <a:rPr lang="en-US" sz="2400" dirty="0" smtClean="0"/>
              <a:t>We can specify more specific methods and fields in the subclass</a:t>
            </a:r>
          </a:p>
        </p:txBody>
      </p:sp>
      <p:sp>
        <p:nvSpPr>
          <p:cNvPr id="7" name="Rectangle 1"/>
          <p:cNvSpPr>
            <a:spLocks noGrp="1" noChangeArrowheads="1"/>
          </p:cNvSpPr>
          <p:nvPr>
            <p:ph sz="half" idx="2"/>
          </p:nvPr>
        </p:nvSpPr>
        <p:spPr bwMode="auto">
          <a:xfrm>
            <a:off x="5578868" y="2881087"/>
            <a:ext cx="614145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endParaRPr lang="en-US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// member declarations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DerivedClass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extends </a:t>
            </a:r>
            <a:r>
              <a:rPr lang="en-US" alt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BaseClass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// member declarations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endParaRPr lang="en-US" altLang="en-US" sz="20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12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400" i="1" dirty="0" smtClean="0"/>
              <a:t>private </a:t>
            </a:r>
            <a:r>
              <a:rPr lang="en-US" sz="2400" dirty="0" smtClean="0"/>
              <a:t>methods and fields are only accessible in the base class</a:t>
            </a:r>
          </a:p>
          <a:p>
            <a:r>
              <a:rPr lang="en-US" sz="2400" i="1" dirty="0" smtClean="0"/>
              <a:t>protected </a:t>
            </a:r>
            <a:r>
              <a:rPr lang="en-US" sz="2400" dirty="0" smtClean="0"/>
              <a:t>methods and fields are only accessible in the base class and derived </a:t>
            </a:r>
            <a:r>
              <a:rPr lang="en-US" sz="2400" dirty="0" err="1" smtClean="0"/>
              <a:t>clasess</a:t>
            </a:r>
            <a:endParaRPr lang="en-US" sz="2400" dirty="0"/>
          </a:p>
          <a:p>
            <a:r>
              <a:rPr lang="en-US" sz="2400" dirty="0" smtClean="0"/>
              <a:t>We can use </a:t>
            </a:r>
            <a:r>
              <a:rPr lang="en-US" sz="2400" i="1" dirty="0" smtClean="0"/>
              <a:t>getters</a:t>
            </a:r>
            <a:r>
              <a:rPr lang="en-US" sz="2400" dirty="0" smtClean="0"/>
              <a:t> and </a:t>
            </a:r>
            <a:r>
              <a:rPr lang="en-US" sz="2400" i="1" dirty="0" smtClean="0"/>
              <a:t>setters</a:t>
            </a:r>
            <a:r>
              <a:rPr lang="en-US" sz="2400" dirty="0" smtClean="0"/>
              <a:t> to access private fields as an alternative to </a:t>
            </a:r>
            <a:r>
              <a:rPr lang="en-US" sz="2400" i="1" dirty="0" smtClean="0"/>
              <a:t>protected</a:t>
            </a:r>
            <a:r>
              <a:rPr lang="en-US" sz="2400" dirty="0" smtClean="0"/>
              <a:t> fields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846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the Base Class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800" dirty="0" smtClean="0"/>
              <a:t>Use the reserved word </a:t>
            </a:r>
            <a:r>
              <a:rPr lang="en-US" sz="2800" i="1" dirty="0" smtClean="0"/>
              <a:t>super</a:t>
            </a:r>
            <a:r>
              <a:rPr lang="en-US" sz="2800" dirty="0" smtClean="0"/>
              <a:t> to access the base class; similar to </a:t>
            </a:r>
            <a:r>
              <a:rPr lang="en-US" sz="2800" i="1" dirty="0" smtClean="0"/>
              <a:t>this</a:t>
            </a:r>
            <a:r>
              <a:rPr lang="en-US" sz="2800" dirty="0" smtClean="0"/>
              <a:t> used to access an instance</a:t>
            </a:r>
          </a:p>
          <a:p>
            <a:r>
              <a:rPr lang="en-US" sz="2800" i="1" dirty="0" smtClean="0"/>
              <a:t>super() </a:t>
            </a:r>
            <a:r>
              <a:rPr lang="en-US" sz="2800" dirty="0" smtClean="0"/>
              <a:t>corresponds to the base class’s constructor</a:t>
            </a:r>
          </a:p>
        </p:txBody>
      </p:sp>
    </p:spTree>
    <p:extLst>
      <p:ext uri="{BB962C8B-B14F-4D97-AF65-F5344CB8AC3E}">
        <p14:creationId xmlns:p14="http://schemas.microsoft.com/office/powerpoint/2010/main" val="197343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Base Class Methods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 smtClean="0"/>
              <a:t>Derived classes can specify their own implementation of methods declared in the base class – this is known as </a:t>
            </a:r>
            <a:r>
              <a:rPr lang="en-US" sz="2000" i="1" dirty="0" err="1" smtClean="0"/>
              <a:t>overrriding</a:t>
            </a:r>
            <a:endParaRPr lang="en-US" sz="2000" i="1" dirty="0" smtClean="0"/>
          </a:p>
          <a:p>
            <a:r>
              <a:rPr lang="en-US" sz="2000" dirty="0" smtClean="0"/>
              <a:t>Access base class’s method using </a:t>
            </a:r>
            <a:r>
              <a:rPr lang="en-US" sz="2000" i="1" dirty="0" err="1" smtClean="0"/>
              <a:t>super.method</a:t>
            </a:r>
            <a:r>
              <a:rPr lang="en-US" sz="2000" i="1" dirty="0" smtClean="0"/>
              <a:t>()</a:t>
            </a:r>
          </a:p>
          <a:p>
            <a:r>
              <a:rPr lang="en-US" sz="2000" dirty="0" smtClean="0"/>
              <a:t>Overriding replaces functionality, overloading adds functionality</a:t>
            </a:r>
          </a:p>
          <a:p>
            <a:r>
              <a:rPr lang="en-US" sz="2000" dirty="0" smtClean="0"/>
              <a:t>Prefix overridden methods with </a:t>
            </a:r>
            <a:r>
              <a:rPr lang="en-US" sz="2000" i="1" dirty="0" smtClean="0"/>
              <a:t>@Override </a:t>
            </a:r>
            <a:r>
              <a:rPr lang="en-US" sz="2000" dirty="0" smtClean="0"/>
              <a:t>annotation to distinguish from overloaded methods</a:t>
            </a:r>
          </a:p>
        </p:txBody>
      </p:sp>
    </p:spTree>
    <p:extLst>
      <p:ext uri="{BB962C8B-B14F-4D97-AF65-F5344CB8AC3E}">
        <p14:creationId xmlns:p14="http://schemas.microsoft.com/office/powerpoint/2010/main" val="149977956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465</TotalTime>
  <Words>890</Words>
  <Application>Microsoft Macintosh PowerPoint</Application>
  <PresentationFormat>Widescreen</PresentationFormat>
  <Paragraphs>77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Schoolbook</vt:lpstr>
      <vt:lpstr>Consolas</vt:lpstr>
      <vt:lpstr>Wingdings 2</vt:lpstr>
      <vt:lpstr>Arial</vt:lpstr>
      <vt:lpstr>View</vt:lpstr>
      <vt:lpstr>Programming Fundamentals for Android</vt:lpstr>
      <vt:lpstr>Corresponding Text</vt:lpstr>
      <vt:lpstr>Extending Classes</vt:lpstr>
      <vt:lpstr>Extending Classes</vt:lpstr>
      <vt:lpstr>Types of Inheritance</vt:lpstr>
      <vt:lpstr>Extending Classes</vt:lpstr>
      <vt:lpstr>Access Control</vt:lpstr>
      <vt:lpstr>Accessing the Base Class</vt:lpstr>
      <vt:lpstr>Overriding Base Class Methods</vt:lpstr>
      <vt:lpstr>Exercise #1</vt:lpstr>
      <vt:lpstr>Object Class</vt:lpstr>
      <vt:lpstr>Equality</vt:lpstr>
      <vt:lpstr>Composition </vt:lpstr>
      <vt:lpstr>Polymorphism</vt:lpstr>
      <vt:lpstr>Types of polymorphism in Java</vt:lpstr>
      <vt:lpstr>Upcasting, Late Binding, and Downcasting</vt:lpstr>
      <vt:lpstr>Exercise #2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 for Android</dc:title>
  <dc:creator>Arthur Neuman</dc:creator>
  <cp:lastModifiedBy>Arthur Neuman</cp:lastModifiedBy>
  <cp:revision>57</cp:revision>
  <cp:lastPrinted>2016-03-03T00:50:06Z</cp:lastPrinted>
  <dcterms:created xsi:type="dcterms:W3CDTF">2016-01-21T00:24:28Z</dcterms:created>
  <dcterms:modified xsi:type="dcterms:W3CDTF">2016-03-09T23:32:35Z</dcterms:modified>
</cp:coreProperties>
</file>