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notesMasterIdLst>
    <p:notesMasterId r:id="rId12"/>
  </p:notesMasterIdLst>
  <p:sldIdLst>
    <p:sldId id="256" r:id="rId2"/>
    <p:sldId id="258" r:id="rId3"/>
    <p:sldId id="257" r:id="rId4"/>
    <p:sldId id="277" r:id="rId5"/>
    <p:sldId id="287" r:id="rId6"/>
    <p:sldId id="288" r:id="rId7"/>
    <p:sldId id="289" r:id="rId8"/>
    <p:sldId id="290" r:id="rId9"/>
    <p:sldId id="291" r:id="rId10"/>
    <p:sldId id="29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807"/>
  </p:normalViewPr>
  <p:slideViewPr>
    <p:cSldViewPr snapToGrid="0" snapToObjects="1">
      <p:cViewPr varScale="1">
        <p:scale>
          <a:sx n="157" d="100"/>
          <a:sy n="157" d="100"/>
        </p:scale>
        <p:origin x="392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3362CA-2579-46DB-9149-99DF8064B76B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AFC31E-E835-4BD0-9581-BA0AA35DE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351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CAE2E5AA-CCA8-41A6-91F2-8DFF7A19E02E}" type="datetime1">
              <a:rPr lang="en-US" smtClean="0"/>
              <a:t>10/3/2016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D48B7-988E-4881-AC34-80B3E987C8B0}" type="datetime1">
              <a:rPr lang="en-US" smtClean="0"/>
              <a:t>10/3/2016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B903E-A133-46AC-8C85-F6F33A212415}" type="datetime1">
              <a:rPr lang="en-US" smtClean="0"/>
              <a:t>10/3/2016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97D4F-4730-40D1-A533-A8AFC1265702}" type="datetime1">
              <a:rPr lang="en-US" smtClean="0"/>
              <a:t>10/3/2016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5BDEE-36A3-4CFB-9BD1-934B26D1D10C}" type="datetime1">
              <a:rPr lang="en-US" smtClean="0"/>
              <a:t>10/3/2016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5E52-8897-411D-8EB4-1AD9766AB33F}" type="datetime1">
              <a:rPr lang="en-US" smtClean="0"/>
              <a:t>10/3/2016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05853-0DA6-4BFB-BA08-F8E14C0FC247}" type="datetime1">
              <a:rPr lang="en-US" smtClean="0"/>
              <a:t>10/3/2016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1CA8D-836C-435C-BDFA-15379F13BE3A}" type="datetime1">
              <a:rPr lang="en-US" smtClean="0"/>
              <a:t>10/3/2016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5063F-F2E4-493E-AC30-498EFFCA5E06}" type="datetime1">
              <a:rPr lang="en-US" smtClean="0"/>
              <a:t>10/3/2016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C6118-ECC7-4514-A32D-7833F3D59C03}" type="datetime1">
              <a:rPr lang="en-US" smtClean="0"/>
              <a:t>10/3/2016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5285D-19A0-4ABF-83BE-6864E6A995A4}" type="datetime1">
              <a:rPr lang="en-US" smtClean="0"/>
              <a:t>10/3/2016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EA70B344-8F70-4375-8833-E77BD802F242}" type="datetime1">
              <a:rPr lang="en-US" smtClean="0"/>
              <a:t>10/3/2016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Programming Fundamentals for Android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 6: Exception Handling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346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/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Write a class that can be used to collect user input and has three methods:</a:t>
            </a:r>
          </a:p>
          <a:p>
            <a:r>
              <a:rPr lang="en-US" sz="2400" dirty="0"/>
              <a:t>public String </a:t>
            </a:r>
            <a:r>
              <a:rPr lang="en-US" sz="2400" dirty="0" err="1"/>
              <a:t>promptString</a:t>
            </a:r>
            <a:r>
              <a:rPr lang="en-US" sz="2400" dirty="0"/>
              <a:t>(String message)</a:t>
            </a:r>
          </a:p>
          <a:p>
            <a:r>
              <a:rPr lang="en-US" sz="2400" dirty="0"/>
              <a:t>public 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promptInt</a:t>
            </a:r>
            <a:r>
              <a:rPr lang="en-US" sz="2400" dirty="0"/>
              <a:t>(String message)</a:t>
            </a:r>
          </a:p>
          <a:p>
            <a:r>
              <a:rPr lang="en-US" sz="2400" dirty="0"/>
              <a:t>public double </a:t>
            </a:r>
            <a:r>
              <a:rPr lang="en-US" sz="2400" dirty="0" err="1"/>
              <a:t>promptDouble</a:t>
            </a:r>
            <a:r>
              <a:rPr lang="en-US" sz="2400" dirty="0"/>
              <a:t>(String message)</a:t>
            </a:r>
          </a:p>
          <a:p>
            <a:pPr marL="0" indent="0">
              <a:buNone/>
            </a:pPr>
            <a:r>
              <a:rPr lang="en-US" sz="2400" dirty="0"/>
              <a:t>Each of these methods should prompt the user for input using the specified message and return the a String, </a:t>
            </a:r>
            <a:r>
              <a:rPr lang="en-US" sz="2400" dirty="0" err="1"/>
              <a:t>int</a:t>
            </a:r>
            <a:r>
              <a:rPr lang="en-US" sz="2400" dirty="0"/>
              <a:t>, or double, depending on the method. The methods should catch any exceptions due to bad input and continue to prompt the user for input until valid input is supplied.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956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Corresponding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sz="2800" i="1" dirty="0"/>
              <a:t>Learn Java for Android Development</a:t>
            </a:r>
            <a:r>
              <a:rPr lang="en-US" sz="2800" dirty="0"/>
              <a:t>, pp. 217-232</a:t>
            </a:r>
            <a:endParaRPr lang="en-US" sz="28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899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>
            <a:normAutofit lnSpcReduction="10000"/>
          </a:bodyPr>
          <a:lstStyle/>
          <a:p>
            <a:r>
              <a:rPr lang="en-US" sz="3200" dirty="0"/>
              <a:t>An interruption in normal behavior of program</a:t>
            </a:r>
          </a:p>
          <a:p>
            <a:r>
              <a:rPr lang="en-US" sz="3200" dirty="0"/>
              <a:t>Exceptions that cannot be prevented can be addressed with workarounds</a:t>
            </a:r>
          </a:p>
          <a:p>
            <a:r>
              <a:rPr lang="en-US" sz="3200" dirty="0"/>
              <a:t>Exceptions that can be prevented are often due to bad code and should be fixed</a:t>
            </a:r>
          </a:p>
          <a:p>
            <a:r>
              <a:rPr lang="en-US" sz="3200" dirty="0"/>
              <a:t>An interruption that cannot be prevented or worked-around is an error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53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Throwable</a:t>
            </a:r>
            <a:r>
              <a:rPr lang="en-US" dirty="0"/>
              <a:t> Class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r>
              <a:rPr lang="en-US" sz="2400" dirty="0"/>
              <a:t>When an exception or error occurs, a new object with context details is created</a:t>
            </a:r>
          </a:p>
          <a:p>
            <a:r>
              <a:rPr lang="en-US" sz="2400" dirty="0"/>
              <a:t>The new object is </a:t>
            </a:r>
            <a:r>
              <a:rPr lang="en-US" sz="2400" i="1" dirty="0"/>
              <a:t>thrown</a:t>
            </a:r>
            <a:r>
              <a:rPr lang="en-US" sz="2400" dirty="0"/>
              <a:t> and execution stops to search for code to handle the exception or error</a:t>
            </a:r>
          </a:p>
          <a:p>
            <a:r>
              <a:rPr lang="en-US" sz="2400" dirty="0"/>
              <a:t>Our code often includes methods calling other methods; when an exception occurs, we can see which methods were involved by examining the </a:t>
            </a:r>
            <a:r>
              <a:rPr lang="en-US" sz="2400" i="1" dirty="0"/>
              <a:t>stack trace</a:t>
            </a:r>
          </a:p>
          <a:p>
            <a:r>
              <a:rPr lang="en-US" sz="2400" dirty="0"/>
              <a:t>Java provides two classes, Exception and Error, for exceptions and errors; these are subclasses of the </a:t>
            </a:r>
            <a:r>
              <a:rPr lang="en-US" sz="2400" dirty="0" err="1"/>
              <a:t>Throwable</a:t>
            </a:r>
            <a:r>
              <a:rPr lang="en-US" sz="2400" dirty="0"/>
              <a:t> base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289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Throwable</a:t>
            </a:r>
            <a:r>
              <a:rPr lang="en-US" dirty="0"/>
              <a:t> Methods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5023165"/>
              </p:ext>
            </p:extLst>
          </p:nvPr>
        </p:nvGraphicFramePr>
        <p:xfrm>
          <a:off x="1262063" y="1828800"/>
          <a:ext cx="8594726" cy="404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7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973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Throwable()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Constructor with null detail message and cause.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Throwable(String message)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Constructor with specified message and null cause.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Throwable(Throwable cause)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Constructor with null message and specified cause.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Throwable(String message, Throwable cause)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Constructor with specified message and cause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Throwable getCause()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Return the cause of the throwable.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String getMessage()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Return the message of the throwable.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StackTraceElement[] getStackTrace()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Return stack trace information.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225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Checked and Runtime Exceptions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sz="2400" b="1" dirty="0"/>
              <a:t>Checked exceptions</a:t>
            </a:r>
            <a:r>
              <a:rPr lang="en-US" sz="2400" dirty="0"/>
              <a:t> represent problems from which it is possible for the program to recover and for which workarounds must be provided</a:t>
            </a:r>
          </a:p>
          <a:p>
            <a:r>
              <a:rPr lang="en-US" sz="2400" dirty="0"/>
              <a:t>The compiler checks to ensure all checked exceptions are handled.</a:t>
            </a:r>
          </a:p>
          <a:p>
            <a:r>
              <a:rPr lang="en-US" sz="2400" b="1" dirty="0"/>
              <a:t>Unchecked </a:t>
            </a:r>
            <a:r>
              <a:rPr lang="en-US" sz="2400" dirty="0"/>
              <a:t>or</a:t>
            </a:r>
            <a:r>
              <a:rPr lang="en-US" sz="2400" b="1" dirty="0"/>
              <a:t> runtime exceptions </a:t>
            </a:r>
            <a:r>
              <a:rPr lang="en-US" sz="2400" dirty="0"/>
              <a:t>is a problem that doesn’t need to be handled elsewhere in the code but often represents a coding mistake</a:t>
            </a:r>
          </a:p>
          <a:p>
            <a:r>
              <a:rPr lang="en-US" sz="2400" dirty="0"/>
              <a:t>We’ll often see code for handling unchecked exceptions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467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Throwing Exceptions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sz="2800" dirty="0"/>
              <a:t>If an exception occurs in a method and we want the calling method to deal with it, we can </a:t>
            </a:r>
            <a:r>
              <a:rPr lang="en-US" sz="2800" i="1" dirty="0"/>
              <a:t>throw</a:t>
            </a:r>
            <a:r>
              <a:rPr lang="en-US" sz="2800" dirty="0"/>
              <a:t> the exception</a:t>
            </a:r>
          </a:p>
          <a:p>
            <a:r>
              <a:rPr lang="en-US" sz="2800" dirty="0"/>
              <a:t>If a method throws a checked exception, the exception must be specified as part of the method header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433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Exceptions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sz="half" idx="1"/>
          </p:nvPr>
        </p:nvSpPr>
        <p:spPr/>
        <p:txBody>
          <a:bodyPr anchor="ctr">
            <a:normAutofit/>
          </a:bodyPr>
          <a:lstStyle/>
          <a:p>
            <a:r>
              <a:rPr lang="en-US" sz="2400" dirty="0"/>
              <a:t>Can use </a:t>
            </a:r>
            <a:r>
              <a:rPr lang="en-US" sz="2400" i="1" dirty="0"/>
              <a:t>try-catch blocks</a:t>
            </a:r>
            <a:r>
              <a:rPr lang="en-US" sz="2400" dirty="0"/>
              <a:t> to deal with or </a:t>
            </a:r>
            <a:r>
              <a:rPr lang="en-US" sz="2400" i="1" dirty="0"/>
              <a:t>handle </a:t>
            </a:r>
            <a:r>
              <a:rPr lang="en-US" sz="2400" dirty="0"/>
              <a:t>both checked and unchecked exceptions</a:t>
            </a:r>
          </a:p>
          <a:p>
            <a:r>
              <a:rPr lang="en-US" sz="2400" dirty="0"/>
              <a:t>Generally, put a few statements as necessary in the try block and be specific about types of exceptions in the catch block</a:t>
            </a:r>
          </a:p>
        </p:txBody>
      </p:sp>
      <p:sp>
        <p:nvSpPr>
          <p:cNvPr id="7" name="Rectangle 1"/>
          <p:cNvSpPr>
            <a:spLocks noGrp="1" noChangeArrowheads="1"/>
          </p:cNvSpPr>
          <p:nvPr>
            <p:ph sz="half" idx="2"/>
          </p:nvPr>
        </p:nvSpPr>
        <p:spPr bwMode="auto">
          <a:xfrm>
            <a:off x="6126480" y="2727198"/>
            <a:ext cx="3885679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try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//code that can throw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    //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an exception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catch 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ExceptionType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e)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//code to address the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   //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exception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}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12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Finally Blocks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sz="2000" dirty="0"/>
              <a:t>Specified after a try block and always executed whether an exception occurs or not</a:t>
            </a:r>
          </a:p>
          <a:p>
            <a:r>
              <a:rPr lang="en-US" sz="2000" dirty="0"/>
              <a:t>If a catch block is specified, the finally block is executed after the catch block</a:t>
            </a:r>
          </a:p>
          <a:p>
            <a:r>
              <a:rPr lang="en-US" sz="2000" dirty="0"/>
              <a:t>If no catch block is specified, the finally block is executed before the exception is thrown from the method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779565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398</TotalTime>
  <Words>551</Words>
  <Application>Microsoft Office PowerPoint</Application>
  <PresentationFormat>Widescreen</PresentationFormat>
  <Paragraphs>70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Century Schoolbook</vt:lpstr>
      <vt:lpstr>Consolas</vt:lpstr>
      <vt:lpstr>Wingdings 2</vt:lpstr>
      <vt:lpstr>View</vt:lpstr>
      <vt:lpstr>Programming Fundamentals for Android</vt:lpstr>
      <vt:lpstr>Corresponding Text</vt:lpstr>
      <vt:lpstr>Exceptions</vt:lpstr>
      <vt:lpstr>Throwable Class</vt:lpstr>
      <vt:lpstr>Throwable Methods</vt:lpstr>
      <vt:lpstr>Checked and Runtime Exceptions</vt:lpstr>
      <vt:lpstr>Throwing Exceptions</vt:lpstr>
      <vt:lpstr>Handling Exceptions</vt:lpstr>
      <vt:lpstr>Finally Blocks</vt:lpstr>
      <vt:lpstr>Exercise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Fundamentals for Android</dc:title>
  <dc:creator>Arthur Neuman</dc:creator>
  <cp:lastModifiedBy>Arthur Neuman</cp:lastModifiedBy>
  <cp:revision>49</cp:revision>
  <cp:lastPrinted>2016-02-18T00:09:04Z</cp:lastPrinted>
  <dcterms:created xsi:type="dcterms:W3CDTF">2016-01-21T00:24:28Z</dcterms:created>
  <dcterms:modified xsi:type="dcterms:W3CDTF">2016-10-03T22:18:55Z</dcterms:modified>
</cp:coreProperties>
</file>