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93" r:id="rId4"/>
    <p:sldId id="257" r:id="rId5"/>
    <p:sldId id="313" r:id="rId6"/>
    <p:sldId id="325" r:id="rId7"/>
    <p:sldId id="326" r:id="rId8"/>
    <p:sldId id="315" r:id="rId9"/>
    <p:sldId id="327" r:id="rId10"/>
    <p:sldId id="316" r:id="rId11"/>
    <p:sldId id="317" r:id="rId12"/>
    <p:sldId id="323" r:id="rId13"/>
    <p:sldId id="319" r:id="rId14"/>
    <p:sldId id="318" r:id="rId15"/>
    <p:sldId id="328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13: Concurrency and Threading</a:t>
            </a:r>
          </a:p>
          <a:p>
            <a:r>
              <a:rPr lang="en-US" dirty="0" smtClean="0"/>
              <a:t>April 21,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Utilities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000" dirty="0" smtClean="0"/>
              <a:t>The Threads API (</a:t>
            </a:r>
            <a:r>
              <a:rPr lang="en-US" sz="3000" i="1" dirty="0" smtClean="0"/>
              <a:t>Runnable, Thread, </a:t>
            </a:r>
            <a:r>
              <a:rPr lang="en-US" sz="3000" dirty="0" err="1" smtClean="0"/>
              <a:t>etc</a:t>
            </a:r>
            <a:r>
              <a:rPr lang="en-US" sz="3000" dirty="0" smtClean="0"/>
              <a:t>) provide a low-level way of working with threads</a:t>
            </a:r>
          </a:p>
          <a:p>
            <a:r>
              <a:rPr lang="en-US" sz="3000" dirty="0" smtClean="0"/>
              <a:t>As programs become more complex, the Threads API can become difficult to work with</a:t>
            </a:r>
          </a:p>
          <a:p>
            <a:r>
              <a:rPr lang="en-US" sz="3000" dirty="0" smtClean="0"/>
              <a:t>The Concurrency Utilities framework provides higher-level classes and interfaces to simplify threading</a:t>
            </a:r>
          </a:p>
        </p:txBody>
      </p:sp>
    </p:spTree>
    <p:extLst>
      <p:ext uri="{BB962C8B-B14F-4D97-AF65-F5344CB8AC3E}">
        <p14:creationId xmlns:p14="http://schemas.microsoft.com/office/powerpoint/2010/main" val="20250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Executor</a:t>
            </a:r>
            <a:r>
              <a:rPr lang="en-US" sz="3000" dirty="0" smtClean="0"/>
              <a:t> decouples task submission from task execution – </a:t>
            </a:r>
            <a:r>
              <a:rPr lang="en-US" sz="3000" i="1" dirty="0" smtClean="0"/>
              <a:t>Thread </a:t>
            </a:r>
            <a:r>
              <a:rPr lang="en-US" sz="3000" dirty="0" smtClean="0"/>
              <a:t>responsible for creating a thread and running a task</a:t>
            </a:r>
          </a:p>
          <a:p>
            <a:r>
              <a:rPr lang="en-US" sz="3000" dirty="0" smtClean="0"/>
              <a:t>Executor alone can’t execute a collection of tasks, can’t return values, and can’t track running tasks</a:t>
            </a:r>
          </a:p>
          <a:p>
            <a:r>
              <a:rPr lang="en-US" sz="3000" b="1" dirty="0" err="1" smtClean="0"/>
              <a:t>ExecutorService</a:t>
            </a:r>
            <a:r>
              <a:rPr lang="en-US" sz="3000" b="1" i="1" dirty="0" smtClean="0"/>
              <a:t> </a:t>
            </a:r>
            <a:r>
              <a:rPr lang="en-US" sz="3000" dirty="0" smtClean="0"/>
              <a:t>provides these additional features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090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b="1" dirty="0" smtClean="0"/>
              <a:t>Synchronizers </a:t>
            </a:r>
            <a:r>
              <a:rPr lang="en-US" sz="3000" dirty="0" smtClean="0"/>
              <a:t>are classes that facilitate common forms of synchronization</a:t>
            </a:r>
          </a:p>
          <a:p>
            <a:pPr lvl="2"/>
            <a:r>
              <a:rPr lang="en-US" sz="2600" b="1" dirty="0" smtClean="0"/>
              <a:t>Countdown Latches: </a:t>
            </a:r>
            <a:r>
              <a:rPr lang="en-US" sz="2600" dirty="0" smtClean="0"/>
              <a:t>threads wait until another thread allows them to continue</a:t>
            </a:r>
          </a:p>
          <a:p>
            <a:pPr lvl="2"/>
            <a:r>
              <a:rPr lang="en-US" sz="2600" b="1" dirty="0" smtClean="0"/>
              <a:t>Cyclic Barriers: </a:t>
            </a:r>
            <a:r>
              <a:rPr lang="en-US" sz="2600" dirty="0" smtClean="0"/>
              <a:t>a set of threads must reach a common point before they all continue</a:t>
            </a:r>
          </a:p>
          <a:p>
            <a:pPr lvl="2"/>
            <a:r>
              <a:rPr lang="en-US" sz="2600" b="1" dirty="0" smtClean="0"/>
              <a:t>Exchangers: </a:t>
            </a:r>
            <a:r>
              <a:rPr lang="en-US" sz="2600" dirty="0" smtClean="0"/>
              <a:t>provide a point where threads can swap data</a:t>
            </a:r>
          </a:p>
          <a:p>
            <a:pPr lvl="2"/>
            <a:r>
              <a:rPr lang="en-US" sz="2600" b="1" dirty="0" smtClean="0"/>
              <a:t>Semaphores: </a:t>
            </a:r>
            <a:r>
              <a:rPr lang="en-US" sz="2600" dirty="0" smtClean="0"/>
              <a:t>limit the number of threads that can access a resource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57564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000" dirty="0" smtClean="0"/>
              <a:t>Maintain a set of permits</a:t>
            </a:r>
          </a:p>
          <a:p>
            <a:r>
              <a:rPr lang="en-US" sz="3000" dirty="0" smtClean="0"/>
              <a:t>A thread must acquire a permit before continuing and release the permit when done with a task</a:t>
            </a:r>
          </a:p>
          <a:p>
            <a:r>
              <a:rPr lang="en-US" sz="3000" dirty="0" smtClean="0"/>
              <a:t>If no permit is available, a thread must wait</a:t>
            </a:r>
          </a:p>
          <a:p>
            <a:r>
              <a:rPr lang="en-US" sz="3000" dirty="0" smtClean="0"/>
              <a:t>Fair semaphores grant permits in the order threads request them, unfair semaphores do not guarantee this</a:t>
            </a:r>
          </a:p>
          <a:p>
            <a:r>
              <a:rPr lang="en-US" sz="3000" dirty="0" smtClean="0"/>
              <a:t>Semaphores that allow only one thread to execute at a time are known as </a:t>
            </a:r>
            <a:r>
              <a:rPr lang="en-US" sz="3000" b="1" dirty="0" smtClean="0"/>
              <a:t>binary semaphores</a:t>
            </a:r>
            <a:r>
              <a:rPr lang="en-US" sz="3000" dirty="0" smtClean="0"/>
              <a:t> or </a:t>
            </a:r>
            <a:r>
              <a:rPr lang="en-US" sz="3000" b="1" dirty="0" err="1" smtClean="0"/>
              <a:t>mutexes</a:t>
            </a:r>
            <a:r>
              <a:rPr lang="en-US" sz="3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879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000" i="1" dirty="0" smtClean="0"/>
              <a:t>List, Set, Map, </a:t>
            </a:r>
            <a:r>
              <a:rPr lang="en-US" sz="3000" i="1" dirty="0" err="1" smtClean="0"/>
              <a:t>ArrayList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HashSet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HashMap</a:t>
            </a:r>
            <a:r>
              <a:rPr lang="en-US" sz="3000" i="1" dirty="0" smtClean="0"/>
              <a:t>, </a:t>
            </a:r>
            <a:r>
              <a:rPr lang="en-US" sz="3000" dirty="0" err="1" smtClean="0"/>
              <a:t>etc</a:t>
            </a:r>
            <a:r>
              <a:rPr lang="en-US" sz="3000" dirty="0" smtClean="0"/>
              <a:t> are not thread-safe</a:t>
            </a:r>
          </a:p>
          <a:p>
            <a:r>
              <a:rPr lang="en-US" sz="3000" dirty="0" smtClean="0"/>
              <a:t>An object or code is </a:t>
            </a:r>
            <a:r>
              <a:rPr lang="en-US" sz="3000" b="1" dirty="0" smtClean="0"/>
              <a:t>thread-safe</a:t>
            </a:r>
            <a:r>
              <a:rPr lang="en-US" sz="3000" dirty="0" smtClean="0"/>
              <a:t> if it is guaranteed to be free of race conditions and functions correctly when accessed by multiple threads</a:t>
            </a:r>
          </a:p>
          <a:p>
            <a:r>
              <a:rPr lang="en-US" sz="3000" i="1" dirty="0" err="1" smtClean="0"/>
              <a:t>java.util.Collections</a:t>
            </a:r>
            <a:r>
              <a:rPr lang="en-US" sz="3000" i="1" dirty="0" smtClean="0"/>
              <a:t> </a:t>
            </a:r>
            <a:r>
              <a:rPr lang="en-US" sz="3000" dirty="0" smtClean="0"/>
              <a:t>includes </a:t>
            </a:r>
            <a:r>
              <a:rPr lang="en-US" sz="3000" dirty="0" err="1" smtClean="0"/>
              <a:t>warpper</a:t>
            </a:r>
            <a:r>
              <a:rPr lang="en-US" sz="3000" dirty="0" smtClean="0"/>
              <a:t> methods to create thread-safe collection objects but often affect performance and require the use of semaphores when iterating 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124383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000" dirty="0" smtClean="0"/>
              <a:t>Concurrency Utilities framework provides performant collections with weakly-consistent iterators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weakly-consistent </a:t>
            </a:r>
            <a:r>
              <a:rPr lang="en-US" sz="3000" dirty="0" smtClean="0"/>
              <a:t>iterator has the following properties</a:t>
            </a:r>
          </a:p>
          <a:p>
            <a:pPr lvl="2"/>
            <a:r>
              <a:rPr lang="en-US" sz="2600" dirty="0" smtClean="0"/>
              <a:t>If an element has been removed after iteration has begun and the element hasn’t been returned, it will not be returned during iteration</a:t>
            </a:r>
          </a:p>
          <a:p>
            <a:pPr lvl="2"/>
            <a:r>
              <a:rPr lang="en-US" sz="2600" dirty="0" smtClean="0"/>
              <a:t>No element is returned more than once during iteration</a:t>
            </a:r>
          </a:p>
          <a:p>
            <a:pPr lvl="2"/>
            <a:r>
              <a:rPr lang="en-US" sz="2600" dirty="0" smtClean="0"/>
              <a:t>If an element is added after iteration begins, it may or may not be returned during iteration</a:t>
            </a:r>
          </a:p>
        </p:txBody>
      </p:sp>
    </p:spTree>
    <p:extLst>
      <p:ext uri="{BB962C8B-B14F-4D97-AF65-F5344CB8AC3E}">
        <p14:creationId xmlns:p14="http://schemas.microsoft.com/office/powerpoint/2010/main" val="142201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In the checking account example, we addressed </a:t>
            </a:r>
            <a:r>
              <a:rPr lang="en-US" sz="3200" dirty="0" smtClean="0"/>
              <a:t>the race </a:t>
            </a:r>
            <a:r>
              <a:rPr lang="en-US" sz="3200" dirty="0"/>
              <a:t>condition though synchronization, first </a:t>
            </a:r>
            <a:r>
              <a:rPr lang="en-US" sz="3200" dirty="0" smtClean="0"/>
              <a:t>by declaring </a:t>
            </a:r>
            <a:r>
              <a:rPr lang="en-US" sz="3200" dirty="0"/>
              <a:t>the </a:t>
            </a:r>
            <a:r>
              <a:rPr lang="en-US" sz="3200" i="1" dirty="0"/>
              <a:t>withdraw()</a:t>
            </a:r>
            <a:r>
              <a:rPr lang="en-US" sz="3200" dirty="0"/>
              <a:t> method as </a:t>
            </a:r>
            <a:r>
              <a:rPr lang="en-US" sz="3200" dirty="0" smtClean="0"/>
              <a:t>synchronized and </a:t>
            </a:r>
            <a:r>
              <a:rPr lang="en-US" sz="3200" dirty="0"/>
              <a:t>second by using a synchronizer. An </a:t>
            </a:r>
            <a:r>
              <a:rPr lang="en-US" sz="3200" dirty="0" smtClean="0"/>
              <a:t>alternative method </a:t>
            </a:r>
            <a:r>
              <a:rPr lang="en-US" sz="3200" dirty="0"/>
              <a:t>is to use a synchronize statement like this</a:t>
            </a:r>
            <a:r>
              <a:rPr lang="en-US" sz="32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some </a:t>
            </a:r>
            <a:r>
              <a:rPr lang="en-US" sz="320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code </a:t>
            </a:r>
            <a:endParaRPr lang="en-US" sz="320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synchronize(object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// 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code that uses object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// but 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only allows one thread to access it at a time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This </a:t>
            </a:r>
            <a:r>
              <a:rPr lang="en-US" sz="3200" dirty="0"/>
              <a:t>creates an intrinsic lock on </a:t>
            </a:r>
            <a:r>
              <a:rPr lang="en-US" sz="3200" i="1" dirty="0"/>
              <a:t>object</a:t>
            </a:r>
            <a:r>
              <a:rPr lang="en-US" sz="3200" dirty="0"/>
              <a:t>. Rewrite the checking account example to use an intrinsic lock on the </a:t>
            </a:r>
            <a:r>
              <a:rPr lang="en-US" sz="3200" i="1" dirty="0"/>
              <a:t>account</a:t>
            </a:r>
            <a:r>
              <a:rPr lang="en-US" sz="3200" dirty="0"/>
              <a:t> object created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324-354, 487-536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thread</a:t>
            </a:r>
            <a:r>
              <a:rPr lang="en-US" sz="3000" dirty="0" smtClean="0"/>
              <a:t> is a path of execution through a program’s code</a:t>
            </a:r>
          </a:p>
          <a:p>
            <a:r>
              <a:rPr lang="en-US" sz="3000" dirty="0" smtClean="0"/>
              <a:t>All our programs so far have executed in a single thread</a:t>
            </a:r>
          </a:p>
          <a:p>
            <a:r>
              <a:rPr lang="en-US" sz="3000" dirty="0" smtClean="0"/>
              <a:t>We can use threads to execute multiple tasks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Runnable Interface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Used to supply code for threads to execute</a:t>
            </a:r>
          </a:p>
          <a:p>
            <a:r>
              <a:rPr lang="en-US" sz="3000" dirty="0" smtClean="0"/>
              <a:t>Declares a single method that takes no parameters and returns no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Runnable r = new Runnable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public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 run() {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//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code to execute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1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way of interfacing with the operating system’s thread management</a:t>
            </a:r>
          </a:p>
          <a:p>
            <a:r>
              <a:rPr lang="en-US" sz="3000" dirty="0" smtClean="0"/>
              <a:t>A single operating system thread is associated with a </a:t>
            </a:r>
            <a:r>
              <a:rPr lang="en-US" sz="3000" i="1" dirty="0" smtClean="0"/>
              <a:t>Thread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We can pass a </a:t>
            </a:r>
            <a:r>
              <a:rPr lang="en-US" sz="3000" i="1" dirty="0" smtClean="0"/>
              <a:t>Runnable</a:t>
            </a:r>
            <a:r>
              <a:rPr lang="en-US" sz="3000" dirty="0" smtClean="0"/>
              <a:t> instance using the </a:t>
            </a:r>
            <a:r>
              <a:rPr lang="en-US" sz="3000" i="1" dirty="0" smtClean="0"/>
              <a:t>Thread</a:t>
            </a:r>
            <a:r>
              <a:rPr lang="en-US" sz="3000" dirty="0" smtClean="0"/>
              <a:t> constructor or override the </a:t>
            </a:r>
            <a:r>
              <a:rPr lang="en-US" sz="3000" i="1" dirty="0" smtClean="0"/>
              <a:t>run()</a:t>
            </a:r>
            <a:r>
              <a:rPr lang="en-US" sz="3000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70736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within Threads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Unhandled exceptions will cause a thread to terminate</a:t>
            </a:r>
          </a:p>
          <a:p>
            <a:r>
              <a:rPr lang="en-US" sz="3000" dirty="0" smtClean="0"/>
              <a:t>We can use uncaught exception handlers to deal with exceptions that occur in threads that aren’t handled elsewhere in the thread</a:t>
            </a:r>
          </a:p>
        </p:txBody>
      </p:sp>
    </p:spTree>
    <p:extLst>
      <p:ext uri="{BB962C8B-B14F-4D97-AF65-F5344CB8AC3E}">
        <p14:creationId xmlns:p14="http://schemas.microsoft.com/office/powerpoint/2010/main" val="16284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000" dirty="0" smtClean="0"/>
              <a:t>Though threads execute independently, they often share data</a:t>
            </a:r>
          </a:p>
          <a:p>
            <a:r>
              <a:rPr lang="en-US" sz="3000" dirty="0" smtClean="0"/>
              <a:t>Problems can arise due to how shared data is accessed/modified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race condition </a:t>
            </a:r>
            <a:r>
              <a:rPr lang="en-US" sz="3000" dirty="0" smtClean="0"/>
              <a:t>is a </a:t>
            </a:r>
            <a:r>
              <a:rPr lang="en-US" sz="3000" dirty="0" err="1" smtClean="0"/>
              <a:t>scenerio</a:t>
            </a:r>
            <a:r>
              <a:rPr lang="en-US" sz="3000" dirty="0" smtClean="0"/>
              <a:t> in which multiple threads access data and the final result is dependent on the timing of how threads are executed</a:t>
            </a:r>
          </a:p>
          <a:p>
            <a:r>
              <a:rPr lang="en-US" sz="3000" b="1" dirty="0" smtClean="0"/>
              <a:t>Synchronized access </a:t>
            </a:r>
            <a:r>
              <a:rPr lang="en-US" sz="3000" dirty="0" smtClean="0"/>
              <a:t>to a method allows only one thread to execute a method at a time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Utilities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052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664</TotalTime>
  <Words>696</Words>
  <Application>Microsoft Macintosh PowerPoint</Application>
  <PresentationFormat>Widescreen</PresentationFormat>
  <Paragraphs>83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Threads</vt:lpstr>
      <vt:lpstr>Threads</vt:lpstr>
      <vt:lpstr>Runnable Interface </vt:lpstr>
      <vt:lpstr>Thread Class</vt:lpstr>
      <vt:lpstr>Exceptions within Threads</vt:lpstr>
      <vt:lpstr>Synchronization</vt:lpstr>
      <vt:lpstr>Concurrency Utilities</vt:lpstr>
      <vt:lpstr>Concurrency Utilities</vt:lpstr>
      <vt:lpstr>Executors</vt:lpstr>
      <vt:lpstr>Synchronizers </vt:lpstr>
      <vt:lpstr>Semaphores</vt:lpstr>
      <vt:lpstr>Concurrent Collections</vt:lpstr>
      <vt:lpstr>Concurrent Collections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81</cp:revision>
  <cp:lastPrinted>2016-03-03T00:50:06Z</cp:lastPrinted>
  <dcterms:created xsi:type="dcterms:W3CDTF">2016-01-21T00:24:28Z</dcterms:created>
  <dcterms:modified xsi:type="dcterms:W3CDTF">2016-04-22T13:04:21Z</dcterms:modified>
</cp:coreProperties>
</file>