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8" r:id="rId3"/>
    <p:sldId id="260" r:id="rId4"/>
    <p:sldId id="257" r:id="rId5"/>
    <p:sldId id="277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78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836"/>
  </p:normalViewPr>
  <p:slideViewPr>
    <p:cSldViewPr snapToGrid="0" snapToObjects="1">
      <p:cViewPr varScale="1">
        <p:scale>
          <a:sx n="107" d="100"/>
          <a:sy n="107" d="100"/>
        </p:scale>
        <p:origin x="192" y="2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5: Classes and Objects</a:t>
            </a:r>
            <a:endParaRPr lang="en-US" dirty="0" smtClean="0"/>
          </a:p>
          <a:p>
            <a:r>
              <a:rPr lang="en-US" dirty="0" smtClean="0"/>
              <a:t>February </a:t>
            </a:r>
            <a:r>
              <a:rPr lang="en-US" dirty="0" smtClean="0"/>
              <a:t>17,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227001" cy="4351337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Used to represent behavior associated with an object</a:t>
            </a:r>
          </a:p>
          <a:p>
            <a:r>
              <a:rPr lang="en-US" sz="2000" dirty="0" smtClean="0"/>
              <a:t>Must be accessed using object’s name</a:t>
            </a:r>
          </a:p>
          <a:p>
            <a:r>
              <a:rPr lang="en-US" sz="2000" dirty="0" smtClean="0"/>
              <a:t>Can access and modify class and instance fields</a:t>
            </a:r>
            <a:endParaRPr lang="en-US" sz="2000" i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5617028" y="1828800"/>
            <a:ext cx="5337484" cy="435133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name(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//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statements to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7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Class exposes an </a:t>
            </a:r>
            <a:r>
              <a:rPr lang="en-US" sz="2400" i="1" dirty="0" smtClean="0"/>
              <a:t>interface</a:t>
            </a:r>
            <a:r>
              <a:rPr lang="en-US" sz="2400" dirty="0" smtClean="0"/>
              <a:t> – constructors, methods, and fields accessible outside of the class</a:t>
            </a:r>
          </a:p>
          <a:p>
            <a:r>
              <a:rPr lang="en-US" sz="2400" dirty="0" smtClean="0"/>
              <a:t>Interface should not change</a:t>
            </a:r>
          </a:p>
          <a:p>
            <a:r>
              <a:rPr lang="en-US" sz="2400" dirty="0" smtClean="0"/>
              <a:t>Class also provides an </a:t>
            </a:r>
            <a:r>
              <a:rPr lang="en-US" sz="2400" i="1" dirty="0" smtClean="0"/>
              <a:t>implementation </a:t>
            </a:r>
            <a:r>
              <a:rPr lang="en-US" sz="2400" dirty="0" smtClean="0"/>
              <a:t>– code that supports the interface such as helper methods or fields with special values</a:t>
            </a:r>
          </a:p>
          <a:p>
            <a:r>
              <a:rPr lang="en-US" sz="2400" dirty="0" smtClean="0"/>
              <a:t>Hiding the implementation lets us change it later without breaking the interface</a:t>
            </a:r>
          </a:p>
        </p:txBody>
      </p:sp>
    </p:spTree>
    <p:extLst>
      <p:ext uri="{BB962C8B-B14F-4D97-AF65-F5344CB8AC3E}">
        <p14:creationId xmlns:p14="http://schemas.microsoft.com/office/powerpoint/2010/main" val="145895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Java provides four levels of access control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/>
              <a:t>public</a:t>
            </a:r>
            <a:r>
              <a:rPr lang="en-US" sz="2200" dirty="0" smtClean="0"/>
              <a:t>: accessible from anywhere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/>
              <a:t>protected</a:t>
            </a:r>
            <a:r>
              <a:rPr lang="en-US" sz="2200" dirty="0" smtClean="0"/>
              <a:t>: accessible from all classes in the same package as well as subclasses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/>
              <a:t>private</a:t>
            </a:r>
            <a:r>
              <a:rPr lang="en-US" sz="2200" dirty="0" smtClean="0"/>
              <a:t>: only accessible from within the class itself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/>
              <a:t>package-private</a:t>
            </a:r>
            <a:r>
              <a:rPr lang="en-US" sz="2200" dirty="0" smtClean="0"/>
              <a:t>: accessible to classes in the same package; this is the default level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Specify access control level by prefixing field, class, and method declarations </a:t>
            </a:r>
          </a:p>
        </p:txBody>
      </p:sp>
    </p:spTree>
    <p:extLst>
      <p:ext uri="{BB962C8B-B14F-4D97-AF65-F5344CB8AC3E}">
        <p14:creationId xmlns:p14="http://schemas.microsoft.com/office/powerpoint/2010/main" val="148091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Block of code written into class body that can be used to initialize fields</a:t>
            </a:r>
          </a:p>
          <a:p>
            <a:r>
              <a:rPr lang="en-US" sz="2400" dirty="0" smtClean="0"/>
              <a:t>Class initializers are specified using the reserved word </a:t>
            </a:r>
            <a:r>
              <a:rPr lang="en-US" sz="2400" i="1" dirty="0" smtClean="0"/>
              <a:t>static</a:t>
            </a:r>
            <a:endParaRPr lang="en-US" sz="2400" dirty="0" smtClean="0"/>
          </a:p>
          <a:p>
            <a:r>
              <a:rPr lang="en-US" sz="2400" dirty="0" smtClean="0"/>
              <a:t>Typically instance initializers can be avoided by using constructors</a:t>
            </a:r>
          </a:p>
        </p:txBody>
      </p:sp>
    </p:spTree>
    <p:extLst>
      <p:ext uri="{BB962C8B-B14F-4D97-AF65-F5344CB8AC3E}">
        <p14:creationId xmlns:p14="http://schemas.microsoft.com/office/powerpoint/2010/main" val="1737719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7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ea typeface="Consolas" charset="0"/>
                <a:cs typeface="Consolas" charset="0"/>
              </a:rPr>
              <a:t>Objects consume memory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ea typeface="Consolas" charset="0"/>
                <a:cs typeface="Consolas" charset="0"/>
              </a:rPr>
              <a:t>Java provides a </a:t>
            </a:r>
            <a:r>
              <a:rPr lang="en-US" sz="2400" i="1" dirty="0" smtClean="0">
                <a:ea typeface="Consolas" charset="0"/>
                <a:cs typeface="Consolas" charset="0"/>
              </a:rPr>
              <a:t>garbage collector </a:t>
            </a:r>
            <a:r>
              <a:rPr lang="en-US" sz="2400" dirty="0" smtClean="0">
                <a:ea typeface="Consolas" charset="0"/>
                <a:cs typeface="Consolas" charset="0"/>
              </a:rPr>
              <a:t>that occasionally runs and frees memory for unreferenced objects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ea typeface="Consolas" charset="0"/>
                <a:cs typeface="Consolas" charset="0"/>
              </a:rPr>
              <a:t>An </a:t>
            </a:r>
            <a:r>
              <a:rPr lang="en-US" sz="2400" i="1" dirty="0" smtClean="0">
                <a:ea typeface="Consolas" charset="0"/>
                <a:cs typeface="Consolas" charset="0"/>
              </a:rPr>
              <a:t>unreferenced object</a:t>
            </a:r>
            <a:r>
              <a:rPr lang="en-US" sz="2400" dirty="0" smtClean="0">
                <a:ea typeface="Consolas" charset="0"/>
                <a:cs typeface="Consolas" charset="0"/>
              </a:rPr>
              <a:t> is an object that cannot be access from anywhere else in the program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ea typeface="Consolas" charset="0"/>
                <a:cs typeface="Consolas" charset="0"/>
              </a:rPr>
              <a:t>We should be aware of references that exist to objects – especially if a program uses more memory than expected</a:t>
            </a:r>
          </a:p>
        </p:txBody>
      </p:sp>
    </p:spTree>
    <p:extLst>
      <p:ext uri="{BB962C8B-B14F-4D97-AF65-F5344CB8AC3E}">
        <p14:creationId xmlns:p14="http://schemas.microsoft.com/office/powerpoint/2010/main" val="154866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a class that represents contact information for a person.  The </a:t>
            </a:r>
            <a:r>
              <a:rPr lang="en-US" sz="2400" dirty="0" smtClean="0"/>
              <a:t>class should </a:t>
            </a:r>
            <a:r>
              <a:rPr lang="en-US" sz="2400" dirty="0"/>
              <a:t>store the person's name and their email address.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Create </a:t>
            </a:r>
            <a:r>
              <a:rPr lang="en-US" sz="2400" dirty="0"/>
              <a:t>a second class that represents an address book (a collection of </a:t>
            </a:r>
            <a:r>
              <a:rPr lang="en-US" sz="2400" dirty="0" smtClean="0"/>
              <a:t>contact information </a:t>
            </a:r>
            <a:r>
              <a:rPr lang="en-US" sz="2400" dirty="0"/>
              <a:t>for many people) that includes methods for adding new </a:t>
            </a:r>
            <a:r>
              <a:rPr lang="en-US" sz="2400" dirty="0" smtClean="0"/>
              <a:t>contact information </a:t>
            </a:r>
            <a:r>
              <a:rPr lang="en-US" sz="2400" dirty="0"/>
              <a:t>and for searching the existing collection for a contacts </a:t>
            </a:r>
            <a:r>
              <a:rPr lang="en-US" sz="2400" dirty="0" smtClean="0"/>
              <a:t>email address </a:t>
            </a:r>
            <a:r>
              <a:rPr lang="en-US" sz="2400" dirty="0"/>
              <a:t>when the name is specified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program should create instances of the classes and demonstrate </a:t>
            </a:r>
            <a:r>
              <a:rPr lang="en-US" sz="2400" dirty="0" smtClean="0"/>
              <a:t>the functionality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49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</a:t>
            </a:r>
            <a:r>
              <a:rPr lang="en-US" sz="2800" dirty="0" smtClean="0"/>
              <a:t>89-107, 124-137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n-US" sz="3200" dirty="0" smtClean="0"/>
              <a:t>Define structure of objects, define attributes and methods</a:t>
            </a:r>
          </a:p>
          <a:p>
            <a:r>
              <a:rPr lang="en-US" sz="3200" dirty="0" smtClean="0"/>
              <a:t>Declared using reserved word </a:t>
            </a:r>
            <a:r>
              <a:rPr lang="en-US" sz="3200" i="1" dirty="0" smtClean="0"/>
              <a:t>class</a:t>
            </a:r>
            <a:r>
              <a:rPr lang="en-US" sz="3200" dirty="0" smtClean="0"/>
              <a:t> followed by a unique name</a:t>
            </a:r>
            <a:endParaRPr lang="en-US" sz="3200" dirty="0" smtClean="0"/>
          </a:p>
          <a:p>
            <a:r>
              <a:rPr lang="en-US" sz="3200" dirty="0" smtClean="0"/>
              <a:t>Usually, the first letter of every word in the name is capitalized</a:t>
            </a:r>
            <a:endParaRPr lang="en-US" sz="3200" dirty="0" smtClean="0"/>
          </a:p>
          <a:p>
            <a:r>
              <a:rPr lang="en-US" sz="3200" dirty="0" smtClean="0"/>
              <a:t>So far, all our code has been in Main</a:t>
            </a:r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Name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//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member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declarations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000" dirty="0" smtClean="0"/>
              <a:t>Create objects (or instances) of a class using the </a:t>
            </a:r>
            <a:r>
              <a:rPr lang="en-US" sz="2000" i="1" dirty="0" smtClean="0"/>
              <a:t>new</a:t>
            </a:r>
            <a:r>
              <a:rPr lang="en-US" sz="2000" dirty="0" smtClean="0"/>
              <a:t> operator</a:t>
            </a:r>
          </a:p>
          <a:p>
            <a:r>
              <a:rPr lang="en-US" sz="2000" dirty="0" smtClean="0"/>
              <a:t>We can use constructors to execute code when we create objects</a:t>
            </a:r>
          </a:p>
          <a:p>
            <a:r>
              <a:rPr lang="en-US" sz="2000" dirty="0" smtClean="0"/>
              <a:t>A constructor is like a method but uses the class’s name</a:t>
            </a:r>
          </a:p>
          <a:p>
            <a:r>
              <a:rPr lang="en-US" sz="2000" dirty="0" smtClean="0"/>
              <a:t>When the </a:t>
            </a:r>
            <a:r>
              <a:rPr lang="en-US" sz="2000" i="1" dirty="0" smtClean="0"/>
              <a:t>new </a:t>
            </a:r>
            <a:r>
              <a:rPr lang="en-US" sz="2000" dirty="0" smtClean="0"/>
              <a:t>operator is used:</a:t>
            </a:r>
          </a:p>
          <a:p>
            <a:pPr lvl="1"/>
            <a:r>
              <a:rPr lang="en-US" sz="1800" dirty="0" smtClean="0"/>
              <a:t>constructor is used to allocate memory</a:t>
            </a:r>
          </a:p>
          <a:p>
            <a:pPr lvl="1"/>
            <a:r>
              <a:rPr lang="en-US" sz="1800" dirty="0" smtClean="0"/>
              <a:t>the constructor’s code is executed</a:t>
            </a:r>
          </a:p>
          <a:p>
            <a:pPr lvl="1"/>
            <a:r>
              <a:rPr lang="en-US" sz="1800" i="1" dirty="0" smtClean="0"/>
              <a:t>new </a:t>
            </a:r>
            <a:r>
              <a:rPr lang="en-US" sz="1800" dirty="0" smtClean="0"/>
              <a:t>operator returns an instance of the class</a:t>
            </a:r>
          </a:p>
          <a:p>
            <a:r>
              <a:rPr lang="en-US" sz="2000" dirty="0" smtClean="0"/>
              <a:t>A constructor can have a parameter list</a:t>
            </a:r>
          </a:p>
          <a:p>
            <a:r>
              <a:rPr lang="en-US" sz="2000" dirty="0" smtClean="0"/>
              <a:t>If no constructor is specified, Java uses the default constructor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2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800" dirty="0" smtClean="0"/>
              <a:t>Combining state information (fields) and related behaviors (methods) in one data structure</a:t>
            </a:r>
          </a:p>
          <a:p>
            <a:r>
              <a:rPr lang="en-US" sz="2800" dirty="0" smtClean="0"/>
              <a:t>Sometimes used to describe restrictions on access to behaviors and state to avoid misuse or interference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622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Fields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227001" cy="4351337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Used to store an attribute associated with a class</a:t>
            </a:r>
          </a:p>
          <a:p>
            <a:r>
              <a:rPr lang="en-US" sz="2000" dirty="0" smtClean="0"/>
              <a:t>Shared by all objects created by class</a:t>
            </a:r>
          </a:p>
          <a:p>
            <a:r>
              <a:rPr lang="en-US" sz="2000" dirty="0" smtClean="0"/>
              <a:t>Specified using </a:t>
            </a:r>
            <a:r>
              <a:rPr lang="en-US" sz="2000" i="1" dirty="0" smtClean="0"/>
              <a:t>static</a:t>
            </a:r>
          </a:p>
          <a:p>
            <a:r>
              <a:rPr lang="en-US" sz="2000" dirty="0" smtClean="0"/>
              <a:t>If no initial value is specified, set to 0, 0.0, false, null, etc.</a:t>
            </a:r>
          </a:p>
          <a:p>
            <a:r>
              <a:rPr lang="en-US" sz="2000" dirty="0" smtClean="0"/>
              <a:t>Can be accessed using class’s name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4358244" y="1828800"/>
            <a:ext cx="6248796" cy="435133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type_name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variable_name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[= expression];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6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Fields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227001" cy="4351337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Used to store an attribute associated with an object</a:t>
            </a:r>
          </a:p>
          <a:p>
            <a:r>
              <a:rPr lang="en-US" sz="2000" dirty="0" smtClean="0"/>
              <a:t>Unique to the object</a:t>
            </a:r>
          </a:p>
          <a:p>
            <a:r>
              <a:rPr lang="en-US" sz="2000" dirty="0" smtClean="0"/>
              <a:t>If no initial value is specified, set to 0, 0.0, false, null, etc.</a:t>
            </a:r>
          </a:p>
          <a:p>
            <a:r>
              <a:rPr lang="en-US" sz="2000" dirty="0" smtClean="0"/>
              <a:t>Must be accessed using object’s name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4358244" y="1828800"/>
            <a:ext cx="6248796" cy="435133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type_name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variable_name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[= expression];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3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227001" cy="4351337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Used to represent behavior associated with a class</a:t>
            </a:r>
          </a:p>
          <a:p>
            <a:r>
              <a:rPr lang="en-US" sz="2000" dirty="0" smtClean="0"/>
              <a:t>Specified using </a:t>
            </a:r>
            <a:r>
              <a:rPr lang="en-US" sz="2000" i="1" dirty="0" smtClean="0"/>
              <a:t>static</a:t>
            </a:r>
            <a:endParaRPr lang="en-US" sz="2000" dirty="0" smtClean="0"/>
          </a:p>
          <a:p>
            <a:r>
              <a:rPr lang="en-US" sz="2000" dirty="0" smtClean="0"/>
              <a:t>Can be accessed using class’s name</a:t>
            </a:r>
          </a:p>
          <a:p>
            <a:r>
              <a:rPr lang="en-US" sz="2000" dirty="0" smtClean="0"/>
              <a:t>Can access and modify class fields</a:t>
            </a:r>
            <a:endParaRPr lang="en-US" sz="2000" i="1" dirty="0" smtClean="0"/>
          </a:p>
          <a:p>
            <a:r>
              <a:rPr lang="en-US" sz="2000" dirty="0" smtClean="0"/>
              <a:t>Cannot access or modify instance fields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5617028" y="1828800"/>
            <a:ext cx="5337484" cy="435133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name(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//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statements to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25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377</TotalTime>
  <Words>659</Words>
  <Application>Microsoft Macintosh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Century Schoolbook</vt:lpstr>
      <vt:lpstr>Consolas</vt:lpstr>
      <vt:lpstr>Wingdings 2</vt:lpstr>
      <vt:lpstr>Arial</vt:lpstr>
      <vt:lpstr>View</vt:lpstr>
      <vt:lpstr>Programming Fundamentals for Android</vt:lpstr>
      <vt:lpstr>Corresponding Text</vt:lpstr>
      <vt:lpstr>Classes and Objects</vt:lpstr>
      <vt:lpstr>Classes</vt:lpstr>
      <vt:lpstr>Creating Objects</vt:lpstr>
      <vt:lpstr>Encapsulation</vt:lpstr>
      <vt:lpstr>Class Fields</vt:lpstr>
      <vt:lpstr>Instance Fields</vt:lpstr>
      <vt:lpstr>Class Methods</vt:lpstr>
      <vt:lpstr>Instance Methods</vt:lpstr>
      <vt:lpstr>Access Control</vt:lpstr>
      <vt:lpstr>Access Control</vt:lpstr>
      <vt:lpstr>Initializers</vt:lpstr>
      <vt:lpstr>Garbage Collection</vt:lpstr>
      <vt:lpstr>Garbage Collection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43</cp:revision>
  <cp:lastPrinted>2016-01-21T00:30:21Z</cp:lastPrinted>
  <dcterms:created xsi:type="dcterms:W3CDTF">2016-01-21T00:24:28Z</dcterms:created>
  <dcterms:modified xsi:type="dcterms:W3CDTF">2016-02-18T00:05:48Z</dcterms:modified>
</cp:coreProperties>
</file>