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8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5: Classes and Objects</a:t>
            </a:r>
          </a:p>
          <a:p>
            <a:r>
              <a:rPr lang="en-US" smtClean="0"/>
              <a:t>February </a:t>
            </a:r>
            <a:r>
              <a:rPr lang="en-US" smtClean="0"/>
              <a:t>18,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represent behavior associated with an object</a:t>
            </a:r>
          </a:p>
          <a:p>
            <a:r>
              <a:rPr lang="en-US" sz="2000" dirty="0" smtClean="0"/>
              <a:t>Must be accessed using object’s name</a:t>
            </a:r>
          </a:p>
          <a:p>
            <a:r>
              <a:rPr lang="en-US" sz="2000" dirty="0" smtClean="0"/>
              <a:t>Can access and modify class and instance fields</a:t>
            </a:r>
            <a:endParaRPr lang="en-US" sz="2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 to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Class exposes an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– constructors, methods, and fields accessible outside of the class</a:t>
            </a:r>
          </a:p>
          <a:p>
            <a:r>
              <a:rPr lang="en-US" sz="2400" dirty="0" smtClean="0"/>
              <a:t>Interface should not change</a:t>
            </a:r>
          </a:p>
          <a:p>
            <a:r>
              <a:rPr lang="en-US" sz="2400" dirty="0" smtClean="0"/>
              <a:t>Class also provides an </a:t>
            </a:r>
            <a:r>
              <a:rPr lang="en-US" sz="2400" i="1" dirty="0" smtClean="0"/>
              <a:t>implementation </a:t>
            </a:r>
            <a:r>
              <a:rPr lang="en-US" sz="2400" dirty="0" smtClean="0"/>
              <a:t>– code that supports the interface such as helper methods or fields with special values</a:t>
            </a:r>
          </a:p>
          <a:p>
            <a:r>
              <a:rPr lang="en-US" sz="2400" dirty="0" smtClean="0"/>
              <a:t>Hiding the implementation lets us change it later without breaking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Java provides four levels of access control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public</a:t>
            </a:r>
            <a:r>
              <a:rPr lang="en-US" sz="2200" dirty="0" smtClean="0"/>
              <a:t>: accessible from anywhere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protected</a:t>
            </a:r>
            <a:r>
              <a:rPr lang="en-US" sz="2200" dirty="0" smtClean="0"/>
              <a:t>: accessible from all classes in the same package as well as subclasses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private</a:t>
            </a:r>
            <a:r>
              <a:rPr lang="en-US" sz="2200" dirty="0" smtClean="0"/>
              <a:t>: only accessible from within the class itself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package-private</a:t>
            </a:r>
            <a:r>
              <a:rPr lang="en-US" sz="2200" dirty="0" smtClean="0"/>
              <a:t>: accessible to classes in the same package; this is the default level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Specify access control level by prefixing field, class, and method declarations </a:t>
            </a:r>
          </a:p>
        </p:txBody>
      </p:sp>
    </p:spTree>
    <p:extLst>
      <p:ext uri="{BB962C8B-B14F-4D97-AF65-F5344CB8AC3E}">
        <p14:creationId xmlns:p14="http://schemas.microsoft.com/office/powerpoint/2010/main" val="14809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Block of code written into class body that can be used to initialize fields</a:t>
            </a:r>
          </a:p>
          <a:p>
            <a:r>
              <a:rPr lang="en-US" sz="2400" dirty="0" smtClean="0"/>
              <a:t>Class initializers are specified using the reserved word </a:t>
            </a:r>
            <a:r>
              <a:rPr lang="en-US" sz="2400" i="1" dirty="0" smtClean="0"/>
              <a:t>static</a:t>
            </a:r>
            <a:endParaRPr lang="en-US" sz="2400" dirty="0" smtClean="0"/>
          </a:p>
          <a:p>
            <a:r>
              <a:rPr lang="en-US" sz="2400" dirty="0" smtClean="0"/>
              <a:t>Typically instance initializers can be avoided by using constructors</a:t>
            </a:r>
          </a:p>
        </p:txBody>
      </p:sp>
    </p:spTree>
    <p:extLst>
      <p:ext uri="{BB962C8B-B14F-4D97-AF65-F5344CB8AC3E}">
        <p14:creationId xmlns:p14="http://schemas.microsoft.com/office/powerpoint/2010/main" val="173771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Objects consume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Java provides a </a:t>
            </a:r>
            <a:r>
              <a:rPr lang="en-US" sz="2400" i="1" dirty="0" smtClean="0">
                <a:ea typeface="Consolas" charset="0"/>
                <a:cs typeface="Consolas" charset="0"/>
              </a:rPr>
              <a:t>garbage collector </a:t>
            </a:r>
            <a:r>
              <a:rPr lang="en-US" sz="2400" dirty="0" smtClean="0">
                <a:ea typeface="Consolas" charset="0"/>
                <a:cs typeface="Consolas" charset="0"/>
              </a:rPr>
              <a:t>that occasionally runs and frees memory for unreferenced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An </a:t>
            </a:r>
            <a:r>
              <a:rPr lang="en-US" sz="2400" i="1" dirty="0" smtClean="0">
                <a:ea typeface="Consolas" charset="0"/>
                <a:cs typeface="Consolas" charset="0"/>
              </a:rPr>
              <a:t>unreferenced object</a:t>
            </a:r>
            <a:r>
              <a:rPr lang="en-US" sz="2400" dirty="0" smtClean="0">
                <a:ea typeface="Consolas" charset="0"/>
                <a:cs typeface="Consolas" charset="0"/>
              </a:rPr>
              <a:t> is an object that cannot be access from anywhere else in the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We should be aware of references that exist to objects – especially if a program uses more memory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class that represents contact information for a person.  The </a:t>
            </a:r>
            <a:r>
              <a:rPr lang="en-US" sz="2400" dirty="0" smtClean="0"/>
              <a:t>class should </a:t>
            </a:r>
            <a:r>
              <a:rPr lang="en-US" sz="2400" dirty="0"/>
              <a:t>store the person's name and their email address.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a second class that represents an address book (a collection of </a:t>
            </a:r>
            <a:r>
              <a:rPr lang="en-US" sz="2400" dirty="0" smtClean="0"/>
              <a:t>contact information </a:t>
            </a:r>
            <a:r>
              <a:rPr lang="en-US" sz="2400" dirty="0"/>
              <a:t>for many people) that includes methods for adding new </a:t>
            </a:r>
            <a:r>
              <a:rPr lang="en-US" sz="2400" dirty="0" smtClean="0"/>
              <a:t>contact information </a:t>
            </a:r>
            <a:r>
              <a:rPr lang="en-US" sz="2400" dirty="0"/>
              <a:t>and for searching the existing collection for a contacts </a:t>
            </a:r>
            <a:r>
              <a:rPr lang="en-US" sz="2400" dirty="0" smtClean="0"/>
              <a:t>email address </a:t>
            </a:r>
            <a:r>
              <a:rPr lang="en-US" sz="2400" dirty="0"/>
              <a:t>when the name is specified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program should create instances of the classes and demonstrate </a:t>
            </a:r>
            <a:r>
              <a:rPr lang="en-US" sz="2400" dirty="0" smtClean="0"/>
              <a:t>the functionality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89-107, 124-137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3200" dirty="0" smtClean="0"/>
              <a:t>Define structure of objects, define attributes and methods</a:t>
            </a:r>
          </a:p>
          <a:p>
            <a:r>
              <a:rPr lang="en-US" sz="3200" dirty="0" smtClean="0"/>
              <a:t>Declared using reserved word </a:t>
            </a:r>
            <a:r>
              <a:rPr lang="en-US" sz="3200" i="1" dirty="0" smtClean="0"/>
              <a:t>class</a:t>
            </a:r>
            <a:r>
              <a:rPr lang="en-US" sz="3200" dirty="0" smtClean="0"/>
              <a:t> followed by a unique name</a:t>
            </a:r>
          </a:p>
          <a:p>
            <a:r>
              <a:rPr lang="en-US" sz="3200" dirty="0" smtClean="0"/>
              <a:t>Usually, the first letter of every word in the name is capitalized</a:t>
            </a:r>
          </a:p>
          <a:p>
            <a:r>
              <a:rPr lang="en-US" sz="3200" dirty="0" smtClean="0"/>
              <a:t>So far, all our code has been in Main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Name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member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declarations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Create objects (or instances) of a class using the </a:t>
            </a:r>
            <a:r>
              <a:rPr lang="en-US" sz="2000" i="1" dirty="0" smtClean="0"/>
              <a:t>new</a:t>
            </a:r>
            <a:r>
              <a:rPr lang="en-US" sz="2000" dirty="0" smtClean="0"/>
              <a:t> operator</a:t>
            </a:r>
          </a:p>
          <a:p>
            <a:r>
              <a:rPr lang="en-US" sz="2000" dirty="0" smtClean="0"/>
              <a:t>We can use constructors to execute code when we create objects</a:t>
            </a:r>
          </a:p>
          <a:p>
            <a:r>
              <a:rPr lang="en-US" sz="2000" dirty="0" smtClean="0"/>
              <a:t>A constructor is like a method but uses the class’s name</a:t>
            </a:r>
          </a:p>
          <a:p>
            <a:r>
              <a:rPr lang="en-US" sz="2000" dirty="0" smtClean="0"/>
              <a:t>When the </a:t>
            </a:r>
            <a:r>
              <a:rPr lang="en-US" sz="2000" i="1" dirty="0" smtClean="0"/>
              <a:t>new </a:t>
            </a:r>
            <a:r>
              <a:rPr lang="en-US" sz="2000" dirty="0" smtClean="0"/>
              <a:t>operator is used:</a:t>
            </a:r>
          </a:p>
          <a:p>
            <a:pPr lvl="1"/>
            <a:r>
              <a:rPr lang="en-US" sz="1800" dirty="0" smtClean="0"/>
              <a:t>constructor is used to allocate memory</a:t>
            </a:r>
          </a:p>
          <a:p>
            <a:pPr lvl="1"/>
            <a:r>
              <a:rPr lang="en-US" sz="1800" dirty="0" smtClean="0"/>
              <a:t>the constructor’s code is executed</a:t>
            </a:r>
          </a:p>
          <a:p>
            <a:pPr lvl="1"/>
            <a:r>
              <a:rPr lang="en-US" sz="1800" i="1" dirty="0" smtClean="0"/>
              <a:t>new </a:t>
            </a:r>
            <a:r>
              <a:rPr lang="en-US" sz="1800" dirty="0" smtClean="0"/>
              <a:t>operator returns an instance of the class</a:t>
            </a:r>
          </a:p>
          <a:p>
            <a:r>
              <a:rPr lang="en-US" sz="2000" dirty="0" smtClean="0"/>
              <a:t>A constructor can have a parameter list</a:t>
            </a:r>
          </a:p>
          <a:p>
            <a:r>
              <a:rPr lang="en-US" sz="2000" dirty="0" smtClean="0"/>
              <a:t>If no constructor is specified, Java uses the default constructor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Combining state information (fields) and related behaviors (methods) in one data structure</a:t>
            </a:r>
          </a:p>
          <a:p>
            <a:r>
              <a:rPr lang="en-US" sz="2800" dirty="0" smtClean="0"/>
              <a:t>Sometimes used to describe restrictions on access to behaviors and state to avoid misuse or interference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store an attribute associated with a class</a:t>
            </a:r>
          </a:p>
          <a:p>
            <a:r>
              <a:rPr lang="en-US" sz="2000" dirty="0" smtClean="0"/>
              <a:t>Shared by all objects created by class</a:t>
            </a:r>
          </a:p>
          <a:p>
            <a:r>
              <a:rPr lang="en-US" sz="2000" dirty="0" smtClean="0"/>
              <a:t>Specified using </a:t>
            </a:r>
            <a:r>
              <a:rPr lang="en-US" sz="2000" i="1" dirty="0" smtClean="0"/>
              <a:t>static</a:t>
            </a:r>
          </a:p>
          <a:p>
            <a:r>
              <a:rPr lang="en-US" sz="2000" dirty="0" smtClean="0"/>
              <a:t>If no initial value is specified, set to 0, 0.0, false, null, etc.</a:t>
            </a:r>
          </a:p>
          <a:p>
            <a:r>
              <a:rPr lang="en-US" sz="2000" dirty="0" smtClean="0"/>
              <a:t>Can be accessed using class’s name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[= expression];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Fields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store an attribute associated with an object</a:t>
            </a:r>
          </a:p>
          <a:p>
            <a:r>
              <a:rPr lang="en-US" sz="2000" dirty="0" smtClean="0"/>
              <a:t>Unique to the object</a:t>
            </a:r>
          </a:p>
          <a:p>
            <a:r>
              <a:rPr lang="en-US" sz="2000" dirty="0" smtClean="0"/>
              <a:t>If no initial value is specified, set to 0, 0.0, false, null, etc.</a:t>
            </a:r>
          </a:p>
          <a:p>
            <a:r>
              <a:rPr lang="en-US" sz="2000" dirty="0" smtClean="0"/>
              <a:t>Must be accessed using object’s name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[= expression];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represent behavior associated with a class</a:t>
            </a:r>
          </a:p>
          <a:p>
            <a:r>
              <a:rPr lang="en-US" sz="2000" dirty="0" smtClean="0"/>
              <a:t>Specified using </a:t>
            </a:r>
            <a:r>
              <a:rPr lang="en-US" sz="2000" i="1" dirty="0" smtClean="0"/>
              <a:t>static</a:t>
            </a:r>
            <a:endParaRPr lang="en-US" sz="2000" dirty="0" smtClean="0"/>
          </a:p>
          <a:p>
            <a:r>
              <a:rPr lang="en-US" sz="2000" dirty="0" smtClean="0"/>
              <a:t>Can be accessed using class’s name</a:t>
            </a:r>
          </a:p>
          <a:p>
            <a:r>
              <a:rPr lang="en-US" sz="2000" dirty="0" smtClean="0"/>
              <a:t>Can access and modify class fields</a:t>
            </a:r>
            <a:endParaRPr lang="en-US" sz="2000" i="1" dirty="0" smtClean="0"/>
          </a:p>
          <a:p>
            <a:r>
              <a:rPr lang="en-US" sz="2000" dirty="0" smtClean="0"/>
              <a:t>Cannot access or modify instance fields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 to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377</TotalTime>
  <Words>659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Classes and Objects</vt:lpstr>
      <vt:lpstr>Classes</vt:lpstr>
      <vt:lpstr>Creating Objects</vt:lpstr>
      <vt:lpstr>Encapsulation</vt:lpstr>
      <vt:lpstr>Class Fields</vt:lpstr>
      <vt:lpstr>Instance Fields</vt:lpstr>
      <vt:lpstr>Class Methods</vt:lpstr>
      <vt:lpstr>Instance Methods</vt:lpstr>
      <vt:lpstr>Access Control</vt:lpstr>
      <vt:lpstr>Access Control</vt:lpstr>
      <vt:lpstr>Initializers</vt:lpstr>
      <vt:lpstr>Garbage Collection</vt:lpstr>
      <vt:lpstr>Garbage Collection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45</cp:revision>
  <cp:lastPrinted>2016-02-18T00:09:04Z</cp:lastPrinted>
  <dcterms:created xsi:type="dcterms:W3CDTF">2016-01-21T00:24:28Z</dcterms:created>
  <dcterms:modified xsi:type="dcterms:W3CDTF">2016-02-18T00:09:08Z</dcterms:modified>
</cp:coreProperties>
</file>