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00B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F17B3687-3BEF-45BC-9567-22D0761E8B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E1E68-32B7-4F9E-9AB4-CC6BDA4484C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325C2-2221-462B-ADD6-25427D0E1268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9D6CF-E9BE-46A9-A5EC-E37F8FB7A7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754E5-B3B7-4985-97F5-E528A436944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754E5-B3B7-4985-97F5-E528A436944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751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359A9-E773-4D43-82E7-DAFC9B59914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B07C3-76D7-4F1B-861F-5C74E38A6C7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43671-EB92-43B2-963F-DAAA68CB55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6515E-0472-4353-BF22-0423DA322CA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CEEF3-68DA-4630-9477-9069593BB15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7173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7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81200" y="1484313"/>
            <a:ext cx="7085013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3525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1835150" y="0"/>
            <a:ext cx="3132138" cy="609600"/>
            <a:chOff x="1165" y="0"/>
            <a:chExt cx="1973" cy="384"/>
          </a:xfrm>
        </p:grpSpPr>
        <p:pic>
          <p:nvPicPr>
            <p:cNvPr id="7180" name="Picture 12" descr="r2_c2"/>
            <p:cNvPicPr>
              <a:picLocks noChangeAspect="1" noChangeArrowheads="1"/>
            </p:cNvPicPr>
            <p:nvPr/>
          </p:nvPicPr>
          <p:blipFill>
            <a:blip r:embed="rId3">
              <a:lum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0"/>
              <a:ext cx="35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1" name="Picture 13" descr="r2_c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0"/>
              <a:ext cx="1619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724525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836613"/>
            <a:ext cx="1943100" cy="5411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836613"/>
            <a:ext cx="5676900" cy="54117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37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6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6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86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84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14166" t="5554" r="835" b="7777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6149" name="Picture 5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854700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r>
              <a:rPr lang="en-US" altLang="zh-CN"/>
              <a:t>10</a:t>
            </a:r>
            <a:r>
              <a:rPr lang="zh-CN" altLang="en-US"/>
              <a:t>：任意信号发生器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5250" y="4038600"/>
            <a:ext cx="6113463" cy="1752600"/>
          </a:xfrm>
        </p:spPr>
        <p:txBody>
          <a:bodyPr/>
          <a:lstStyle/>
          <a:p>
            <a:pPr algn="r"/>
            <a:r>
              <a:rPr lang="zh-CN" altLang="en-US" dirty="0"/>
              <a:t>李彧晟</a:t>
            </a:r>
          </a:p>
          <a:p>
            <a:pPr algn="l"/>
            <a:r>
              <a:rPr lang="zh-CN" altLang="en-US" dirty="0"/>
              <a:t>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注意事项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dirty="0" smtClean="0"/>
              <a:t>信号源的输出电压必须控制</a:t>
            </a:r>
            <a:r>
              <a:rPr lang="en-US" altLang="zh-CN" dirty="0" smtClean="0"/>
              <a:t>0~1V</a:t>
            </a:r>
            <a:r>
              <a:rPr lang="zh-CN" altLang="en-US" dirty="0" smtClean="0"/>
              <a:t>，确认后连接至实验箱；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电路板上的物理连接必须断电操作；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CCS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Run-&gt;Debug</a:t>
            </a:r>
            <a:r>
              <a:rPr lang="zh-CN" altLang="en-US" dirty="0" smtClean="0"/>
              <a:t>过程中，必须保证实验箱上电正常。</a:t>
            </a:r>
          </a:p>
        </p:txBody>
      </p:sp>
    </p:spTree>
    <p:extLst>
      <p:ext uri="{BB962C8B-B14F-4D97-AF65-F5344CB8AC3E}">
        <p14:creationId xmlns:p14="http://schemas.microsoft.com/office/powerpoint/2010/main" val="420131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实验仪器（示意图硬件连接）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实验步骤（程序流程，设计思路，设计方法，实验效果，实验要求回答）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实验总结（问题现象，问题分析，解决方法）</a:t>
            </a:r>
          </a:p>
        </p:txBody>
      </p:sp>
    </p:spTree>
    <p:extLst>
      <p:ext uri="{BB962C8B-B14F-4D97-AF65-F5344CB8AC3E}">
        <p14:creationId xmlns:p14="http://schemas.microsoft.com/office/powerpoint/2010/main" val="93858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实验报告提交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115616" y="2133600"/>
            <a:ext cx="7952184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纸质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第四次实验课堂提交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电子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第四次实验当天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男生发送至：薛鲲鹏</a:t>
            </a:r>
            <a:r>
              <a:rPr lang="en-US" altLang="zh-CN" dirty="0"/>
              <a:t>792749690@qq.com</a:t>
            </a:r>
          </a:p>
          <a:p>
            <a:pPr eaLnBrk="1" hangingPunct="1"/>
            <a:r>
              <a:rPr lang="zh-CN" altLang="en-US" dirty="0"/>
              <a:t>女生发送至：郭梦琪</a:t>
            </a:r>
            <a:r>
              <a:rPr lang="en-US" altLang="zh-CN" dirty="0"/>
              <a:t>2539734373@qq.com</a:t>
            </a:r>
          </a:p>
          <a:p>
            <a:pPr eaLnBrk="1" hangingPunct="1"/>
            <a:r>
              <a:rPr lang="zh-CN" altLang="en-US" dirty="0" smtClean="0"/>
              <a:t>文件名</a:t>
            </a:r>
            <a:r>
              <a:rPr lang="zh-CN" altLang="en-US" dirty="0" smtClean="0"/>
              <a:t>：姓名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实验二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文件格式：</a:t>
            </a:r>
            <a:r>
              <a:rPr lang="en-US" altLang="zh-CN" smtClean="0"/>
              <a:t>word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8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实验目的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en-US" altLang="zh-CN"/>
              <a:t> </a:t>
            </a:r>
            <a:r>
              <a:rPr lang="zh-CN" altLang="en-US"/>
              <a:t>熟悉</a:t>
            </a:r>
            <a:r>
              <a:rPr lang="en-US" altLang="zh-CN"/>
              <a:t>DSP</a:t>
            </a:r>
            <a:r>
              <a:rPr lang="zh-CN" altLang="en-US"/>
              <a:t>硬件开发平台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/>
              <a:t> 熟悉</a:t>
            </a:r>
            <a:r>
              <a:rPr lang="en-US" altLang="zh-CN"/>
              <a:t>TI DSP</a:t>
            </a:r>
            <a:r>
              <a:rPr lang="zh-CN" altLang="en-US"/>
              <a:t>软件集成开发环境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/>
              <a:t> 学习</a:t>
            </a:r>
            <a:r>
              <a:rPr lang="en-US" altLang="zh-CN"/>
              <a:t>DSP</a:t>
            </a:r>
            <a:r>
              <a:rPr lang="zh-CN" altLang="en-US"/>
              <a:t>程序的编程开发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/>
              <a:t> 熟悉工程代码产生方法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/>
              <a:t> 熟悉</a:t>
            </a:r>
            <a:r>
              <a:rPr lang="en-US" altLang="zh-CN"/>
              <a:t>DSP</a:t>
            </a:r>
            <a:r>
              <a:rPr lang="zh-CN" altLang="en-US"/>
              <a:t>代码调试基本方法</a:t>
            </a:r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DDS</a:t>
            </a:r>
            <a:r>
              <a:rPr lang="zh-CN" altLang="en-US" dirty="0"/>
              <a:t>原理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1351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相位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累加器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6403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en-US" altLang="zh-CN" sz="240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3167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低通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滤波器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0307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783388" y="365918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8423275" y="36591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677988" y="5640388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4421188" y="457358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6173788" y="457358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601788" y="5203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400"/>
              <a:t>时钟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8877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正弦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查找表</a:t>
            </a:r>
          </a:p>
        </p:txBody>
      </p:sp>
      <p:sp>
        <p:nvSpPr>
          <p:cNvPr id="53263" name="AutoShape 15"/>
          <p:cNvSpPr>
            <a:spLocks noChangeArrowheads="1"/>
          </p:cNvSpPr>
          <p:nvPr/>
        </p:nvSpPr>
        <p:spPr bwMode="auto">
          <a:xfrm>
            <a:off x="32781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2744788" y="457358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052513" y="2927350"/>
            <a:ext cx="549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400"/>
              <a:t>频率控制字</a:t>
            </a:r>
          </a:p>
        </p:txBody>
      </p:sp>
      <p:sp>
        <p:nvSpPr>
          <p:cNvPr id="53266" name="AutoShape 18"/>
          <p:cNvSpPr>
            <a:spLocks noChangeArrowheads="1"/>
          </p:cNvSpPr>
          <p:nvPr/>
        </p:nvSpPr>
        <p:spPr bwMode="auto">
          <a:xfrm>
            <a:off x="15255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187624" y="2276872"/>
            <a:ext cx="4147964" cy="3024336"/>
          </a:xfrm>
          <a:prstGeom prst="rect">
            <a:avLst/>
          </a:prstGeom>
          <a:solidFill>
            <a:srgbClr val="EEB00B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DDS</a:t>
            </a:r>
            <a:r>
              <a:rPr lang="zh-CN" altLang="en-US" dirty="0"/>
              <a:t>原理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1351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相位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累加器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6403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en-US" altLang="zh-CN" sz="2400" dirty="0" smtClean="0">
                <a:solidFill>
                  <a:schemeClr val="bg1"/>
                </a:solidFill>
              </a:rPr>
              <a:t>CPLD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3167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en-US" altLang="zh-CN" sz="2400" dirty="0" smtClean="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0307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8423275" y="36591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887788" y="2820988"/>
            <a:ext cx="11430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正弦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2400">
                <a:solidFill>
                  <a:schemeClr val="bg1"/>
                </a:solidFill>
              </a:rPr>
              <a:t>查找表</a:t>
            </a:r>
          </a:p>
        </p:txBody>
      </p:sp>
      <p:sp>
        <p:nvSpPr>
          <p:cNvPr id="53263" name="AutoShape 15"/>
          <p:cNvSpPr>
            <a:spLocks noChangeArrowheads="1"/>
          </p:cNvSpPr>
          <p:nvPr/>
        </p:nvSpPr>
        <p:spPr bwMode="auto">
          <a:xfrm>
            <a:off x="32781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052513" y="2927350"/>
            <a:ext cx="549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400"/>
              <a:t>频率控制字</a:t>
            </a:r>
          </a:p>
        </p:txBody>
      </p:sp>
      <p:sp>
        <p:nvSpPr>
          <p:cNvPr id="53266" name="AutoShape 18"/>
          <p:cNvSpPr>
            <a:spLocks noChangeArrowheads="1"/>
          </p:cNvSpPr>
          <p:nvPr/>
        </p:nvSpPr>
        <p:spPr bwMode="auto">
          <a:xfrm>
            <a:off x="1525588" y="350678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745288" y="3544887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3194" y="53012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F28335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376400" y="457358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AD9747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DSP</a:t>
            </a:r>
            <a:r>
              <a:rPr lang="zh-CN" altLang="en-US"/>
              <a:t>实现流程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138613" y="2133600"/>
            <a:ext cx="1657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bg2"/>
                </a:solidFill>
              </a:rPr>
              <a:t>DSP</a:t>
            </a:r>
            <a:r>
              <a:rPr lang="zh-CN" altLang="en-US" sz="2000">
                <a:solidFill>
                  <a:schemeClr val="bg2"/>
                </a:solidFill>
              </a:rPr>
              <a:t>初始化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138613" y="3500438"/>
            <a:ext cx="1657350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bg2"/>
                </a:solidFill>
              </a:rPr>
              <a:t>波形计算存储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138613" y="4870450"/>
            <a:ext cx="16573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bg2"/>
                </a:solidFill>
              </a:rPr>
              <a:t>数值写</a:t>
            </a:r>
            <a:r>
              <a:rPr lang="en-US" altLang="zh-CN" sz="2000">
                <a:solidFill>
                  <a:schemeClr val="bg2"/>
                </a:solidFill>
              </a:rPr>
              <a:t>DAC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932363" y="2852738"/>
            <a:ext cx="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932363" y="4221163"/>
            <a:ext cx="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4932363" y="5589588"/>
            <a:ext cx="0" cy="647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>
            <a:off x="3348038" y="6237288"/>
            <a:ext cx="15843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3348038" y="4581525"/>
            <a:ext cx="0" cy="16557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348038" y="4581525"/>
            <a:ext cx="1511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077913" y="11255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信号形式：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700338" y="1773238"/>
          <a:ext cx="31686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公式" r:id="rId4" imgW="1015920" imgH="228600" progId="Equation.3">
                  <p:embed/>
                </p:oleObj>
              </mc:Choice>
              <mc:Fallback>
                <p:oleObj name="公式" r:id="rId4" imgW="1015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3168650" cy="7127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403350" y="3213100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K=39062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476375" y="3860800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N</a:t>
            </a:r>
            <a:r>
              <a:rPr lang="zh-CN" altLang="en-US" sz="2800"/>
              <a:t>＝</a:t>
            </a:r>
            <a:r>
              <a:rPr lang="en-US" altLang="zh-CN" sz="2800"/>
              <a:t>1024</a:t>
            </a:r>
          </a:p>
        </p:txBody>
      </p:sp>
      <p:pic>
        <p:nvPicPr>
          <p:cNvPr id="56328" name="Picture 8" descr="LF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136900"/>
            <a:ext cx="5580062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331913" y="2636838"/>
            <a:ext cx="294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t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[-0.0128:0.0128]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数据定标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2374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X</a:t>
            </a:r>
            <a:r>
              <a:rPr lang="en-US" altLang="zh-CN" baseline="-25000"/>
              <a:t>d</a:t>
            </a:r>
            <a:r>
              <a:rPr lang="zh-CN" altLang="en-US"/>
              <a:t>＝</a:t>
            </a:r>
            <a:r>
              <a:rPr lang="zh-CN" altLang="en-US">
                <a:sym typeface="Symbol" panose="05050102010706020507" pitchFamily="18" charset="2"/>
              </a:rPr>
              <a:t>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f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×2</a:t>
            </a:r>
            <a:r>
              <a:rPr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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Q </a:t>
            </a:r>
            <a:r>
              <a:rPr lang="zh-CN" altLang="en-US"/>
              <a:t>＝</a:t>
            </a:r>
            <a:r>
              <a:rPr lang="en-US" altLang="zh-CN"/>
              <a:t>wordlength</a:t>
            </a:r>
            <a:r>
              <a:rPr lang="zh-CN" altLang="en-US"/>
              <a:t>－</a:t>
            </a:r>
            <a:r>
              <a:rPr lang="zh-CN" altLang="en-US">
                <a:sym typeface="Symbol" panose="05050102010706020507" pitchFamily="18" charset="2"/>
              </a:rPr>
              <a:t>  </a:t>
            </a:r>
            <a:r>
              <a:rPr lang="en-US" altLang="zh-CN">
                <a:sym typeface="Symbol" panose="05050102010706020507" pitchFamily="18" charset="2"/>
              </a:rPr>
              <a:t>log2(max(X</a:t>
            </a:r>
            <a:r>
              <a:rPr lang="en-US" altLang="zh-CN" baseline="-25000"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))  </a:t>
            </a:r>
          </a:p>
          <a:p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S(n)</a:t>
            </a:r>
            <a:r>
              <a:rPr lang="en-US" altLang="zh-CN">
                <a:sym typeface="Symbol" panose="05050102010706020507" pitchFamily="18" charset="2"/>
              </a:rPr>
              <a:t>[-1,1]</a:t>
            </a:r>
            <a:r>
              <a:rPr lang="zh-CN" altLang="en-US">
                <a:sym typeface="Symbol" panose="05050102010706020507" pitchFamily="18" charset="2"/>
              </a:rPr>
              <a:t>，可用</a:t>
            </a:r>
            <a:r>
              <a:rPr lang="en-US" altLang="zh-CN">
                <a:sym typeface="Symbol" panose="05050102010706020507" pitchFamily="18" charset="2"/>
              </a:rPr>
              <a:t>Q15</a:t>
            </a:r>
            <a:r>
              <a:rPr lang="zh-CN" altLang="en-US">
                <a:sym typeface="Symbol" panose="05050102010706020507" pitchFamily="18" charset="2"/>
              </a:rPr>
              <a:t>表示法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58888" y="4737100"/>
            <a:ext cx="76104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hlink"/>
                </a:solidFill>
              </a:rPr>
              <a:t>浮点数</a:t>
            </a:r>
            <a:r>
              <a:rPr lang="en-US" altLang="zh-CN" sz="2400">
                <a:solidFill>
                  <a:schemeClr val="hlink"/>
                </a:solidFill>
              </a:rPr>
              <a:t>0.5</a:t>
            </a:r>
            <a:r>
              <a:rPr lang="zh-CN" altLang="en-US" sz="2400">
                <a:solidFill>
                  <a:schemeClr val="hlink"/>
                </a:solidFill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Q15</a:t>
            </a:r>
            <a:r>
              <a:rPr lang="zh-CN" altLang="en-US" sz="2400">
                <a:solidFill>
                  <a:schemeClr val="hlink"/>
                </a:solidFill>
              </a:rPr>
              <a:t>表示为定点数 </a:t>
            </a: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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0.5×2</a:t>
            </a:r>
            <a:r>
              <a:rPr lang="en-US" altLang="zh-CN" sz="2400" baseline="30000">
                <a:solidFill>
                  <a:schemeClr val="hlink"/>
                </a:solidFill>
                <a:sym typeface="Symbol" panose="05050102010706020507" pitchFamily="18" charset="2"/>
              </a:rPr>
              <a:t>15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</a:t>
            </a: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16384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反之，定点数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16384</a:t>
            </a: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表示的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Q15</a:t>
            </a: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浮点数为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16384×2</a:t>
            </a:r>
            <a:r>
              <a:rPr lang="en-US" altLang="zh-CN" sz="2400" baseline="30000">
                <a:solidFill>
                  <a:schemeClr val="hlink"/>
                </a:solidFill>
                <a:sym typeface="Symbol" panose="05050102010706020507" pitchFamily="18" charset="2"/>
              </a:rPr>
              <a:t>-15</a:t>
            </a:r>
            <a:r>
              <a:rPr lang="zh-CN" altLang="en-US" sz="2400">
                <a:solidFill>
                  <a:schemeClr val="hlink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0.5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       SMA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J5</a:t>
            </a:r>
            <a:r>
              <a:rPr lang="zh-CN" altLang="en-US" dirty="0" smtClean="0"/>
              <a:t>对应</a:t>
            </a:r>
            <a:r>
              <a:rPr lang="en-US" altLang="zh-CN" dirty="0"/>
              <a:t>DAC</a:t>
            </a:r>
            <a:r>
              <a:rPr lang="zh-CN" altLang="en-US" dirty="0"/>
              <a:t>为</a:t>
            </a:r>
            <a:r>
              <a:rPr lang="en-US" altLang="zh-CN" dirty="0" smtClean="0"/>
              <a:t>AD9747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   </a:t>
            </a:r>
            <a:r>
              <a:rPr lang="zh-CN" altLang="en-US" dirty="0" smtClean="0"/>
              <a:t>转换时间</a:t>
            </a:r>
            <a:r>
              <a:rPr lang="en-US" altLang="zh-CN" dirty="0" smtClean="0"/>
              <a:t>4ns</a:t>
            </a:r>
            <a:r>
              <a:rPr lang="zh-CN" altLang="en-US" dirty="0"/>
              <a:t>， </a:t>
            </a:r>
            <a:r>
              <a:rPr lang="en-US" altLang="zh-CN" dirty="0"/>
              <a:t>16bit</a:t>
            </a:r>
            <a:r>
              <a:rPr lang="zh-CN" altLang="en-US" dirty="0"/>
              <a:t>无符号数</a:t>
            </a:r>
          </a:p>
          <a:p>
            <a:pPr>
              <a:buFontTx/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0x0000</a:t>
            </a:r>
            <a:r>
              <a:rPr lang="zh-CN" altLang="en-US" dirty="0"/>
              <a:t>对应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电平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 smtClean="0"/>
              <a:t>       0xFFFF</a:t>
            </a:r>
            <a:r>
              <a:rPr lang="zh-CN" altLang="en-US" dirty="0"/>
              <a:t>对应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max</a:t>
            </a:r>
            <a:r>
              <a:rPr lang="zh-CN" altLang="en-US" dirty="0" smtClean="0"/>
              <a:t>电平</a:t>
            </a:r>
            <a:endParaRPr lang="zh-CN" altLang="en-US" dirty="0"/>
          </a:p>
          <a:p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该</a:t>
            </a:r>
            <a:r>
              <a:rPr lang="en-US" altLang="zh-CN" dirty="0"/>
              <a:t>DAC</a:t>
            </a:r>
            <a:r>
              <a:rPr lang="zh-CN" altLang="en-US" dirty="0"/>
              <a:t>映射到</a:t>
            </a:r>
            <a:r>
              <a:rPr lang="en-US" altLang="zh-CN" dirty="0"/>
              <a:t>DSP</a:t>
            </a:r>
            <a:r>
              <a:rPr lang="zh-CN" altLang="en-US" dirty="0"/>
              <a:t>的端口地址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0x200400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33600"/>
            <a:ext cx="7956550" cy="4535488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zh-CN" altLang="en-US" dirty="0"/>
              <a:t>按照</a:t>
            </a:r>
            <a:r>
              <a:rPr lang="zh-CN" altLang="en-US" dirty="0" smtClean="0"/>
              <a:t>范例</a:t>
            </a:r>
            <a:r>
              <a:rPr lang="en-US" altLang="zh-CN" dirty="0" smtClean="0"/>
              <a:t>Lab10</a:t>
            </a:r>
            <a:r>
              <a:rPr lang="zh-CN" altLang="en-US" dirty="0" smtClean="0"/>
              <a:t>修改</a:t>
            </a:r>
            <a:r>
              <a:rPr lang="zh-CN" altLang="en-US" dirty="0"/>
              <a:t>程序完成实验讲义与以下内容：</a:t>
            </a:r>
          </a:p>
          <a:p>
            <a:pPr marL="0" indent="363538"/>
            <a:r>
              <a:rPr lang="zh-CN" altLang="en-US" dirty="0" smtClean="0"/>
              <a:t>指出</a:t>
            </a:r>
            <a:r>
              <a:rPr lang="zh-CN" altLang="en-US" dirty="0"/>
              <a:t>线性调频信号波形的存储地址，作图显示，并在示波器上输出该波形；</a:t>
            </a:r>
          </a:p>
          <a:p>
            <a:pPr marL="0" indent="363538"/>
            <a:r>
              <a:rPr lang="zh-CN" altLang="en-US" dirty="0"/>
              <a:t>改变</a:t>
            </a:r>
            <a:r>
              <a:rPr lang="zh-CN" altLang="en-US" dirty="0">
                <a:solidFill>
                  <a:srgbClr val="FF0000"/>
                </a:solidFill>
              </a:rPr>
              <a:t>正弦信号</a:t>
            </a:r>
            <a:r>
              <a:rPr lang="zh-CN" altLang="en-US" dirty="0"/>
              <a:t>频率编程实现，在示波器上验证，要求记录改变参数以及实测频率；</a:t>
            </a:r>
          </a:p>
          <a:p>
            <a:pPr marL="0" indent="363538"/>
            <a:r>
              <a:rPr lang="zh-CN" altLang="en-US" dirty="0"/>
              <a:t>按</a:t>
            </a:r>
            <a:r>
              <a:rPr lang="zh-CN" altLang="en-US"/>
              <a:t>要求</a:t>
            </a:r>
            <a:r>
              <a:rPr lang="zh-CN" altLang="en-US" smtClean="0"/>
              <a:t>完成实验</a:t>
            </a:r>
            <a:r>
              <a:rPr lang="zh-CN" altLang="en-US" dirty="0"/>
              <a:t>报告；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PPT文档模板">
  <a:themeElements>
    <a:clrScheme name="实验PPT文档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6666FF"/>
      </a:folHlink>
    </a:clrScheme>
    <a:fontScheme name="实验PPT文档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实验PPT文档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4">
        <a:dk1>
          <a:srgbClr val="330000"/>
        </a:dk1>
        <a:lt1>
          <a:srgbClr val="FFFFCC"/>
        </a:lt1>
        <a:dk2>
          <a:srgbClr val="FF9933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FFCAAD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5">
        <a:dk1>
          <a:srgbClr val="003300"/>
        </a:dk1>
        <a:lt1>
          <a:srgbClr val="FFFFCC"/>
        </a:lt1>
        <a:dk2>
          <a:srgbClr val="999933"/>
        </a:dk2>
        <a:lt2>
          <a:srgbClr val="CCCC00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6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393</Words>
  <Application>Microsoft Office PowerPoint</Application>
  <PresentationFormat>全屏显示(4:3)</PresentationFormat>
  <Paragraphs>82</Paragraphs>
  <Slides>12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楷体_GB2312</vt:lpstr>
      <vt:lpstr>宋体</vt:lpstr>
      <vt:lpstr>Arial</vt:lpstr>
      <vt:lpstr>Symbol</vt:lpstr>
      <vt:lpstr>Tahoma</vt:lpstr>
      <vt:lpstr>Times New Roman</vt:lpstr>
      <vt:lpstr>Wingdings</vt:lpstr>
      <vt:lpstr>实验PPT文档模板</vt:lpstr>
      <vt:lpstr>公式</vt:lpstr>
      <vt:lpstr>实验10：任意信号发生器</vt:lpstr>
      <vt:lpstr>实验目的</vt:lpstr>
      <vt:lpstr>DDS原理</vt:lpstr>
      <vt:lpstr>DDS原理</vt:lpstr>
      <vt:lpstr>DSP实现流程</vt:lpstr>
      <vt:lpstr>PowerPoint 演示文稿</vt:lpstr>
      <vt:lpstr>数据定标</vt:lpstr>
      <vt:lpstr>DAC</vt:lpstr>
      <vt:lpstr>实验要求</vt:lpstr>
      <vt:lpstr>注意事项</vt:lpstr>
      <vt:lpstr>实验报告内容</vt:lpstr>
      <vt:lpstr>实验报告提交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任意信号发生器</dc:title>
  <dc:creator>Leassun</dc:creator>
  <cp:lastModifiedBy>李 彧晟</cp:lastModifiedBy>
  <cp:revision>55</cp:revision>
  <dcterms:created xsi:type="dcterms:W3CDTF">2007-12-04T06:25:25Z</dcterms:created>
  <dcterms:modified xsi:type="dcterms:W3CDTF">2019-11-18T10:45:23Z</dcterms:modified>
</cp:coreProperties>
</file>