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56" r:id="rId9"/>
    <p:sldId id="257" r:id="rId10"/>
    <p:sldId id="258" r:id="rId11"/>
    <p:sldId id="259" r:id="rId12"/>
    <p:sldId id="261" r:id="rId13"/>
    <p:sldId id="264" r:id="rId14"/>
    <p:sldId id="263" r:id="rId15"/>
    <p:sldId id="273" r:id="rId16"/>
    <p:sldId id="274" r:id="rId17"/>
    <p:sldId id="275" r:id="rId18"/>
    <p:sldId id="284" r:id="rId19"/>
    <p:sldId id="265" r:id="rId20"/>
    <p:sldId id="285" r:id="rId21"/>
    <p:sldId id="286" r:id="rId22"/>
    <p:sldId id="287" r:id="rId23"/>
    <p:sldId id="288" r:id="rId24"/>
    <p:sldId id="266" r:id="rId25"/>
    <p:sldId id="267" r:id="rId26"/>
    <p:sldId id="269" r:id="rId27"/>
    <p:sldId id="283" r:id="rId28"/>
    <p:sldId id="289" r:id="rId29"/>
    <p:sldId id="290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EEB00B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1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9233DA16-0B54-4D3D-AB43-58458BA130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6B9ADA6-DE89-4132-9748-5056AD46D237}" type="slidenum">
              <a:rPr lang="en-US" altLang="zh-CN">
                <a:latin typeface="Arial" panose="020B0604020202020204" pitchFamily="34" charset="0"/>
              </a:rPr>
              <a:pPr eaLnBrk="1" hangingPunct="1"/>
              <a:t>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D05E676-CE7C-4A35-9679-8E38AD507B27}" type="slidenum">
              <a:rPr lang="en-US" altLang="zh-CN">
                <a:latin typeface="Arial" panose="020B0604020202020204" pitchFamily="34" charset="0"/>
              </a:rPr>
              <a:pPr eaLnBrk="1" hangingPunct="1"/>
              <a:t>10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FF9977-2C6B-48C6-87D6-0E87115C858E}" type="slidenum">
              <a:rPr lang="en-US" altLang="zh-CN">
                <a:latin typeface="Arial" panose="020B0604020202020204" pitchFamily="34" charset="0"/>
              </a:rPr>
              <a:pPr eaLnBrk="1" hangingPunct="1"/>
              <a:t>11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C02C30A-ADE8-4743-A793-49512CC789E4}" type="slidenum">
              <a:rPr lang="en-US" altLang="zh-CN">
                <a:latin typeface="Arial" panose="020B0604020202020204" pitchFamily="34" charset="0"/>
              </a:rPr>
              <a:pPr eaLnBrk="1" hangingPunct="1"/>
              <a:t>12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6C2A1A2-583C-45A7-8EB1-233C5324A784}" type="slidenum">
              <a:rPr lang="en-US" altLang="zh-CN">
                <a:latin typeface="Arial" panose="020B0604020202020204" pitchFamily="34" charset="0"/>
              </a:rPr>
              <a:pPr eaLnBrk="1" hangingPunct="1"/>
              <a:t>13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ECA46E-3179-4545-B40F-9877C4B6DABA}" type="slidenum">
              <a:rPr lang="en-US" altLang="zh-CN">
                <a:latin typeface="Arial" panose="020B0604020202020204" pitchFamily="34" charset="0"/>
              </a:rPr>
              <a:pPr eaLnBrk="1" hangingPunct="1"/>
              <a:t>14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37A862B-BC8F-402E-9B70-11011217EDF7}" type="slidenum">
              <a:rPr lang="en-US" altLang="zh-CN">
                <a:latin typeface="Arial" panose="020B0604020202020204" pitchFamily="34" charset="0"/>
              </a:rPr>
              <a:pPr eaLnBrk="1" hangingPunct="1"/>
              <a:t>15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EC5A9E-A6BA-47C8-865A-367BF92B5980}" type="slidenum">
              <a:rPr lang="en-US" altLang="zh-CN">
                <a:latin typeface="Arial" panose="020B0604020202020204" pitchFamily="34" charset="0"/>
              </a:rPr>
              <a:pPr eaLnBrk="1" hangingPunct="1"/>
              <a:t>16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453456A-F4CD-4DA1-9497-01413C20CCDC}" type="slidenum">
              <a:rPr lang="en-US" altLang="zh-CN">
                <a:latin typeface="Arial" panose="020B0604020202020204" pitchFamily="34" charset="0"/>
              </a:rPr>
              <a:pPr eaLnBrk="1" hangingPunct="1"/>
              <a:t>17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FA7527-E495-4BEA-8450-7DE7C4E537F5}" type="slidenum">
              <a:rPr lang="en-US" altLang="zh-CN">
                <a:latin typeface="Arial" panose="020B0604020202020204" pitchFamily="34" charset="0"/>
              </a:rPr>
              <a:pPr eaLnBrk="1" hangingPunct="1"/>
              <a:t>18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16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FA7527-E495-4BEA-8450-7DE7C4E537F5}" type="slidenum">
              <a:rPr lang="en-US" altLang="zh-CN">
                <a:latin typeface="Arial" panose="020B0604020202020204" pitchFamily="34" charset="0"/>
              </a:rPr>
              <a:pPr eaLnBrk="1" hangingPunct="1"/>
              <a:t>19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AEFD7C-FF39-4AD3-8AAF-BE899C94A90B}" type="slidenum">
              <a:rPr lang="en-US" altLang="zh-CN">
                <a:latin typeface="Arial" panose="020B0604020202020204" pitchFamily="34" charset="0"/>
              </a:rPr>
              <a:pPr eaLnBrk="1" hangingPunct="1"/>
              <a:t>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FA7527-E495-4BEA-8450-7DE7C4E537F5}" type="slidenum">
              <a:rPr lang="en-US" altLang="zh-CN">
                <a:latin typeface="Arial" panose="020B0604020202020204" pitchFamily="34" charset="0"/>
              </a:rPr>
              <a:pPr eaLnBrk="1" hangingPunct="1"/>
              <a:t>20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610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FA7527-E495-4BEA-8450-7DE7C4E537F5}" type="slidenum">
              <a:rPr lang="en-US" altLang="zh-CN">
                <a:latin typeface="Arial" panose="020B0604020202020204" pitchFamily="34" charset="0"/>
              </a:rPr>
              <a:pPr eaLnBrk="1" hangingPunct="1"/>
              <a:t>21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967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FA7527-E495-4BEA-8450-7DE7C4E537F5}" type="slidenum">
              <a:rPr lang="en-US" altLang="zh-CN">
                <a:latin typeface="Arial" panose="020B0604020202020204" pitchFamily="34" charset="0"/>
              </a:rPr>
              <a:pPr eaLnBrk="1" hangingPunct="1"/>
              <a:t>22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8439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FA7527-E495-4BEA-8450-7DE7C4E537F5}" type="slidenum">
              <a:rPr lang="en-US" altLang="zh-CN">
                <a:latin typeface="Arial" panose="020B0604020202020204" pitchFamily="34" charset="0"/>
              </a:rPr>
              <a:pPr eaLnBrk="1" hangingPunct="1"/>
              <a:t>23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999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875F5E9-2DB1-4B0F-806B-3905D09C2845}" type="slidenum">
              <a:rPr lang="en-US" altLang="zh-CN">
                <a:latin typeface="Arial" panose="020B0604020202020204" pitchFamily="34" charset="0"/>
              </a:rPr>
              <a:pPr eaLnBrk="1" hangingPunct="1"/>
              <a:t>24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E657E9F-8A49-4F91-89BC-DA6020D945EC}" type="slidenum">
              <a:rPr lang="en-US" altLang="zh-CN">
                <a:latin typeface="Arial" panose="020B0604020202020204" pitchFamily="34" charset="0"/>
              </a:rPr>
              <a:pPr eaLnBrk="1" hangingPunct="1"/>
              <a:t>25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40B9A7E-0FCF-4B08-94CD-C60872D4373D}" type="slidenum">
              <a:rPr lang="en-US" altLang="zh-CN">
                <a:latin typeface="Arial" panose="020B0604020202020204" pitchFamily="34" charset="0"/>
              </a:rPr>
              <a:pPr eaLnBrk="1" hangingPunct="1"/>
              <a:t>26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7E325C2-2221-462B-ADD6-25427D0E1268}" type="slidenum">
              <a:rPr lang="en-US" altLang="zh-CN">
                <a:latin typeface="Arial" panose="020B0604020202020204" pitchFamily="34" charset="0"/>
              </a:rPr>
              <a:pPr eaLnBrk="1" hangingPunct="1"/>
              <a:t>27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E23C93B-FCB8-4A2A-B886-6C19ADE80D91}" type="slidenum">
              <a:rPr lang="en-US" altLang="zh-CN">
                <a:latin typeface="Arial" panose="020B0604020202020204" pitchFamily="34" charset="0"/>
              </a:rPr>
              <a:pPr eaLnBrk="1" hangingPunct="1"/>
              <a:t>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DA1F6D0-1344-4F06-B36E-16B4D09F873A}" type="slidenum">
              <a:rPr lang="en-US" altLang="zh-CN">
                <a:latin typeface="Arial" panose="020B0604020202020204" pitchFamily="34" charset="0"/>
              </a:rPr>
              <a:pPr eaLnBrk="1" hangingPunct="1"/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D131515-E65D-4995-A06A-3CF88ED83CEF}" type="slidenum">
              <a:rPr lang="en-US" altLang="zh-CN">
                <a:latin typeface="Arial" panose="020B0604020202020204" pitchFamily="34" charset="0"/>
              </a:rPr>
              <a:pPr eaLnBrk="1" hangingPunct="1"/>
              <a:t>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2E4312A-544C-4874-8C69-B5D79C0B2378}" type="slidenum">
              <a:rPr lang="en-US" altLang="zh-CN">
                <a:latin typeface="Arial" panose="020B0604020202020204" pitchFamily="34" charset="0"/>
              </a:rPr>
              <a:pPr eaLnBrk="1" hangingPunct="1"/>
              <a:t>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1E113C-964E-44F1-9DAB-1E10CD999696}" type="slidenum">
              <a:rPr lang="en-US" altLang="zh-CN">
                <a:latin typeface="Arial" panose="020B0604020202020204" pitchFamily="34" charset="0"/>
              </a:rPr>
              <a:pPr eaLnBrk="1" hangingPunct="1"/>
              <a:t>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D7C309A-F245-47F8-B23C-AA2B033AF7A8}" type="slidenum">
              <a:rPr lang="en-US" altLang="zh-CN">
                <a:latin typeface="Arial" panose="020B0604020202020204" pitchFamily="34" charset="0"/>
              </a:rPr>
              <a:pPr eaLnBrk="1" hangingPunct="1"/>
              <a:t>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7FFC448-93BA-4B1B-970F-29CD22CCC68C}" type="slidenum">
              <a:rPr lang="en-US" altLang="zh-CN">
                <a:latin typeface="Arial" panose="020B0604020202020204" pitchFamily="34" charset="0"/>
              </a:rPr>
              <a:pPr eaLnBrk="1" hangingPunct="1"/>
              <a:t>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828800" cy="6856413"/>
            <a:chOff x="0" y="0"/>
            <a:chExt cx="1152" cy="4319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52" cy="10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zh-CN" sz="240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2400"/>
              <a:ext cx="1152" cy="191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zh-CN" sz="2400"/>
            </a:p>
          </p:txBody>
        </p:sp>
        <p:pic>
          <p:nvPicPr>
            <p:cNvPr id="7" name="Picture 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28"/>
              <a:ext cx="1152" cy="1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5724525" y="0"/>
            <a:ext cx="32893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kumimoji="1" lang="zh-CN" altLang="en-US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数字信号处理系列课程</a:t>
            </a:r>
          </a:p>
          <a:p>
            <a:pPr algn="r" eaLnBrk="1" hangingPunct="1">
              <a:spcBef>
                <a:spcPct val="20000"/>
              </a:spcBef>
            </a:pPr>
            <a:r>
              <a:rPr kumimoji="1" lang="en-US" altLang="zh-CN" sz="1600">
                <a:solidFill>
                  <a:schemeClr val="accent1"/>
                </a:solidFill>
                <a:ea typeface="楷体_GB2312" pitchFamily="49" charset="-122"/>
              </a:rPr>
              <a:t>——</a:t>
            </a:r>
            <a:r>
              <a:rPr kumimoji="1" lang="en-US" altLang="zh-CN" sz="160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1600">
                <a:solidFill>
                  <a:schemeClr val="accent1"/>
                </a:solidFill>
                <a:latin typeface="Tahoma" panose="020B0604030504040204" pitchFamily="34" charset="0"/>
                <a:ea typeface="楷体_GB2312" pitchFamily="49" charset="-122"/>
              </a:rPr>
              <a:t>DSP</a:t>
            </a:r>
            <a:r>
              <a:rPr kumimoji="1" lang="zh-CN" altLang="en-US" sz="160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应用技术实验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1981200" y="1484313"/>
            <a:ext cx="7085013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35250" y="4038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28811" y="9"/>
            <a:ext cx="2468475" cy="57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6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70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24700" y="836613"/>
            <a:ext cx="1943100" cy="54117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836613"/>
            <a:ext cx="5676900" cy="54117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52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5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174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2133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7800" y="2133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44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43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70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69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9392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7486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1143000" cy="6856413"/>
            <a:chOff x="0" y="0"/>
            <a:chExt cx="720" cy="4319"/>
          </a:xfrm>
        </p:grpSpPr>
        <p:sp>
          <p:nvSpPr>
            <p:cNvPr id="1030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zh-CN" sz="2400"/>
            </a:p>
          </p:txBody>
        </p:sp>
        <p:sp>
          <p:nvSpPr>
            <p:cNvPr id="1031" name="Rectangle 4"/>
            <p:cNvSpPr>
              <a:spLocks noChangeArrowheads="1"/>
            </p:cNvSpPr>
            <p:nvPr/>
          </p:nvSpPr>
          <p:spPr bwMode="auto">
            <a:xfrm>
              <a:off x="0" y="2016"/>
              <a:ext cx="720" cy="230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zh-CN" sz="2400"/>
            </a:p>
          </p:txBody>
        </p:sp>
        <p:pic>
          <p:nvPicPr>
            <p:cNvPr id="1032" name="Picture 5"/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12"/>
              <a:ext cx="720" cy="1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8366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2133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Text Box 13"/>
          <p:cNvSpPr txBox="1">
            <a:spLocks noChangeArrowheads="1"/>
          </p:cNvSpPr>
          <p:nvPr/>
        </p:nvSpPr>
        <p:spPr bwMode="auto">
          <a:xfrm>
            <a:off x="5854700" y="0"/>
            <a:ext cx="32893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kumimoji="1" lang="zh-CN" altLang="en-US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数字信号处理系列课程</a:t>
            </a:r>
          </a:p>
          <a:p>
            <a:pPr algn="r" eaLnBrk="1" hangingPunct="1">
              <a:spcBef>
                <a:spcPct val="20000"/>
              </a:spcBef>
            </a:pPr>
            <a:r>
              <a:rPr kumimoji="1" lang="en-US" altLang="zh-CN" sz="1600">
                <a:solidFill>
                  <a:schemeClr val="accent1"/>
                </a:solidFill>
                <a:ea typeface="楷体_GB2312" pitchFamily="49" charset="-122"/>
              </a:rPr>
              <a:t>——</a:t>
            </a:r>
            <a:r>
              <a:rPr kumimoji="1" lang="en-US" altLang="zh-CN" sz="160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1600">
                <a:solidFill>
                  <a:schemeClr val="accent1"/>
                </a:solidFill>
                <a:latin typeface="Tahoma" panose="020B0604030504040204" pitchFamily="34" charset="0"/>
                <a:ea typeface="楷体_GB2312" pitchFamily="49" charset="-122"/>
              </a:rPr>
              <a:t>DSP</a:t>
            </a:r>
            <a:r>
              <a:rPr kumimoji="1" lang="zh-CN" altLang="en-US" sz="160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应用技术实验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DSP</a:t>
            </a:r>
            <a:r>
              <a:rPr lang="zh-CN" altLang="en-US" smtClean="0"/>
              <a:t>应用技术实验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zh-CN" altLang="en-US" smtClean="0"/>
              <a:t>李彧晟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/>
              <a:t>F28335 </a:t>
            </a:r>
            <a:r>
              <a:rPr lang="zh-CN" altLang="en-US" dirty="0" smtClean="0"/>
              <a:t>实验箱结构框图</a:t>
            </a:r>
          </a:p>
        </p:txBody>
      </p:sp>
      <p:sp>
        <p:nvSpPr>
          <p:cNvPr id="2" name="矩形 1"/>
          <p:cNvSpPr/>
          <p:nvPr/>
        </p:nvSpPr>
        <p:spPr>
          <a:xfrm>
            <a:off x="3203848" y="3525371"/>
            <a:ext cx="100811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F28335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203848" y="2492896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SRAM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051720" y="4133952"/>
            <a:ext cx="11521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932040" y="3542141"/>
            <a:ext cx="100811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CPLD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4211960" y="3957419"/>
            <a:ext cx="72008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>
            <a:off x="5940152" y="3960218"/>
            <a:ext cx="72008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660232" y="3525364"/>
            <a:ext cx="72008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DAC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7380312" y="4111922"/>
            <a:ext cx="11521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上下箭头 5"/>
          <p:cNvSpPr/>
          <p:nvPr/>
        </p:nvSpPr>
        <p:spPr>
          <a:xfrm>
            <a:off x="3552006" y="2996952"/>
            <a:ext cx="288032" cy="5451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/>
              <a:t>F28335 </a:t>
            </a:r>
            <a:r>
              <a:rPr lang="zh-CN" altLang="en-US" dirty="0" smtClean="0"/>
              <a:t>实验平台特点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 32</a:t>
            </a:r>
            <a:r>
              <a:rPr lang="zh-CN" altLang="en-US" dirty="0" smtClean="0"/>
              <a:t>位浮点</a:t>
            </a:r>
            <a:r>
              <a:rPr lang="en-US" altLang="zh-CN" dirty="0" smtClean="0"/>
              <a:t>DSP</a:t>
            </a:r>
            <a:r>
              <a:rPr lang="zh-CN" altLang="en-US" dirty="0" smtClean="0"/>
              <a:t>，主频</a:t>
            </a:r>
            <a:r>
              <a:rPr lang="en-US" altLang="zh-CN" dirty="0" smtClean="0"/>
              <a:t>150MHz</a:t>
            </a:r>
          </a:p>
          <a:p>
            <a:pPr eaLnBrk="1" hangingPunct="1"/>
            <a:r>
              <a:rPr lang="zh-CN" altLang="en-US" dirty="0" smtClean="0"/>
              <a:t> 片上</a:t>
            </a:r>
            <a:r>
              <a:rPr lang="en-US" altLang="zh-CN" dirty="0" smtClean="0"/>
              <a:t>34K</a:t>
            </a:r>
            <a:r>
              <a:rPr lang="zh-CN" altLang="en-US" dirty="0" smtClean="0"/>
              <a:t>*</a:t>
            </a:r>
            <a:r>
              <a:rPr lang="en-US" altLang="zh-CN" dirty="0" smtClean="0"/>
              <a:t>16bit SRAM</a:t>
            </a:r>
          </a:p>
          <a:p>
            <a:pPr eaLnBrk="1" hangingPunct="1"/>
            <a:r>
              <a:rPr lang="en-US" altLang="zh-CN" dirty="0"/>
              <a:t> </a:t>
            </a:r>
            <a:r>
              <a:rPr lang="zh-CN" altLang="en-US" dirty="0" smtClean="0"/>
              <a:t>片上</a:t>
            </a:r>
            <a:r>
              <a:rPr lang="en-US" altLang="zh-CN" dirty="0" smtClean="0"/>
              <a:t>16ch@12bit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ADC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80ns</a:t>
            </a:r>
            <a:r>
              <a:rPr lang="zh-CN" altLang="en-US" dirty="0" smtClean="0"/>
              <a:t>转换时间</a:t>
            </a:r>
            <a:endParaRPr lang="en-US" altLang="zh-CN" dirty="0" smtClean="0"/>
          </a:p>
          <a:p>
            <a:pPr eaLnBrk="1" hangingPunct="1"/>
            <a:r>
              <a:rPr lang="en-US" altLang="zh-CN" dirty="0"/>
              <a:t> </a:t>
            </a:r>
            <a:r>
              <a:rPr lang="zh-CN" altLang="en-US" dirty="0" smtClean="0"/>
              <a:t>外扩</a:t>
            </a:r>
            <a:r>
              <a:rPr lang="en-US" altLang="zh-CN" dirty="0" smtClean="0"/>
              <a:t>SRAM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64K</a:t>
            </a:r>
            <a:r>
              <a:rPr lang="zh-CN" altLang="en-US" dirty="0" smtClean="0"/>
              <a:t>*</a:t>
            </a:r>
            <a:r>
              <a:rPr lang="en-US" altLang="zh-CN" dirty="0" smtClean="0"/>
              <a:t>16bit</a:t>
            </a:r>
          </a:p>
          <a:p>
            <a:pPr eaLnBrk="1" hangingPunct="1"/>
            <a:r>
              <a:rPr lang="en-US" altLang="zh-CN" dirty="0" smtClean="0"/>
              <a:t> </a:t>
            </a:r>
            <a:r>
              <a:rPr lang="zh-CN" altLang="en-US" dirty="0" smtClean="0"/>
              <a:t>外扩</a:t>
            </a:r>
            <a:r>
              <a:rPr lang="en-US" altLang="zh-CN" dirty="0" smtClean="0"/>
              <a:t>2ch@16bit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DAC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4ns</a:t>
            </a:r>
            <a:r>
              <a:rPr lang="zh-CN" altLang="en-US" dirty="0" smtClean="0"/>
              <a:t>转换时间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741" name="Group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621897"/>
              </p:ext>
            </p:extLst>
          </p:nvPr>
        </p:nvGraphicFramePr>
        <p:xfrm>
          <a:off x="1476375" y="1773238"/>
          <a:ext cx="6984057" cy="3624102"/>
        </p:xfrm>
        <a:graphic>
          <a:graphicData uri="http://schemas.openxmlformats.org/drawingml/2006/table">
            <a:tbl>
              <a:tblPr/>
              <a:tblGrid>
                <a:gridCol w="1799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2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1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56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地址范围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存储体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备注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1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0x00,0000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~0x00,07FF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片上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M0, M1 SARAM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1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0x00,8000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~0x00,FFFF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片上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L0~ L7 SARAM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1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0x10,0000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~0x1F,FFFF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外扩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SRAM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占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Zone6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区域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1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0x20,0000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~0x2F,FFFF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外扩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CPLD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占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Zone7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区域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399" name="Text Box 151"/>
          <p:cNvSpPr txBox="1">
            <a:spLocks noChangeArrowheads="1"/>
          </p:cNvSpPr>
          <p:nvPr/>
        </p:nvSpPr>
        <p:spPr bwMode="auto">
          <a:xfrm>
            <a:off x="1476375" y="1125538"/>
            <a:ext cx="47820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solidFill>
                  <a:schemeClr val="accent1"/>
                </a:solidFill>
              </a:rPr>
              <a:t>TMS320F28335</a:t>
            </a:r>
            <a:r>
              <a:rPr lang="zh-CN" altLang="en-US" sz="2800" b="1" dirty="0" smtClean="0">
                <a:solidFill>
                  <a:schemeClr val="accent1"/>
                </a:solidFill>
              </a:rPr>
              <a:t>可</a:t>
            </a:r>
            <a:r>
              <a:rPr lang="zh-CN" altLang="en-US" sz="2800" b="1" dirty="0">
                <a:solidFill>
                  <a:schemeClr val="accent1"/>
                </a:solidFill>
              </a:rPr>
              <a:t>访问存储器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5872" y="451317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TI </a:t>
            </a:r>
            <a:r>
              <a:rPr lang="zh-CN" altLang="en-US" smtClean="0"/>
              <a:t>集成开发环境 </a:t>
            </a:r>
            <a:r>
              <a:rPr lang="en-US" altLang="zh-CN" smtClean="0"/>
              <a:t>CCS</a:t>
            </a:r>
          </a:p>
        </p:txBody>
      </p:sp>
      <p:grpSp>
        <p:nvGrpSpPr>
          <p:cNvPr id="5" name="Gruppieren 37"/>
          <p:cNvGrpSpPr>
            <a:grpSpLocks/>
          </p:cNvGrpSpPr>
          <p:nvPr/>
        </p:nvGrpSpPr>
        <p:grpSpPr bwMode="auto">
          <a:xfrm>
            <a:off x="1331640" y="1412776"/>
            <a:ext cx="7719029" cy="5445224"/>
            <a:chOff x="285720" y="1071546"/>
            <a:chExt cx="8224878" cy="5786454"/>
          </a:xfrm>
        </p:grpSpPr>
        <p:sp>
          <p:nvSpPr>
            <p:cNvPr id="6" name="Text Box 14"/>
            <p:cNvSpPr txBox="1">
              <a:spLocks noChangeArrowheads="1"/>
            </p:cNvSpPr>
            <p:nvPr/>
          </p:nvSpPr>
          <p:spPr bwMode="auto">
            <a:xfrm>
              <a:off x="6143624" y="5500684"/>
              <a:ext cx="2286011" cy="135731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l" eaLnBrk="1" hangingPunct="1">
                <a:lnSpc>
                  <a:spcPct val="50000"/>
                </a:lnSpc>
                <a:spcBef>
                  <a:spcPct val="5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endParaRPr lang="en-US" sz="1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endParaRP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1400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Full C/C++ &amp; Assembly 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1400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Debugging:</a:t>
              </a:r>
            </a:p>
            <a:p>
              <a:pPr algn="l" eaLnBrk="1" hangingPunct="1">
                <a:lnSpc>
                  <a:spcPct val="50000"/>
                </a:lnSpc>
                <a:spcBef>
                  <a:spcPct val="5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Ø"/>
                <a:defRPr/>
              </a:pPr>
              <a:r>
                <a:rPr lang="en-US" sz="1400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C &amp; ASM Source</a:t>
              </a:r>
            </a:p>
            <a:p>
              <a:pPr algn="l" eaLnBrk="1" hangingPunct="1">
                <a:lnSpc>
                  <a:spcPct val="50000"/>
                </a:lnSpc>
                <a:spcBef>
                  <a:spcPct val="5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Ø"/>
                <a:defRPr/>
              </a:pPr>
              <a:r>
                <a:rPr lang="en-US" sz="1400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Break Points</a:t>
              </a:r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286110" y="1714485"/>
              <a:ext cx="838204" cy="31115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1800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Help</a:t>
              </a:r>
              <a:endParaRPr lang="en-US" sz="28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57157" y="2643176"/>
              <a:ext cx="1143006" cy="534989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1800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CPU window</a:t>
              </a:r>
              <a:endPara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285980" y="6000747"/>
              <a:ext cx="1905009" cy="53499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1800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Memory window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4643429" y="5857872"/>
              <a:ext cx="1066805" cy="58737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1600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Graph window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357157" y="4714869"/>
              <a:ext cx="1219206" cy="53499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1800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Status window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5214932" y="1714485"/>
              <a:ext cx="1905009" cy="28416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70000"/>
                </a:lnSpc>
                <a:spcBef>
                  <a:spcPct val="5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1800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Watch window</a:t>
              </a: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6072186" y="1071546"/>
              <a:ext cx="2438412" cy="58420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ts val="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1600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Perspectives:</a:t>
              </a:r>
            </a:p>
            <a:p>
              <a:pPr eaLnBrk="1" hangingPunct="1">
                <a:spcBef>
                  <a:spcPts val="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1600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Debug or C/C++</a:t>
              </a:r>
            </a:p>
          </p:txBody>
        </p:sp>
        <p:sp>
          <p:nvSpPr>
            <p:cNvPr id="14" name="Text Box 23"/>
            <p:cNvSpPr txBox="1">
              <a:spLocks noChangeArrowheads="1"/>
            </p:cNvSpPr>
            <p:nvPr/>
          </p:nvSpPr>
          <p:spPr bwMode="auto">
            <a:xfrm>
              <a:off x="1071536" y="1428734"/>
              <a:ext cx="2057410" cy="31115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1800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Menus or Icons</a:t>
              </a:r>
              <a:endPara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5" name="Picture 2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480" y="2278984"/>
              <a:ext cx="6046304" cy="3293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7215206" y="1714488"/>
              <a:ext cx="142876" cy="71438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 flipH="1" flipV="1">
              <a:off x="7072330" y="4000504"/>
              <a:ext cx="357190" cy="178595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5286380" y="2000240"/>
              <a:ext cx="714380" cy="71438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285720" y="5857872"/>
              <a:ext cx="2000260" cy="53499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ts val="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1800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Debug</a:t>
              </a:r>
            </a:p>
            <a:p>
              <a:pPr eaLnBrk="1" hangingPunct="1">
                <a:lnSpc>
                  <a:spcPct val="80000"/>
                </a:lnSpc>
                <a:spcBef>
                  <a:spcPts val="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1800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Configuration</a:t>
              </a:r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285720" y="3571865"/>
              <a:ext cx="1428757" cy="75724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ts val="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1800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Source code</a:t>
              </a:r>
            </a:p>
            <a:p>
              <a:pPr eaLnBrk="1" hangingPunct="1">
                <a:lnSpc>
                  <a:spcPct val="80000"/>
                </a:lnSpc>
                <a:spcBef>
                  <a:spcPts val="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1800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window</a:t>
              </a:r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 flipV="1">
              <a:off x="4643438" y="3929066"/>
              <a:ext cx="357190" cy="185738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V="1">
              <a:off x="5143504" y="4929198"/>
              <a:ext cx="714380" cy="85725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 flipV="1">
              <a:off x="2928926" y="5072074"/>
              <a:ext cx="714380" cy="85725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V="1">
              <a:off x="1428728" y="5000636"/>
              <a:ext cx="714380" cy="85725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 flipV="1">
              <a:off x="1357290" y="4714884"/>
              <a:ext cx="357190" cy="21431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1357290" y="3929066"/>
              <a:ext cx="714380" cy="28575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1285852" y="2857496"/>
              <a:ext cx="1143008" cy="21431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 flipH="1">
              <a:off x="3428992" y="2000240"/>
              <a:ext cx="71438" cy="35719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2143108" y="1785926"/>
              <a:ext cx="214314" cy="71438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工程代码生成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1692275" y="2276475"/>
            <a:ext cx="792163" cy="1223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2"/>
                </a:solidFill>
              </a:rPr>
              <a:t>建立</a:t>
            </a:r>
          </a:p>
          <a:p>
            <a:pPr algn="ctr" eaLnBrk="1" hangingPunct="1"/>
            <a:r>
              <a:rPr lang="zh-CN" altLang="en-US">
                <a:solidFill>
                  <a:schemeClr val="bg2"/>
                </a:solidFill>
              </a:rPr>
              <a:t>工程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3348038" y="2276475"/>
            <a:ext cx="792162" cy="1223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2"/>
                </a:solidFill>
              </a:rPr>
              <a:t>编辑</a:t>
            </a:r>
          </a:p>
          <a:p>
            <a:pPr algn="ctr" eaLnBrk="1" hangingPunct="1"/>
            <a:r>
              <a:rPr lang="zh-CN" altLang="en-US">
                <a:solidFill>
                  <a:schemeClr val="bg2"/>
                </a:solidFill>
              </a:rPr>
              <a:t>源文件</a:t>
            </a: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5003800" y="2276475"/>
            <a:ext cx="792163" cy="1223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2"/>
                </a:solidFill>
              </a:rPr>
              <a:t>加入</a:t>
            </a:r>
          </a:p>
          <a:p>
            <a:pPr algn="ctr" eaLnBrk="1" hangingPunct="1"/>
            <a:r>
              <a:rPr lang="zh-CN" altLang="en-US">
                <a:solidFill>
                  <a:schemeClr val="bg2"/>
                </a:solidFill>
              </a:rPr>
              <a:t>工程</a:t>
            </a:r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6661150" y="2276475"/>
            <a:ext cx="792163" cy="1223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2"/>
                </a:solidFill>
              </a:rPr>
              <a:t>编译</a:t>
            </a:r>
          </a:p>
        </p:txBody>
      </p:sp>
      <p:sp>
        <p:nvSpPr>
          <p:cNvPr id="18439" name="Rectangle 8"/>
          <p:cNvSpPr>
            <a:spLocks noChangeArrowheads="1"/>
          </p:cNvSpPr>
          <p:nvPr/>
        </p:nvSpPr>
        <p:spPr bwMode="auto">
          <a:xfrm>
            <a:off x="5076825" y="4797425"/>
            <a:ext cx="936625" cy="1223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2"/>
                </a:solidFill>
              </a:rPr>
              <a:t>编辑</a:t>
            </a:r>
          </a:p>
          <a:p>
            <a:pPr algn="ctr" eaLnBrk="1" hangingPunct="1"/>
            <a:r>
              <a:rPr lang="zh-CN" altLang="en-US">
                <a:solidFill>
                  <a:schemeClr val="bg2"/>
                </a:solidFill>
              </a:rPr>
              <a:t>命令文件</a:t>
            </a:r>
          </a:p>
        </p:txBody>
      </p:sp>
      <p:sp>
        <p:nvSpPr>
          <p:cNvPr id="18440" name="Rectangle 9"/>
          <p:cNvSpPr>
            <a:spLocks noChangeArrowheads="1"/>
          </p:cNvSpPr>
          <p:nvPr/>
        </p:nvSpPr>
        <p:spPr bwMode="auto">
          <a:xfrm>
            <a:off x="3419475" y="4797425"/>
            <a:ext cx="792163" cy="1223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2"/>
                </a:solidFill>
              </a:rPr>
              <a:t>链接</a:t>
            </a:r>
          </a:p>
        </p:txBody>
      </p:sp>
      <p:sp>
        <p:nvSpPr>
          <p:cNvPr id="18441" name="Text Box 10"/>
          <p:cNvSpPr txBox="1">
            <a:spLocks noChangeArrowheads="1"/>
          </p:cNvSpPr>
          <p:nvPr/>
        </p:nvSpPr>
        <p:spPr bwMode="auto">
          <a:xfrm>
            <a:off x="1403350" y="3716338"/>
            <a:ext cx="1117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Project →</a:t>
            </a:r>
          </a:p>
          <a:p>
            <a:pPr eaLnBrk="1" hangingPunct="1"/>
            <a:r>
              <a:rPr lang="en-US" altLang="zh-CN"/>
              <a:t>New</a:t>
            </a:r>
          </a:p>
        </p:txBody>
      </p:sp>
      <p:sp>
        <p:nvSpPr>
          <p:cNvPr id="18442" name="Text Box 11"/>
          <p:cNvSpPr txBox="1">
            <a:spLocks noChangeArrowheads="1"/>
          </p:cNvSpPr>
          <p:nvPr/>
        </p:nvSpPr>
        <p:spPr bwMode="auto">
          <a:xfrm>
            <a:off x="3203575" y="3716338"/>
            <a:ext cx="850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.C</a:t>
            </a:r>
            <a:r>
              <a:rPr lang="zh-CN" altLang="en-US"/>
              <a:t>、 </a:t>
            </a:r>
            <a:r>
              <a:rPr lang="en-US" altLang="zh-CN"/>
              <a:t>.h</a:t>
            </a:r>
          </a:p>
          <a:p>
            <a:pPr eaLnBrk="1" hangingPunct="1"/>
            <a:r>
              <a:rPr lang="en-US" altLang="zh-CN"/>
              <a:t>.asm</a:t>
            </a:r>
          </a:p>
        </p:txBody>
      </p:sp>
      <p:sp>
        <p:nvSpPr>
          <p:cNvPr id="18443" name="Text Box 12"/>
          <p:cNvSpPr txBox="1">
            <a:spLocks noChangeArrowheads="1"/>
          </p:cNvSpPr>
          <p:nvPr/>
        </p:nvSpPr>
        <p:spPr bwMode="auto">
          <a:xfrm>
            <a:off x="4500563" y="3716338"/>
            <a:ext cx="195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Project →</a:t>
            </a:r>
          </a:p>
          <a:p>
            <a:pPr eaLnBrk="1" hangingPunct="1"/>
            <a:r>
              <a:rPr lang="en-US" altLang="zh-CN"/>
              <a:t>Add files to project</a:t>
            </a:r>
          </a:p>
        </p:txBody>
      </p:sp>
      <p:sp>
        <p:nvSpPr>
          <p:cNvPr id="18444" name="Text Box 13"/>
          <p:cNvSpPr txBox="1">
            <a:spLocks noChangeArrowheads="1"/>
          </p:cNvSpPr>
          <p:nvPr/>
        </p:nvSpPr>
        <p:spPr bwMode="auto">
          <a:xfrm>
            <a:off x="7596188" y="2565400"/>
            <a:ext cx="142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Project →</a:t>
            </a:r>
          </a:p>
          <a:p>
            <a:pPr eaLnBrk="1" hangingPunct="1"/>
            <a:r>
              <a:rPr lang="en-US" altLang="zh-CN"/>
              <a:t>Compile files</a:t>
            </a:r>
          </a:p>
        </p:txBody>
      </p:sp>
      <p:sp>
        <p:nvSpPr>
          <p:cNvPr id="18445" name="Text Box 14"/>
          <p:cNvSpPr txBox="1">
            <a:spLocks noChangeArrowheads="1"/>
          </p:cNvSpPr>
          <p:nvPr/>
        </p:nvSpPr>
        <p:spPr bwMode="auto">
          <a:xfrm>
            <a:off x="5219700" y="6237288"/>
            <a:ext cx="63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.cmd</a:t>
            </a:r>
          </a:p>
        </p:txBody>
      </p:sp>
      <p:sp>
        <p:nvSpPr>
          <p:cNvPr id="18446" name="Text Box 15"/>
          <p:cNvSpPr txBox="1">
            <a:spLocks noChangeArrowheads="1"/>
          </p:cNvSpPr>
          <p:nvPr/>
        </p:nvSpPr>
        <p:spPr bwMode="auto">
          <a:xfrm>
            <a:off x="3348038" y="6092825"/>
            <a:ext cx="14093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Project →</a:t>
            </a:r>
          </a:p>
          <a:p>
            <a:pPr eaLnBrk="1" hangingPunct="1"/>
            <a:r>
              <a:rPr lang="en-US" altLang="zh-CN" dirty="0" smtClean="0"/>
              <a:t>Build Project</a:t>
            </a:r>
            <a:endParaRPr lang="en-US" altLang="zh-CN" dirty="0"/>
          </a:p>
        </p:txBody>
      </p:sp>
      <p:sp>
        <p:nvSpPr>
          <p:cNvPr id="18447" name="AutoShape 16"/>
          <p:cNvSpPr>
            <a:spLocks noChangeArrowheads="1"/>
          </p:cNvSpPr>
          <p:nvPr/>
        </p:nvSpPr>
        <p:spPr bwMode="auto">
          <a:xfrm>
            <a:off x="2484438" y="2708275"/>
            <a:ext cx="792162" cy="433388"/>
          </a:xfrm>
          <a:prstGeom prst="rightArrow">
            <a:avLst>
              <a:gd name="adj1" fmla="val 50000"/>
              <a:gd name="adj2" fmla="val 45696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8" name="AutoShape 17"/>
          <p:cNvSpPr>
            <a:spLocks noChangeArrowheads="1"/>
          </p:cNvSpPr>
          <p:nvPr/>
        </p:nvSpPr>
        <p:spPr bwMode="auto">
          <a:xfrm>
            <a:off x="4140200" y="2708275"/>
            <a:ext cx="792163" cy="433388"/>
          </a:xfrm>
          <a:prstGeom prst="rightArrow">
            <a:avLst>
              <a:gd name="adj1" fmla="val 50000"/>
              <a:gd name="adj2" fmla="val 45696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9" name="AutoShape 18"/>
          <p:cNvSpPr>
            <a:spLocks noChangeArrowheads="1"/>
          </p:cNvSpPr>
          <p:nvPr/>
        </p:nvSpPr>
        <p:spPr bwMode="auto">
          <a:xfrm>
            <a:off x="5795963" y="2708275"/>
            <a:ext cx="792162" cy="433388"/>
          </a:xfrm>
          <a:prstGeom prst="rightArrow">
            <a:avLst>
              <a:gd name="adj1" fmla="val 50000"/>
              <a:gd name="adj2" fmla="val 45696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50" name="AutoShape 19"/>
          <p:cNvSpPr>
            <a:spLocks noChangeArrowheads="1"/>
          </p:cNvSpPr>
          <p:nvPr/>
        </p:nvSpPr>
        <p:spPr bwMode="auto">
          <a:xfrm rot="16200000" flipH="1">
            <a:off x="5507831" y="4148932"/>
            <a:ext cx="2233613" cy="1079500"/>
          </a:xfrm>
          <a:custGeom>
            <a:avLst/>
            <a:gdLst>
              <a:gd name="T0" fmla="*/ 1862895 w 21600"/>
              <a:gd name="T1" fmla="*/ 0 h 21600"/>
              <a:gd name="T2" fmla="*/ 1492178 w 21600"/>
              <a:gd name="T3" fmla="*/ 352387 h 21600"/>
              <a:gd name="T4" fmla="*/ 0 w 21600"/>
              <a:gd name="T5" fmla="*/ 992790 h 21600"/>
              <a:gd name="T6" fmla="*/ 1012778 w 21600"/>
              <a:gd name="T7" fmla="*/ 1079500 h 21600"/>
              <a:gd name="T8" fmla="*/ 2025556 w 21600"/>
              <a:gd name="T9" fmla="*/ 734060 h 21600"/>
              <a:gd name="T10" fmla="*/ 2233613 w 21600"/>
              <a:gd name="T11" fmla="*/ 35238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8131 h 21600"/>
              <a:gd name="T20" fmla="*/ 19588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015" y="0"/>
                </a:moveTo>
                <a:lnTo>
                  <a:pt x="14430" y="7051"/>
                </a:lnTo>
                <a:lnTo>
                  <a:pt x="16442" y="7051"/>
                </a:lnTo>
                <a:lnTo>
                  <a:pt x="16442" y="18131"/>
                </a:lnTo>
                <a:lnTo>
                  <a:pt x="0" y="18131"/>
                </a:lnTo>
                <a:lnTo>
                  <a:pt x="0" y="21600"/>
                </a:lnTo>
                <a:lnTo>
                  <a:pt x="19588" y="21600"/>
                </a:lnTo>
                <a:lnTo>
                  <a:pt x="19588" y="7051"/>
                </a:lnTo>
                <a:lnTo>
                  <a:pt x="21600" y="7051"/>
                </a:lnTo>
                <a:lnTo>
                  <a:pt x="18015" y="0"/>
                </a:lnTo>
                <a:close/>
              </a:path>
            </a:pathLst>
          </a:cu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1" name="AutoShape 20"/>
          <p:cNvSpPr>
            <a:spLocks noChangeArrowheads="1"/>
          </p:cNvSpPr>
          <p:nvPr/>
        </p:nvSpPr>
        <p:spPr bwMode="auto">
          <a:xfrm flipH="1">
            <a:off x="2555875" y="5229225"/>
            <a:ext cx="792163" cy="433388"/>
          </a:xfrm>
          <a:prstGeom prst="rightArrow">
            <a:avLst>
              <a:gd name="adj1" fmla="val 50000"/>
              <a:gd name="adj2" fmla="val 45696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52" name="AutoShape 21"/>
          <p:cNvSpPr>
            <a:spLocks noChangeArrowheads="1"/>
          </p:cNvSpPr>
          <p:nvPr/>
        </p:nvSpPr>
        <p:spPr bwMode="auto">
          <a:xfrm flipH="1">
            <a:off x="4211638" y="5229225"/>
            <a:ext cx="792162" cy="433388"/>
          </a:xfrm>
          <a:prstGeom prst="rightArrow">
            <a:avLst>
              <a:gd name="adj1" fmla="val 50000"/>
              <a:gd name="adj2" fmla="val 45696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53" name="Text Box 22"/>
          <p:cNvSpPr txBox="1">
            <a:spLocks noChangeArrowheads="1"/>
          </p:cNvSpPr>
          <p:nvPr/>
        </p:nvSpPr>
        <p:spPr bwMode="auto">
          <a:xfrm>
            <a:off x="1331913" y="5229225"/>
            <a:ext cx="1212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.out</a:t>
            </a:r>
            <a:r>
              <a:rPr lang="zh-CN" altLang="en-US"/>
              <a:t>、</a:t>
            </a:r>
            <a:r>
              <a:rPr lang="en-US" altLang="zh-CN"/>
              <a:t>.map</a:t>
            </a:r>
          </a:p>
          <a:p>
            <a:pPr eaLnBrk="1" hangingPunct="1"/>
            <a:r>
              <a:rPr lang="en-US" altLang="zh-CN"/>
              <a:t>.lst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工程源文件（</a:t>
            </a:r>
            <a:r>
              <a:rPr lang="en-US" altLang="zh-CN" smtClean="0"/>
              <a:t>C</a:t>
            </a:r>
            <a:r>
              <a:rPr lang="zh-CN" altLang="en-US" smtClean="0"/>
              <a:t>语言格式）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.c</a:t>
            </a:r>
            <a:r>
              <a:rPr lang="zh-CN" altLang="en-US" smtClean="0"/>
              <a:t>：主程序，由</a:t>
            </a:r>
            <a:r>
              <a:rPr lang="en-US" altLang="zh-CN" smtClean="0"/>
              <a:t>C</a:t>
            </a:r>
            <a:r>
              <a:rPr lang="zh-CN" altLang="en-US" smtClean="0"/>
              <a:t>语言执行代码构成来描述算法的实现，用于实现寄存器的赋值、数值的运算、外设的调用等功能（可以生成机器代码）</a:t>
            </a:r>
          </a:p>
          <a:p>
            <a:pPr eaLnBrk="1" hangingPunct="1"/>
            <a:r>
              <a:rPr lang="zh-CN" altLang="en-US" smtClean="0"/>
              <a:t> </a:t>
            </a:r>
            <a:r>
              <a:rPr lang="en-US" altLang="zh-CN" smtClean="0"/>
              <a:t>.h</a:t>
            </a:r>
            <a:r>
              <a:rPr lang="zh-CN" altLang="en-US" smtClean="0"/>
              <a:t>：头文件，大都由</a:t>
            </a:r>
            <a:r>
              <a:rPr lang="en-US" altLang="zh-CN" smtClean="0"/>
              <a:t>C</a:t>
            </a:r>
            <a:r>
              <a:rPr lang="zh-CN" altLang="en-US" smtClean="0"/>
              <a:t>语言的定义语句构成，用于</a:t>
            </a:r>
            <a:r>
              <a:rPr lang="en-US" altLang="zh-CN" smtClean="0"/>
              <a:t>DSP</a:t>
            </a:r>
            <a:r>
              <a:rPr lang="zh-CN" altLang="en-US" smtClean="0"/>
              <a:t>寄存器变量地址的定义；个别由特殊</a:t>
            </a:r>
            <a:r>
              <a:rPr lang="en-US" altLang="zh-CN" smtClean="0"/>
              <a:t>C</a:t>
            </a:r>
            <a:r>
              <a:rPr lang="zh-CN" altLang="en-US" smtClean="0"/>
              <a:t>预处理指令构成（一般格式固定并通用）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工程配置命令文件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.cmd</a:t>
            </a:r>
            <a:r>
              <a:rPr lang="zh-CN" altLang="en-US" smtClean="0"/>
              <a:t>：定义</a:t>
            </a:r>
            <a:r>
              <a:rPr lang="en-US" altLang="zh-CN" smtClean="0"/>
              <a:t>DSP</a:t>
            </a:r>
            <a:r>
              <a:rPr lang="zh-CN" altLang="en-US" smtClean="0"/>
              <a:t>可访问的存储空间，并为</a:t>
            </a:r>
            <a:r>
              <a:rPr lang="en-US" altLang="zh-CN" smtClean="0"/>
              <a:t>COFF</a:t>
            </a:r>
            <a:r>
              <a:rPr lang="zh-CN" altLang="en-US" smtClean="0"/>
              <a:t>格式中的各段分配最终的存储地址。（格式较为固定，一般可以通用）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工程库文件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rts2800_fpu.lib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TMS320F2833X</a:t>
            </a:r>
            <a:r>
              <a:rPr lang="zh-CN" altLang="en-US" dirty="0" smtClean="0"/>
              <a:t>运行支持库文件。不同的芯片有不 同的库文件。库文件保证程序运行的可靠稳定，并建立运行环境。（</a:t>
            </a:r>
            <a:r>
              <a:rPr lang="en-US" altLang="zh-CN" dirty="0" smtClean="0"/>
              <a:t>TI</a:t>
            </a:r>
            <a:r>
              <a:rPr lang="zh-CN" altLang="en-US" dirty="0" smtClean="0"/>
              <a:t>公司为每种</a:t>
            </a:r>
            <a:r>
              <a:rPr lang="en-US" altLang="zh-CN" dirty="0" smtClean="0"/>
              <a:t>DSP</a:t>
            </a:r>
            <a:r>
              <a:rPr lang="zh-CN" altLang="en-US" dirty="0" smtClean="0"/>
              <a:t>都提供了运行支持库）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工程目标配置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35696" y="2132856"/>
            <a:ext cx="68698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建立*</a:t>
            </a:r>
            <a:r>
              <a:rPr lang="en-US" altLang="zh-CN" sz="2800" dirty="0" smtClean="0"/>
              <a:t>.</a:t>
            </a:r>
            <a:r>
              <a:rPr lang="en-US" altLang="zh-CN" sz="2800" dirty="0" err="1" smtClean="0"/>
              <a:t>ccxml</a:t>
            </a:r>
            <a:r>
              <a:rPr lang="zh-CN" altLang="en-US" sz="2800" dirty="0" smtClean="0"/>
              <a:t>文件，确定程序运行的目标板，调试所用的仿真器。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886711" y="3240206"/>
            <a:ext cx="6589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File -&gt; New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-&gt; Target Configuration File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97280" y="4077072"/>
            <a:ext cx="6589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实验中已经建立好，将此文件拷贝到工程文件夹下。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350454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工程代码调试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47664" y="1971035"/>
            <a:ext cx="71421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Run -&gt; Debug </a:t>
            </a:r>
            <a:r>
              <a:rPr lang="zh-CN" altLang="en-US" sz="2800" dirty="0" smtClean="0"/>
              <a:t>进入调试环境</a:t>
            </a:r>
            <a:endParaRPr lang="en-US" altLang="zh-CN" sz="2800" dirty="0" smtClean="0"/>
          </a:p>
          <a:p>
            <a:r>
              <a:rPr lang="zh-CN" altLang="en-US" sz="2800" dirty="0" smtClean="0"/>
              <a:t>（此命令包含了</a:t>
            </a:r>
            <a:r>
              <a:rPr lang="en-US" altLang="zh-CN" sz="2800" dirty="0" smtClean="0"/>
              <a:t>Build Project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Connect Target</a:t>
            </a:r>
          </a:p>
          <a:p>
            <a:r>
              <a:rPr lang="zh-CN" altLang="en-US" sz="2800" dirty="0" smtClean="0"/>
              <a:t>和</a:t>
            </a:r>
            <a:r>
              <a:rPr lang="en-US" altLang="zh-CN" sz="2800" dirty="0" smtClean="0"/>
              <a:t>Load Program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实验总体要求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zh-CN" altLang="en-US" smtClean="0"/>
              <a:t>学习</a:t>
            </a:r>
            <a:r>
              <a:rPr lang="en-US" altLang="zh-CN" smtClean="0"/>
              <a:t>DSP</a:t>
            </a:r>
            <a:r>
              <a:rPr lang="zh-CN" altLang="en-US" smtClean="0"/>
              <a:t>软件开发基本流程</a:t>
            </a:r>
          </a:p>
          <a:p>
            <a:pPr eaLnBrk="1" hangingPunct="1"/>
            <a:r>
              <a:rPr lang="zh-CN" altLang="en-US" smtClean="0"/>
              <a:t> 学习</a:t>
            </a:r>
            <a:r>
              <a:rPr lang="en-US" altLang="zh-CN" smtClean="0"/>
              <a:t>DSP</a:t>
            </a:r>
            <a:r>
              <a:rPr lang="zh-CN" altLang="en-US" smtClean="0"/>
              <a:t>编程的基本方法</a:t>
            </a:r>
          </a:p>
          <a:p>
            <a:pPr eaLnBrk="1" hangingPunct="1"/>
            <a:r>
              <a:rPr lang="zh-CN" altLang="en-US" smtClean="0"/>
              <a:t> 学习</a:t>
            </a:r>
            <a:r>
              <a:rPr lang="en-US" altLang="zh-CN" smtClean="0"/>
              <a:t>DSP</a:t>
            </a:r>
            <a:r>
              <a:rPr lang="zh-CN" altLang="en-US" smtClean="0"/>
              <a:t>调试的基本手段</a:t>
            </a:r>
          </a:p>
          <a:p>
            <a:pPr eaLnBrk="1" hangingPunct="1"/>
            <a:r>
              <a:rPr lang="zh-CN" altLang="en-US" smtClean="0"/>
              <a:t> 体会</a:t>
            </a:r>
            <a:r>
              <a:rPr lang="en-US" altLang="zh-CN" smtClean="0"/>
              <a:t>DSP</a:t>
            </a:r>
            <a:r>
              <a:rPr lang="zh-CN" altLang="en-US" smtClean="0"/>
              <a:t>工程开发的基本步骤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代码运行方式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43608" y="2028229"/>
            <a:ext cx="8028384" cy="4785147"/>
            <a:chOff x="214313" y="1285875"/>
            <a:chExt cx="8929687" cy="5272088"/>
          </a:xfrm>
        </p:grpSpPr>
        <p:pic>
          <p:nvPicPr>
            <p:cNvPr id="18" name="Picture 2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313" y="1285875"/>
              <a:ext cx="8569325" cy="271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19" name="Oval 3"/>
            <p:cNvSpPr>
              <a:spLocks noChangeArrowheads="1"/>
            </p:cNvSpPr>
            <p:nvPr/>
          </p:nvSpPr>
          <p:spPr bwMode="auto">
            <a:xfrm>
              <a:off x="714375" y="4286250"/>
              <a:ext cx="3023984" cy="914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zh-CN" sz="2000" dirty="0"/>
                <a:t>Source Single Step </a:t>
              </a:r>
            </a:p>
          </p:txBody>
        </p:sp>
        <p:sp>
          <p:nvSpPr>
            <p:cNvPr id="20" name="Line 4"/>
            <p:cNvSpPr>
              <a:spLocks noChangeShapeType="1"/>
            </p:cNvSpPr>
            <p:nvPr/>
          </p:nvSpPr>
          <p:spPr bwMode="auto">
            <a:xfrm flipH="1" flipV="1">
              <a:off x="7215188" y="1714500"/>
              <a:ext cx="1071562" cy="71437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5"/>
            <p:cNvSpPr>
              <a:spLocks noChangeArrowheads="1"/>
            </p:cNvSpPr>
            <p:nvPr/>
          </p:nvSpPr>
          <p:spPr bwMode="auto">
            <a:xfrm>
              <a:off x="584405" y="1928813"/>
              <a:ext cx="1071563" cy="7620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zh-CN" dirty="0"/>
                <a:t>Run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738187" y="3214688"/>
              <a:ext cx="1202453" cy="7620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zh-CN"/>
                <a:t>Halt</a:t>
              </a:r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 flipV="1">
              <a:off x="1928813" y="1714500"/>
              <a:ext cx="3500437" cy="178593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 flipV="1">
              <a:off x="3352800" y="1714500"/>
              <a:ext cx="3076575" cy="38449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1255508" y="5643563"/>
              <a:ext cx="3745117" cy="914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zh-CN"/>
                <a:t>Source Step Over</a:t>
              </a:r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7696200" y="2357438"/>
              <a:ext cx="1447800" cy="7620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zh-CN" sz="1800" dirty="0"/>
                <a:t>Step Out</a:t>
              </a:r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 flipV="1">
              <a:off x="5286375" y="1714500"/>
              <a:ext cx="1357313" cy="421481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H="1" flipV="1">
              <a:off x="6929438" y="1714500"/>
              <a:ext cx="595312" cy="26670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17"/>
            <p:cNvSpPr>
              <a:spLocks noChangeArrowheads="1"/>
            </p:cNvSpPr>
            <p:nvPr/>
          </p:nvSpPr>
          <p:spPr bwMode="auto">
            <a:xfrm>
              <a:off x="5143500" y="5572125"/>
              <a:ext cx="4000500" cy="914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zh-CN" dirty="0"/>
                <a:t>Assembly Single Step </a:t>
              </a:r>
            </a:p>
          </p:txBody>
        </p:sp>
        <p:sp>
          <p:nvSpPr>
            <p:cNvPr id="30" name="Oval 18"/>
            <p:cNvSpPr>
              <a:spLocks noChangeArrowheads="1"/>
            </p:cNvSpPr>
            <p:nvPr/>
          </p:nvSpPr>
          <p:spPr bwMode="auto">
            <a:xfrm>
              <a:off x="6000750" y="4357688"/>
              <a:ext cx="3143250" cy="914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zh-CN" sz="2000" dirty="0"/>
                <a:t>Assembly Step Over</a:t>
              </a:r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 flipV="1">
              <a:off x="2357438" y="1714500"/>
              <a:ext cx="3786187" cy="257175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 flipV="1">
              <a:off x="1643063" y="1643063"/>
              <a:ext cx="3429000" cy="5715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3643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代码运行方式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87638" y="1916832"/>
            <a:ext cx="76768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设置断点：</a:t>
            </a:r>
            <a:endParaRPr lang="en-US" altLang="zh-CN" sz="2800" dirty="0" smtClean="0"/>
          </a:p>
          <a:p>
            <a:pPr marL="342900" indent="-342900">
              <a:buAutoNum type="arabicPeriod"/>
            </a:pPr>
            <a:r>
              <a:rPr lang="zh-CN" altLang="en-US" sz="2000" dirty="0" smtClean="0"/>
              <a:t>光标设置在语句所在行；</a:t>
            </a:r>
            <a:endParaRPr lang="en-US" altLang="zh-CN" sz="2000" dirty="0" smtClean="0"/>
          </a:p>
          <a:p>
            <a:pPr marL="342900" indent="-342900">
              <a:buAutoNum type="arabicPeriod"/>
            </a:pPr>
            <a:r>
              <a:rPr lang="zh-CN" altLang="en-US" sz="2000" dirty="0"/>
              <a:t>右</a:t>
            </a:r>
            <a:r>
              <a:rPr lang="zh-CN" altLang="en-US" sz="2000" dirty="0" smtClean="0"/>
              <a:t>击鼠标选择“</a:t>
            </a:r>
            <a:r>
              <a:rPr lang="en-US" altLang="zh-CN" sz="2000" dirty="0" smtClean="0"/>
              <a:t>Breakpoint</a:t>
            </a:r>
            <a:r>
              <a:rPr lang="zh-CN" altLang="en-US" sz="2000" dirty="0" smtClean="0"/>
              <a:t>”，语句所在行的左侧出现蓝色标记。</a:t>
            </a:r>
            <a:endParaRPr lang="en-US" altLang="zh-CN" sz="2000" dirty="0" smtClean="0"/>
          </a:p>
          <a:p>
            <a:pPr marL="342900" indent="-342900">
              <a:buAutoNum type="arabicPeriod"/>
            </a:pPr>
            <a:r>
              <a:rPr lang="zh-CN" altLang="en-US" sz="2000" dirty="0" smtClean="0"/>
              <a:t>在</a:t>
            </a:r>
            <a:r>
              <a:rPr lang="en-US" altLang="zh-CN" sz="2000" dirty="0" smtClean="0"/>
              <a:t>View-&gt;Breakpoint</a:t>
            </a:r>
            <a:r>
              <a:rPr lang="zh-CN" altLang="en-US" sz="2000" dirty="0" smtClean="0"/>
              <a:t>中，可设置更多断点属性。</a:t>
            </a:r>
            <a:endParaRPr lang="zh-CN" altLang="en-US" sz="2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295400" y="3717032"/>
            <a:ext cx="76768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复位程序：</a:t>
            </a:r>
            <a:endParaRPr lang="en-US" altLang="zh-CN" sz="2800" dirty="0" smtClean="0"/>
          </a:p>
          <a:p>
            <a:r>
              <a:rPr lang="en-US" altLang="zh-CN" sz="2000" dirty="0" smtClean="0"/>
              <a:t>Run -&gt; Reset</a:t>
            </a:r>
          </a:p>
          <a:p>
            <a:r>
              <a:rPr lang="en-US" altLang="zh-CN" sz="2000" dirty="0" smtClean="0"/>
              <a:t>Run -&gt; Restart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369216" y="5226942"/>
            <a:ext cx="6443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</a:rPr>
              <a:t>在菜单</a:t>
            </a:r>
            <a:r>
              <a:rPr lang="en-US" altLang="zh-CN" sz="2800" dirty="0" smtClean="0">
                <a:solidFill>
                  <a:srgbClr val="FFFF00"/>
                </a:solidFill>
              </a:rPr>
              <a:t>Run</a:t>
            </a:r>
            <a:r>
              <a:rPr lang="zh-CN" altLang="en-US" sz="2800" dirty="0" smtClean="0">
                <a:solidFill>
                  <a:srgbClr val="FFFF00"/>
                </a:solidFill>
              </a:rPr>
              <a:t>中有更多操作可供使用</a:t>
            </a:r>
            <a:endParaRPr lang="en-US" altLang="zh-CN" sz="20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049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监测运行结果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87638" y="1916832"/>
            <a:ext cx="76768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View</a:t>
            </a:r>
            <a:r>
              <a:rPr lang="zh-CN" altLang="en-US" sz="2800" dirty="0" smtClean="0"/>
              <a:t>菜单下：</a:t>
            </a:r>
            <a:endParaRPr lang="en-US" altLang="zh-CN" sz="2800" dirty="0" smtClean="0"/>
          </a:p>
          <a:p>
            <a:r>
              <a:rPr lang="en-US" altLang="zh-CN" sz="2800" dirty="0" smtClean="0"/>
              <a:t>Memory Browser——</a:t>
            </a:r>
            <a:r>
              <a:rPr lang="zh-CN" altLang="en-US" sz="2800" dirty="0" smtClean="0"/>
              <a:t>查看</a:t>
            </a:r>
            <a:r>
              <a:rPr lang="en-US" altLang="zh-CN" sz="2800" dirty="0" smtClean="0"/>
              <a:t>DSP</a:t>
            </a:r>
            <a:r>
              <a:rPr lang="zh-CN" altLang="en-US" sz="2800" dirty="0" smtClean="0"/>
              <a:t>可访问存储空间</a:t>
            </a:r>
            <a:endParaRPr lang="en-US" altLang="zh-CN" sz="2800" dirty="0" smtClean="0"/>
          </a:p>
          <a:p>
            <a:r>
              <a:rPr lang="en-US" altLang="zh-CN" sz="2800" dirty="0" smtClean="0"/>
              <a:t>Registers——</a:t>
            </a:r>
            <a:r>
              <a:rPr lang="zh-CN" altLang="en-US" sz="2800" dirty="0" smtClean="0"/>
              <a:t>查看</a:t>
            </a:r>
            <a:r>
              <a:rPr lang="en-US" altLang="zh-CN" sz="2800" dirty="0" smtClean="0"/>
              <a:t>DSP</a:t>
            </a:r>
            <a:r>
              <a:rPr lang="zh-CN" altLang="en-US" sz="2800" dirty="0" smtClean="0"/>
              <a:t>内部寄存器</a:t>
            </a:r>
            <a:endParaRPr lang="en-US" altLang="zh-CN" sz="2800" dirty="0" smtClean="0"/>
          </a:p>
          <a:p>
            <a:r>
              <a:rPr lang="en-US" altLang="zh-CN" sz="2800" dirty="0" smtClean="0"/>
              <a:t>Expressions——</a:t>
            </a:r>
            <a:r>
              <a:rPr lang="zh-CN" altLang="en-US" sz="2800" dirty="0" smtClean="0"/>
              <a:t>查看程序中表达式数值</a:t>
            </a:r>
            <a:endParaRPr lang="en-US" altLang="zh-CN" sz="2800" dirty="0" smtClean="0"/>
          </a:p>
          <a:p>
            <a:r>
              <a:rPr lang="en-US" altLang="zh-CN" sz="2800" dirty="0" smtClean="0"/>
              <a:t>Variables——</a:t>
            </a:r>
            <a:r>
              <a:rPr lang="zh-CN" altLang="en-US" sz="2800" dirty="0" smtClean="0"/>
              <a:t>查看程序中变量</a:t>
            </a:r>
            <a:endParaRPr lang="en-US" altLang="zh-CN" sz="2800" dirty="0" smtClean="0"/>
          </a:p>
          <a:p>
            <a:r>
              <a:rPr lang="en-US" altLang="zh-CN" sz="2800" dirty="0" smtClean="0"/>
              <a:t>Disassembly——</a:t>
            </a:r>
            <a:r>
              <a:rPr lang="zh-CN" altLang="en-US" sz="2800" dirty="0" smtClean="0"/>
              <a:t>查看反汇编语句</a:t>
            </a:r>
            <a:endParaRPr lang="en-US" altLang="zh-CN" sz="2800" dirty="0" smtClean="0"/>
          </a:p>
          <a:p>
            <a:r>
              <a:rPr lang="en-US" altLang="zh-CN" sz="2800" dirty="0" smtClean="0"/>
              <a:t>Breakpoints——</a:t>
            </a:r>
            <a:r>
              <a:rPr lang="zh-CN" altLang="en-US" sz="2800" dirty="0" smtClean="0"/>
              <a:t>查看断点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641169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监测运行结果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509" y="3723465"/>
            <a:ext cx="4014487" cy="177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814" y="2362001"/>
            <a:ext cx="3095819" cy="449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321194" y="2131168"/>
            <a:ext cx="3985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</a:rPr>
              <a:t>Tools</a:t>
            </a:r>
            <a:r>
              <a:rPr lang="zh-CN" altLang="en-US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</a:rPr>
              <a:t>-&gt; Graph -&gt; Single Time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21194" y="2744388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将存储器中的数据描点作图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7244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软硬件联合调试步骤</a:t>
            </a: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1814513" y="1916113"/>
            <a:ext cx="67897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1. </a:t>
            </a:r>
            <a:r>
              <a:rPr lang="zh-CN" altLang="en-US" sz="2000"/>
              <a:t>检查</a:t>
            </a:r>
            <a:r>
              <a:rPr lang="en-US" altLang="zh-CN" sz="2000"/>
              <a:t>DSP</a:t>
            </a:r>
            <a:r>
              <a:rPr lang="zh-CN" altLang="en-US" sz="2000"/>
              <a:t>平台（仿真器、实验箱、计算机）之间的连接，打开计算机以及实验板电源，检查电源加载是否正常。</a:t>
            </a: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1814513" y="2708275"/>
            <a:ext cx="67897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2. </a:t>
            </a:r>
            <a:r>
              <a:rPr lang="zh-CN" altLang="en-US" sz="2000" dirty="0"/>
              <a:t>新建项目工程，编辑源程序、库</a:t>
            </a:r>
            <a:r>
              <a:rPr lang="zh-CN" altLang="en-US" sz="2000" dirty="0" smtClean="0"/>
              <a:t>文件，命令配置文件以及工程目标配置文件（</a:t>
            </a:r>
            <a:r>
              <a:rPr lang="en-US" altLang="zh-CN" sz="2000" dirty="0" err="1" smtClean="0"/>
              <a:t>ccxml</a:t>
            </a:r>
            <a:r>
              <a:rPr lang="zh-CN" altLang="en-US" sz="2000" dirty="0" smtClean="0"/>
              <a:t>）并</a:t>
            </a:r>
            <a:r>
              <a:rPr lang="zh-CN" altLang="en-US" sz="2000" dirty="0"/>
              <a:t>加入到指定的工程中。</a:t>
            </a:r>
          </a:p>
        </p:txBody>
      </p:sp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1814513" y="3500438"/>
            <a:ext cx="67897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3. </a:t>
            </a:r>
            <a:r>
              <a:rPr lang="zh-CN" altLang="en-US" sz="2000" dirty="0"/>
              <a:t>对项目工程进行编译、</a:t>
            </a:r>
            <a:r>
              <a:rPr lang="zh-CN" altLang="en-US" sz="2000" dirty="0" smtClean="0"/>
              <a:t>链接（</a:t>
            </a:r>
            <a:r>
              <a:rPr lang="en-US" altLang="zh-CN" sz="2000" dirty="0" smtClean="0"/>
              <a:t>Build Project</a:t>
            </a:r>
            <a:r>
              <a:rPr lang="zh-CN" altLang="en-US" sz="2000" dirty="0" smtClean="0"/>
              <a:t>），</a:t>
            </a:r>
            <a:r>
              <a:rPr lang="zh-CN" altLang="en-US" sz="2000" dirty="0"/>
              <a:t>若没有错误，则可生成可执行文件（</a:t>
            </a:r>
            <a:r>
              <a:rPr lang="en-US" altLang="zh-CN" sz="2000" dirty="0"/>
              <a:t>.out</a:t>
            </a:r>
            <a:r>
              <a:rPr lang="zh-CN" altLang="en-US" sz="2000" dirty="0"/>
              <a:t>）。若有错误，根据错误提示信息进行修改直至正确。</a:t>
            </a:r>
          </a:p>
        </p:txBody>
      </p:sp>
      <p:sp>
        <p:nvSpPr>
          <p:cNvPr id="23558" name="Text Box 8"/>
          <p:cNvSpPr txBox="1">
            <a:spLocks noChangeArrowheads="1"/>
          </p:cNvSpPr>
          <p:nvPr/>
        </p:nvSpPr>
        <p:spPr bwMode="auto">
          <a:xfrm>
            <a:off x="1814513" y="4597400"/>
            <a:ext cx="7078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4. </a:t>
            </a:r>
            <a:r>
              <a:rPr lang="zh-CN" altLang="en-US" sz="2000" dirty="0"/>
              <a:t>执行</a:t>
            </a:r>
            <a:r>
              <a:rPr lang="zh-CN" altLang="en-US" sz="2000" dirty="0" smtClean="0"/>
              <a:t>命令</a:t>
            </a:r>
            <a:r>
              <a:rPr lang="en-US" altLang="zh-CN" sz="2000" dirty="0" smtClean="0"/>
              <a:t>Debug</a:t>
            </a:r>
            <a:r>
              <a:rPr lang="zh-CN" altLang="en-US" sz="2000" dirty="0" smtClean="0"/>
              <a:t>，载入</a:t>
            </a:r>
            <a:r>
              <a:rPr lang="en-US" altLang="zh-CN" sz="2000" dirty="0"/>
              <a:t>.out</a:t>
            </a:r>
            <a:r>
              <a:rPr lang="zh-CN" altLang="en-US" sz="2000" dirty="0"/>
              <a:t>可执行文件到</a:t>
            </a:r>
            <a:r>
              <a:rPr lang="en-US" altLang="zh-CN" sz="2000" dirty="0"/>
              <a:t>DSP</a:t>
            </a:r>
            <a:r>
              <a:rPr lang="zh-CN" altLang="en-US" sz="2000" dirty="0" smtClean="0"/>
              <a:t>中。</a:t>
            </a:r>
            <a:endParaRPr lang="zh-CN" altLang="en-US" sz="2000" dirty="0"/>
          </a:p>
        </p:txBody>
      </p:sp>
      <p:sp>
        <p:nvSpPr>
          <p:cNvPr id="23559" name="Text Box 9"/>
          <p:cNvSpPr txBox="1">
            <a:spLocks noChangeArrowheads="1"/>
          </p:cNvSpPr>
          <p:nvPr/>
        </p:nvSpPr>
        <p:spPr bwMode="auto">
          <a:xfrm>
            <a:off x="1835150" y="5084763"/>
            <a:ext cx="6789738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5. </a:t>
            </a:r>
            <a:r>
              <a:rPr lang="zh-CN" altLang="en-US" sz="2000" dirty="0"/>
              <a:t>观察最终显示结果，若正确，则工程正确建立。</a:t>
            </a:r>
          </a:p>
          <a:p>
            <a:pPr eaLnBrk="1" hangingPunct="1"/>
            <a:r>
              <a:rPr lang="zh-CN" altLang="en-US" sz="2000" dirty="0"/>
              <a:t>若错误，则通过各项代码调试工具，查看</a:t>
            </a:r>
            <a:r>
              <a:rPr lang="zh-CN" altLang="en-US" sz="2000" dirty="0">
                <a:solidFill>
                  <a:schemeClr val="hlink"/>
                </a:solidFill>
              </a:rPr>
              <a:t>寄存器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chemeClr val="hlink"/>
                </a:solidFill>
              </a:rPr>
              <a:t>内存</a:t>
            </a:r>
            <a:r>
              <a:rPr lang="zh-CN" altLang="en-US" sz="2000" dirty="0"/>
              <a:t>或以</a:t>
            </a:r>
            <a:r>
              <a:rPr lang="zh-CN" altLang="en-US" sz="2000" dirty="0">
                <a:solidFill>
                  <a:schemeClr val="hlink"/>
                </a:solidFill>
              </a:rPr>
              <a:t>图表</a:t>
            </a:r>
            <a:r>
              <a:rPr lang="zh-CN" altLang="en-US" sz="2000" dirty="0"/>
              <a:t>形式查看数据，甚至可以利用</a:t>
            </a:r>
            <a:r>
              <a:rPr lang="zh-CN" altLang="en-US" sz="2000" dirty="0">
                <a:solidFill>
                  <a:schemeClr val="hlink"/>
                </a:solidFill>
              </a:rPr>
              <a:t>示波器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chemeClr val="hlink"/>
                </a:solidFill>
              </a:rPr>
              <a:t>逻辑分析仪</a:t>
            </a:r>
            <a:r>
              <a:rPr lang="zh-CN" altLang="en-US" sz="2000" dirty="0"/>
              <a:t>，找出错误原因，定位错误语句，最后修正直至功能以及时序的正确。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实验内容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844674"/>
            <a:ext cx="7848600" cy="482468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3600" dirty="0" smtClean="0"/>
              <a:t>一、实验箱测试</a:t>
            </a:r>
            <a:r>
              <a:rPr lang="zh-CN" altLang="en-US" sz="2400" dirty="0" smtClean="0"/>
              <a:t>（工程</a:t>
            </a:r>
            <a:r>
              <a:rPr lang="en-US" altLang="zh-CN" sz="2400" dirty="0" smtClean="0"/>
              <a:t>Lab11</a:t>
            </a:r>
            <a:r>
              <a:rPr lang="zh-CN" altLang="en-US" sz="2400" dirty="0" smtClean="0"/>
              <a:t>）</a:t>
            </a:r>
            <a:r>
              <a:rPr lang="en-US" altLang="zh-CN" sz="1600" dirty="0" smtClean="0">
                <a:solidFill>
                  <a:schemeClr val="bg1"/>
                </a:solidFill>
              </a:rPr>
              <a:t>\</a:t>
            </a:r>
          </a:p>
          <a:p>
            <a:pPr marL="0" indent="0" eaLnBrk="1" hangingPunct="1">
              <a:buNone/>
            </a:pPr>
            <a:r>
              <a:rPr lang="en-US" altLang="zh-CN" sz="2400" dirty="0" smtClean="0"/>
              <a:t>1. </a:t>
            </a:r>
            <a:r>
              <a:rPr lang="zh-CN" altLang="en-US" sz="2400" dirty="0" smtClean="0"/>
              <a:t>打开示波器，信号发生器，调节信号源输出，幅度控制在</a:t>
            </a:r>
            <a:r>
              <a:rPr lang="en-US" altLang="zh-CN" sz="2400" dirty="0" smtClean="0"/>
              <a:t>0~1V</a:t>
            </a:r>
            <a:r>
              <a:rPr lang="zh-CN" altLang="en-US" sz="2400" dirty="0" smtClean="0"/>
              <a:t>以内。</a:t>
            </a:r>
          </a:p>
          <a:p>
            <a:pPr marL="0" indent="0" eaLnBrk="1" hangingPunct="1">
              <a:buNone/>
            </a:pPr>
            <a:r>
              <a:rPr lang="en-US" altLang="zh-CN" sz="2400" dirty="0" smtClean="0"/>
              <a:t>2. </a:t>
            </a:r>
            <a:r>
              <a:rPr lang="zh-CN" altLang="en-US" sz="2400" dirty="0" smtClean="0"/>
              <a:t>将信号源输出端接至实验箱</a:t>
            </a:r>
            <a:r>
              <a:rPr lang="en-US" altLang="zh-CN" sz="2400" dirty="0" smtClean="0"/>
              <a:t>SMA</a:t>
            </a:r>
            <a:r>
              <a:rPr lang="zh-CN" altLang="en-US" sz="2400" dirty="0" smtClean="0"/>
              <a:t>端口</a:t>
            </a:r>
            <a:r>
              <a:rPr lang="en-US" altLang="zh-CN" sz="2400" dirty="0" smtClean="0"/>
              <a:t>J2</a:t>
            </a:r>
            <a:r>
              <a:rPr lang="zh-CN" altLang="en-US" sz="2400" dirty="0" smtClean="0"/>
              <a:t>，将实验箱</a:t>
            </a:r>
            <a:r>
              <a:rPr lang="en-US" altLang="zh-CN" sz="2400" dirty="0" smtClean="0"/>
              <a:t>SMA</a:t>
            </a:r>
            <a:r>
              <a:rPr lang="zh-CN" altLang="en-US" sz="2400" dirty="0" smtClean="0"/>
              <a:t>端口</a:t>
            </a:r>
            <a:r>
              <a:rPr lang="en-US" altLang="zh-CN" sz="2400" dirty="0" smtClean="0"/>
              <a:t>J5</a:t>
            </a:r>
            <a:r>
              <a:rPr lang="zh-CN" altLang="en-US" sz="2400" dirty="0" smtClean="0"/>
              <a:t>连接至示波器。</a:t>
            </a:r>
          </a:p>
          <a:p>
            <a:pPr marL="0" indent="0" eaLnBrk="1" hangingPunct="1">
              <a:buNone/>
            </a:pPr>
            <a:r>
              <a:rPr lang="en-US" altLang="zh-CN" sz="2400" dirty="0" smtClean="0"/>
              <a:t>3. </a:t>
            </a:r>
            <a:r>
              <a:rPr lang="zh-CN" altLang="en-US" sz="2400" dirty="0" smtClean="0"/>
              <a:t>打开实验箱电源，检查电源指示灯是否点亮。</a:t>
            </a:r>
          </a:p>
          <a:p>
            <a:pPr marL="0" indent="0" eaLnBrk="1" hangingPunct="1">
              <a:buNone/>
            </a:pPr>
            <a:r>
              <a:rPr lang="en-US" altLang="zh-CN" sz="2400" dirty="0" smtClean="0"/>
              <a:t>4. </a:t>
            </a:r>
            <a:r>
              <a:rPr lang="zh-CN" altLang="en-US" sz="2400" dirty="0" smtClean="0"/>
              <a:t>点击桌面</a:t>
            </a:r>
            <a:r>
              <a:rPr lang="en-US" altLang="zh-CN" sz="2400" dirty="0" smtClean="0"/>
              <a:t>CCS 5</a:t>
            </a:r>
            <a:r>
              <a:rPr lang="zh-CN" altLang="en-US" sz="2400" dirty="0" smtClean="0"/>
              <a:t>，导入工程</a:t>
            </a:r>
            <a:r>
              <a:rPr lang="en-US" altLang="zh-CN" sz="2400" dirty="0" smtClean="0"/>
              <a:t>Lab11</a:t>
            </a:r>
            <a:r>
              <a:rPr lang="zh-CN" altLang="en-US" sz="2400" dirty="0" smtClean="0"/>
              <a:t>。</a:t>
            </a:r>
          </a:p>
          <a:p>
            <a:pPr marL="0" indent="0" eaLnBrk="1" hangingPunct="1">
              <a:buNone/>
            </a:pPr>
            <a:r>
              <a:rPr lang="en-US" altLang="zh-CN" sz="2400" dirty="0" smtClean="0"/>
              <a:t>5. </a:t>
            </a:r>
            <a:r>
              <a:rPr lang="zh-CN" altLang="en-US" sz="2400" dirty="0" smtClean="0"/>
              <a:t>选择</a:t>
            </a:r>
            <a:r>
              <a:rPr lang="en-US" altLang="zh-CN" sz="2400" dirty="0" smtClean="0"/>
              <a:t>Run -&gt; Debug</a:t>
            </a:r>
            <a:r>
              <a:rPr lang="zh-CN" altLang="en-US" sz="2400" dirty="0" smtClean="0"/>
              <a:t>并运行程序（</a:t>
            </a:r>
            <a:r>
              <a:rPr lang="en-US" altLang="zh-CN" sz="2400" dirty="0" smtClean="0"/>
              <a:t>Run -&gt; Resume</a:t>
            </a:r>
            <a:r>
              <a:rPr lang="zh-CN" altLang="en-US" sz="2400" dirty="0" smtClean="0"/>
              <a:t>）。</a:t>
            </a:r>
            <a:endParaRPr lang="en-US" altLang="zh-CN" sz="2400" dirty="0" smtClean="0"/>
          </a:p>
          <a:p>
            <a:pPr marL="0" indent="0" eaLnBrk="1" hangingPunct="1">
              <a:buNone/>
            </a:pPr>
            <a:r>
              <a:rPr lang="en-US" altLang="zh-CN" sz="2400" dirty="0" smtClean="0"/>
              <a:t>6. </a:t>
            </a:r>
            <a:r>
              <a:rPr lang="zh-CN" altLang="en-US" sz="2400" dirty="0" smtClean="0"/>
              <a:t>观察示波器波形是否与信号发生器保持一致。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1311473" y="1976859"/>
            <a:ext cx="7292975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/>
              <a:t>二、 </a:t>
            </a:r>
            <a:r>
              <a:rPr lang="en-US" altLang="zh-CN" sz="3600" dirty="0"/>
              <a:t>C</a:t>
            </a:r>
            <a:r>
              <a:rPr lang="zh-CN" altLang="en-US" sz="3600" dirty="0"/>
              <a:t>程序基础</a:t>
            </a:r>
            <a:r>
              <a:rPr lang="zh-CN" altLang="en-US" sz="3600" dirty="0" smtClean="0"/>
              <a:t>调试</a:t>
            </a:r>
            <a:r>
              <a:rPr lang="zh-CN" altLang="en-US" sz="2400" dirty="0" smtClean="0"/>
              <a:t>（工程</a:t>
            </a:r>
            <a:r>
              <a:rPr lang="en-US" altLang="zh-CN" sz="2400" dirty="0" smtClean="0"/>
              <a:t>Lab9</a:t>
            </a:r>
            <a:r>
              <a:rPr lang="zh-CN" altLang="en-US" sz="2400" dirty="0" smtClean="0"/>
              <a:t>）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       按照实验</a:t>
            </a:r>
            <a:r>
              <a:rPr lang="en-US" altLang="zh-CN" sz="2800" dirty="0"/>
              <a:t>9</a:t>
            </a:r>
            <a:r>
              <a:rPr lang="zh-CN" altLang="en-US" sz="2800" dirty="0"/>
              <a:t>的实验步骤，建立工程，并完成整个调试基本内容。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       按照实验要求记录相关波形、数据。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       完成实验报告。（完成实验要求中的问题）</a:t>
            </a:r>
            <a:endParaRPr lang="en-US" altLang="zh-CN" sz="28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       描述</a:t>
            </a:r>
            <a:r>
              <a:rPr lang="en-US" altLang="zh-CN" sz="2800" dirty="0"/>
              <a:t>DSP</a:t>
            </a:r>
            <a:r>
              <a:rPr lang="zh-CN" altLang="en-US" sz="2800" dirty="0"/>
              <a:t>工程文件内所有源文件的作用。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295400" y="989856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kern="0" dirty="0" smtClean="0"/>
              <a:t>实验内容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注意事项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133600"/>
            <a:ext cx="7772400" cy="43195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/>
              <a:t> </a:t>
            </a:r>
            <a:r>
              <a:rPr lang="zh-CN" altLang="en-US" dirty="0" smtClean="0"/>
              <a:t>信号源的输出电压必须控制</a:t>
            </a:r>
            <a:r>
              <a:rPr lang="en-US" altLang="zh-CN" dirty="0" smtClean="0"/>
              <a:t>0~1V</a:t>
            </a:r>
            <a:r>
              <a:rPr lang="zh-CN" altLang="en-US" dirty="0" smtClean="0"/>
              <a:t>，确认后连接至实验箱；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dirty="0"/>
              <a:t> </a:t>
            </a:r>
            <a:r>
              <a:rPr lang="zh-CN" altLang="en-US" dirty="0" smtClean="0"/>
              <a:t>电路板上的物理连接必须断电操作；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dirty="0"/>
              <a:t>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CCS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Run-&gt;Debug</a:t>
            </a:r>
            <a:r>
              <a:rPr lang="zh-CN" altLang="en-US" dirty="0" smtClean="0"/>
              <a:t>过程中，必须保证实验箱上电正常。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实验报告内容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实验目的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实验仪器（示意图硬件连接）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实验步骤（程序流程，设计思路，设计方法，实验效果，实验要求回答）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实验总结（问题现象，问题分析，解决方法）</a:t>
            </a:r>
          </a:p>
        </p:txBody>
      </p:sp>
    </p:spTree>
    <p:extLst>
      <p:ext uri="{BB962C8B-B14F-4D97-AF65-F5344CB8AC3E}">
        <p14:creationId xmlns:p14="http://schemas.microsoft.com/office/powerpoint/2010/main" val="2102092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实验报告提交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1115616" y="2133600"/>
            <a:ext cx="7952184" cy="4114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纸质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第</a:t>
            </a:r>
            <a:r>
              <a:rPr lang="zh-CN" altLang="en-US" dirty="0"/>
              <a:t>三</a:t>
            </a:r>
            <a:r>
              <a:rPr lang="zh-CN" altLang="en-US" dirty="0" smtClean="0"/>
              <a:t>次实验课堂提交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电子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第三次实验当天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男生发送至</a:t>
            </a:r>
            <a:r>
              <a:rPr lang="zh-CN" altLang="en-US" dirty="0" smtClean="0"/>
              <a:t>：薛鲲鹏</a:t>
            </a:r>
            <a:r>
              <a:rPr lang="en-US" altLang="zh-CN" dirty="0" smtClean="0"/>
              <a:t>792749690@qq.com</a:t>
            </a:r>
          </a:p>
          <a:p>
            <a:pPr eaLnBrk="1" hangingPunct="1"/>
            <a:r>
              <a:rPr lang="zh-CN" altLang="en-US" dirty="0" smtClean="0"/>
              <a:t>女生</a:t>
            </a:r>
            <a:r>
              <a:rPr lang="zh-CN" altLang="en-US" dirty="0" smtClean="0"/>
              <a:t>发送至</a:t>
            </a:r>
            <a:r>
              <a:rPr lang="zh-CN" altLang="en-US" dirty="0" smtClean="0"/>
              <a:t>：郭梦琪</a:t>
            </a:r>
            <a:r>
              <a:rPr lang="en-US" altLang="zh-CN" dirty="0" smtClean="0"/>
              <a:t>2539734373@qq.com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文件名：姓名</a:t>
            </a:r>
            <a:r>
              <a:rPr lang="en-US" altLang="zh-CN" dirty="0" smtClean="0"/>
              <a:t>_</a:t>
            </a:r>
            <a:r>
              <a:rPr lang="zh-CN" altLang="en-US" dirty="0" smtClean="0"/>
              <a:t>学号</a:t>
            </a:r>
            <a:r>
              <a:rPr lang="en-US" altLang="zh-CN" dirty="0" smtClean="0"/>
              <a:t>_</a:t>
            </a:r>
            <a:r>
              <a:rPr lang="zh-CN" altLang="en-US" dirty="0" smtClean="0"/>
              <a:t>实验</a:t>
            </a:r>
            <a:r>
              <a:rPr lang="en-US" altLang="zh-CN" dirty="0" smtClean="0"/>
              <a:t>X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文件格式</a:t>
            </a:r>
            <a:r>
              <a:rPr lang="zh-CN" altLang="en-US" dirty="0" smtClean="0"/>
              <a:t>：</a:t>
            </a:r>
            <a:r>
              <a:rPr lang="en-US" altLang="zh-CN" smtClean="0"/>
              <a:t>Microsoft office word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506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实验总体任务</a:t>
            </a: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4572000" y="3357563"/>
            <a:ext cx="1223963" cy="2160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bg1"/>
                </a:solidFill>
              </a:rPr>
              <a:t>DSP</a:t>
            </a: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2195513" y="3355975"/>
            <a:ext cx="1223962" cy="2160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bg1"/>
                </a:solidFill>
              </a:rPr>
              <a:t>ADC</a:t>
            </a:r>
          </a:p>
        </p:txBody>
      </p:sp>
      <p:sp>
        <p:nvSpPr>
          <p:cNvPr id="5125" name="Rectangle 7"/>
          <p:cNvSpPr>
            <a:spLocks noChangeArrowheads="1"/>
          </p:cNvSpPr>
          <p:nvPr/>
        </p:nvSpPr>
        <p:spPr bwMode="auto">
          <a:xfrm>
            <a:off x="6948488" y="3355975"/>
            <a:ext cx="1223962" cy="2160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bg1"/>
                </a:solidFill>
              </a:rPr>
              <a:t>DAC</a:t>
            </a:r>
          </a:p>
        </p:txBody>
      </p:sp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3492500" y="1989138"/>
            <a:ext cx="2892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DSP</a:t>
            </a:r>
            <a:r>
              <a:rPr lang="zh-CN" altLang="en-US" sz="2800" b="1"/>
              <a:t>实现</a:t>
            </a:r>
            <a:r>
              <a:rPr lang="en-US" altLang="zh-CN" sz="2800" b="1"/>
              <a:t>FIR</a:t>
            </a:r>
            <a:r>
              <a:rPr lang="zh-CN" altLang="en-US" sz="2800" b="1"/>
              <a:t>算法</a:t>
            </a:r>
          </a:p>
        </p:txBody>
      </p:sp>
      <p:sp>
        <p:nvSpPr>
          <p:cNvPr id="5127" name="AutoShape 9"/>
          <p:cNvSpPr>
            <a:spLocks noChangeArrowheads="1"/>
          </p:cNvSpPr>
          <p:nvPr/>
        </p:nvSpPr>
        <p:spPr bwMode="auto">
          <a:xfrm>
            <a:off x="3419475" y="4221163"/>
            <a:ext cx="1152525" cy="5762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8" name="AutoShape 10"/>
          <p:cNvSpPr>
            <a:spLocks noChangeArrowheads="1"/>
          </p:cNvSpPr>
          <p:nvPr/>
        </p:nvSpPr>
        <p:spPr bwMode="auto">
          <a:xfrm>
            <a:off x="5795963" y="4221163"/>
            <a:ext cx="1152525" cy="5762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9" name="Line 11"/>
          <p:cNvSpPr>
            <a:spLocks noChangeShapeType="1"/>
          </p:cNvSpPr>
          <p:nvPr/>
        </p:nvSpPr>
        <p:spPr bwMode="auto">
          <a:xfrm>
            <a:off x="1403350" y="4508500"/>
            <a:ext cx="7921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0" name="Line 12"/>
          <p:cNvSpPr>
            <a:spLocks noChangeShapeType="1"/>
          </p:cNvSpPr>
          <p:nvPr/>
        </p:nvSpPr>
        <p:spPr bwMode="auto">
          <a:xfrm>
            <a:off x="8172450" y="4508500"/>
            <a:ext cx="7921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1" name="Text Box 13"/>
          <p:cNvSpPr txBox="1">
            <a:spLocks noChangeArrowheads="1"/>
          </p:cNvSpPr>
          <p:nvPr/>
        </p:nvSpPr>
        <p:spPr bwMode="auto">
          <a:xfrm>
            <a:off x="1258888" y="3789363"/>
            <a:ext cx="857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Analog</a:t>
            </a:r>
          </a:p>
          <a:p>
            <a:pPr algn="ctr" eaLnBrk="1" hangingPunct="1"/>
            <a:r>
              <a:rPr lang="en-US" altLang="zh-CN"/>
              <a:t> Input</a:t>
            </a:r>
          </a:p>
        </p:txBody>
      </p:sp>
      <p:sp>
        <p:nvSpPr>
          <p:cNvPr id="5132" name="Text Box 14"/>
          <p:cNvSpPr txBox="1">
            <a:spLocks noChangeArrowheads="1"/>
          </p:cNvSpPr>
          <p:nvPr/>
        </p:nvSpPr>
        <p:spPr bwMode="auto">
          <a:xfrm>
            <a:off x="8172450" y="3789363"/>
            <a:ext cx="857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Analog</a:t>
            </a:r>
          </a:p>
          <a:p>
            <a:pPr algn="ctr" eaLnBrk="1" hangingPunct="1"/>
            <a:r>
              <a:rPr lang="en-US" altLang="zh-CN"/>
              <a:t>Output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实验的划分</a:t>
            </a:r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4572000" y="3357563"/>
            <a:ext cx="1223963" cy="2160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bg1"/>
                </a:solidFill>
              </a:rPr>
              <a:t>DSP</a:t>
            </a:r>
          </a:p>
        </p:txBody>
      </p:sp>
      <p:sp>
        <p:nvSpPr>
          <p:cNvPr id="6148" name="Rectangle 7"/>
          <p:cNvSpPr>
            <a:spLocks noChangeArrowheads="1"/>
          </p:cNvSpPr>
          <p:nvPr/>
        </p:nvSpPr>
        <p:spPr bwMode="auto">
          <a:xfrm>
            <a:off x="6948488" y="3355975"/>
            <a:ext cx="1223962" cy="2160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bg1"/>
                </a:solidFill>
              </a:rPr>
              <a:t>DAC</a:t>
            </a:r>
          </a:p>
        </p:txBody>
      </p:sp>
      <p:sp>
        <p:nvSpPr>
          <p:cNvPr id="6149" name="AutoShape 9"/>
          <p:cNvSpPr>
            <a:spLocks noChangeArrowheads="1"/>
          </p:cNvSpPr>
          <p:nvPr/>
        </p:nvSpPr>
        <p:spPr bwMode="auto">
          <a:xfrm>
            <a:off x="5795963" y="4221163"/>
            <a:ext cx="1152525" cy="5762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0" name="Line 11"/>
          <p:cNvSpPr>
            <a:spLocks noChangeShapeType="1"/>
          </p:cNvSpPr>
          <p:nvPr/>
        </p:nvSpPr>
        <p:spPr bwMode="auto">
          <a:xfrm>
            <a:off x="8172450" y="4508500"/>
            <a:ext cx="7921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1" name="Text Box 13"/>
          <p:cNvSpPr txBox="1">
            <a:spLocks noChangeArrowheads="1"/>
          </p:cNvSpPr>
          <p:nvPr/>
        </p:nvSpPr>
        <p:spPr bwMode="auto">
          <a:xfrm>
            <a:off x="8172450" y="3789363"/>
            <a:ext cx="857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Analog</a:t>
            </a:r>
          </a:p>
          <a:p>
            <a:pPr algn="ctr" eaLnBrk="1" hangingPunct="1"/>
            <a:r>
              <a:rPr lang="en-US" altLang="zh-CN"/>
              <a:t>Output</a:t>
            </a:r>
          </a:p>
        </p:txBody>
      </p:sp>
      <p:sp>
        <p:nvSpPr>
          <p:cNvPr id="6152" name="Text Box 14"/>
          <p:cNvSpPr txBox="1">
            <a:spLocks noChangeArrowheads="1"/>
          </p:cNvSpPr>
          <p:nvPr/>
        </p:nvSpPr>
        <p:spPr bwMode="auto">
          <a:xfrm>
            <a:off x="1692275" y="2227263"/>
            <a:ext cx="4095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实验</a:t>
            </a:r>
            <a:r>
              <a:rPr lang="en-US" altLang="zh-CN" sz="2800" b="1"/>
              <a:t>10</a:t>
            </a:r>
            <a:r>
              <a:rPr lang="zh-CN" altLang="en-US" sz="2800" b="1"/>
              <a:t>：任意信号发生器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实验的划分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4572000" y="3357563"/>
            <a:ext cx="1223963" cy="2160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bg1"/>
                </a:solidFill>
              </a:rPr>
              <a:t>DSP</a:t>
            </a:r>
          </a:p>
        </p:txBody>
      </p:sp>
      <p:sp>
        <p:nvSpPr>
          <p:cNvPr id="7172" name="Rectangle 6"/>
          <p:cNvSpPr>
            <a:spLocks noChangeArrowheads="1"/>
          </p:cNvSpPr>
          <p:nvPr/>
        </p:nvSpPr>
        <p:spPr bwMode="auto">
          <a:xfrm>
            <a:off x="2195513" y="3355975"/>
            <a:ext cx="1223962" cy="2160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bg1"/>
                </a:solidFill>
              </a:rPr>
              <a:t>ADC</a:t>
            </a:r>
          </a:p>
        </p:txBody>
      </p:sp>
      <p:sp>
        <p:nvSpPr>
          <p:cNvPr id="7173" name="AutoShape 8"/>
          <p:cNvSpPr>
            <a:spLocks noChangeArrowheads="1"/>
          </p:cNvSpPr>
          <p:nvPr/>
        </p:nvSpPr>
        <p:spPr bwMode="auto">
          <a:xfrm>
            <a:off x="3419475" y="4221163"/>
            <a:ext cx="1152525" cy="5762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4" name="Line 10"/>
          <p:cNvSpPr>
            <a:spLocks noChangeShapeType="1"/>
          </p:cNvSpPr>
          <p:nvPr/>
        </p:nvSpPr>
        <p:spPr bwMode="auto">
          <a:xfrm>
            <a:off x="1403350" y="4508500"/>
            <a:ext cx="7921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5" name="Text Box 12"/>
          <p:cNvSpPr txBox="1">
            <a:spLocks noChangeArrowheads="1"/>
          </p:cNvSpPr>
          <p:nvPr/>
        </p:nvSpPr>
        <p:spPr bwMode="auto">
          <a:xfrm>
            <a:off x="1258888" y="3789363"/>
            <a:ext cx="857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Analog</a:t>
            </a:r>
          </a:p>
          <a:p>
            <a:pPr algn="ctr" eaLnBrk="1" hangingPunct="1"/>
            <a:r>
              <a:rPr lang="en-US" altLang="zh-CN"/>
              <a:t> Input</a:t>
            </a:r>
          </a:p>
        </p:txBody>
      </p:sp>
      <p:sp>
        <p:nvSpPr>
          <p:cNvPr id="7176" name="Text Box 14"/>
          <p:cNvSpPr txBox="1">
            <a:spLocks noChangeArrowheads="1"/>
          </p:cNvSpPr>
          <p:nvPr/>
        </p:nvSpPr>
        <p:spPr bwMode="auto">
          <a:xfrm>
            <a:off x="5105400" y="2349500"/>
            <a:ext cx="368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实验</a:t>
            </a:r>
            <a:r>
              <a:rPr lang="en-US" altLang="zh-CN" sz="2800"/>
              <a:t>11</a:t>
            </a:r>
            <a:r>
              <a:rPr lang="zh-CN" altLang="en-US" sz="2800"/>
              <a:t>：</a:t>
            </a:r>
            <a:r>
              <a:rPr lang="en-US" altLang="zh-CN" sz="2800"/>
              <a:t>DSP</a:t>
            </a:r>
            <a:r>
              <a:rPr lang="zh-CN" altLang="en-US" sz="2800"/>
              <a:t>数据采集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实验的划分</a:t>
            </a:r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4572000" y="3357563"/>
            <a:ext cx="1223963" cy="2160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bg1"/>
                </a:solidFill>
              </a:rPr>
              <a:t>DSP</a:t>
            </a:r>
          </a:p>
          <a:p>
            <a:pPr algn="ctr" eaLnBrk="1" hangingPunct="1"/>
            <a:r>
              <a:rPr lang="en-US" altLang="zh-CN" sz="2800">
                <a:solidFill>
                  <a:schemeClr val="bg1"/>
                </a:solidFill>
              </a:rPr>
              <a:t>(FIR)</a:t>
            </a:r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2195513" y="3355975"/>
            <a:ext cx="1223962" cy="2160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bg1"/>
                </a:solidFill>
              </a:rPr>
              <a:t>ADC</a:t>
            </a: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6948488" y="3355975"/>
            <a:ext cx="1223962" cy="2160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bg1"/>
                </a:solidFill>
              </a:rPr>
              <a:t>DAC</a:t>
            </a:r>
          </a:p>
        </p:txBody>
      </p:sp>
      <p:sp>
        <p:nvSpPr>
          <p:cNvPr id="8198" name="AutoShape 8"/>
          <p:cNvSpPr>
            <a:spLocks noChangeArrowheads="1"/>
          </p:cNvSpPr>
          <p:nvPr/>
        </p:nvSpPr>
        <p:spPr bwMode="auto">
          <a:xfrm>
            <a:off x="3419475" y="4221163"/>
            <a:ext cx="1152525" cy="5762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9" name="AutoShape 9"/>
          <p:cNvSpPr>
            <a:spLocks noChangeArrowheads="1"/>
          </p:cNvSpPr>
          <p:nvPr/>
        </p:nvSpPr>
        <p:spPr bwMode="auto">
          <a:xfrm>
            <a:off x="5795963" y="4221163"/>
            <a:ext cx="1152525" cy="5762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0" name="Line 10"/>
          <p:cNvSpPr>
            <a:spLocks noChangeShapeType="1"/>
          </p:cNvSpPr>
          <p:nvPr/>
        </p:nvSpPr>
        <p:spPr bwMode="auto">
          <a:xfrm>
            <a:off x="1403350" y="4508500"/>
            <a:ext cx="7921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1" name="Line 11"/>
          <p:cNvSpPr>
            <a:spLocks noChangeShapeType="1"/>
          </p:cNvSpPr>
          <p:nvPr/>
        </p:nvSpPr>
        <p:spPr bwMode="auto">
          <a:xfrm>
            <a:off x="8172450" y="4508500"/>
            <a:ext cx="7921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2" name="Text Box 12"/>
          <p:cNvSpPr txBox="1">
            <a:spLocks noChangeArrowheads="1"/>
          </p:cNvSpPr>
          <p:nvPr/>
        </p:nvSpPr>
        <p:spPr bwMode="auto">
          <a:xfrm>
            <a:off x="1258888" y="3789363"/>
            <a:ext cx="857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Analog</a:t>
            </a:r>
          </a:p>
          <a:p>
            <a:pPr algn="ctr" eaLnBrk="1" hangingPunct="1"/>
            <a:r>
              <a:rPr lang="en-US" altLang="zh-CN"/>
              <a:t> Input</a:t>
            </a:r>
          </a:p>
        </p:txBody>
      </p:sp>
      <p:sp>
        <p:nvSpPr>
          <p:cNvPr id="8203" name="Text Box 13"/>
          <p:cNvSpPr txBox="1">
            <a:spLocks noChangeArrowheads="1"/>
          </p:cNvSpPr>
          <p:nvPr/>
        </p:nvSpPr>
        <p:spPr bwMode="auto">
          <a:xfrm>
            <a:off x="8172450" y="3789363"/>
            <a:ext cx="857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Analog</a:t>
            </a:r>
          </a:p>
          <a:p>
            <a:pPr algn="ctr" eaLnBrk="1" hangingPunct="1"/>
            <a:r>
              <a:rPr lang="en-US" altLang="zh-CN"/>
              <a:t>Output</a:t>
            </a:r>
          </a:p>
        </p:txBody>
      </p:sp>
      <p:sp>
        <p:nvSpPr>
          <p:cNvPr id="8204" name="Text Box 14"/>
          <p:cNvSpPr txBox="1">
            <a:spLocks noChangeArrowheads="1"/>
          </p:cNvSpPr>
          <p:nvPr/>
        </p:nvSpPr>
        <p:spPr bwMode="auto">
          <a:xfrm>
            <a:off x="2247900" y="2174875"/>
            <a:ext cx="4592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实验</a:t>
            </a:r>
            <a:r>
              <a:rPr lang="en-US" altLang="zh-CN" sz="2800"/>
              <a:t>12</a:t>
            </a:r>
            <a:r>
              <a:rPr lang="zh-CN" altLang="en-US" sz="2800"/>
              <a:t>：</a:t>
            </a:r>
            <a:r>
              <a:rPr lang="en-US" altLang="zh-CN" sz="2800"/>
              <a:t>FIR</a:t>
            </a:r>
            <a:r>
              <a:rPr lang="zh-CN" altLang="en-US" sz="2800"/>
              <a:t>滤波器</a:t>
            </a:r>
            <a:r>
              <a:rPr lang="en-US" altLang="zh-CN" sz="2800"/>
              <a:t>DSP</a:t>
            </a:r>
            <a:r>
              <a:rPr lang="zh-CN" altLang="en-US" sz="2800"/>
              <a:t>实现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实验的划分</a:t>
            </a: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1258888" y="2492375"/>
            <a:ext cx="2809056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实验</a:t>
            </a:r>
            <a:r>
              <a:rPr lang="en-US" altLang="zh-CN" sz="2800" dirty="0"/>
              <a:t>9</a:t>
            </a:r>
            <a:r>
              <a:rPr lang="zh-CN" altLang="en-US" sz="2800" dirty="0"/>
              <a:t>：</a:t>
            </a:r>
          </a:p>
          <a:p>
            <a:pPr eaLnBrk="1" hangingPunct="1"/>
            <a:r>
              <a:rPr lang="en-US" altLang="zh-CN" sz="2800" dirty="0"/>
              <a:t>DSP</a:t>
            </a:r>
            <a:r>
              <a:rPr lang="zh-CN" altLang="en-US" sz="2800" dirty="0"/>
              <a:t>开发基础</a:t>
            </a:r>
          </a:p>
        </p:txBody>
      </p:sp>
      <p:pic>
        <p:nvPicPr>
          <p:cNvPr id="9220" name="Picture 6" descr="仿真结构 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348880"/>
            <a:ext cx="4716016" cy="450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</a:t>
            </a:r>
            <a:r>
              <a:rPr lang="en-US" altLang="zh-CN" smtClean="0"/>
              <a:t>9</a:t>
            </a:r>
            <a:r>
              <a:rPr lang="zh-CN" altLang="en-US" smtClean="0"/>
              <a:t>：</a:t>
            </a:r>
            <a:r>
              <a:rPr lang="en-US" altLang="zh-CN" smtClean="0"/>
              <a:t>DSP</a:t>
            </a:r>
            <a:r>
              <a:rPr lang="zh-CN" altLang="en-US" smtClean="0"/>
              <a:t>开发基础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35250" y="4038600"/>
            <a:ext cx="5969000" cy="1752600"/>
          </a:xfrm>
        </p:spPr>
        <p:txBody>
          <a:bodyPr/>
          <a:lstStyle/>
          <a:p>
            <a:pPr algn="r" eaLnBrk="1" hangingPunct="1"/>
            <a:endParaRPr lang="en-US" altLang="zh-CN" smtClean="0"/>
          </a:p>
          <a:p>
            <a:pPr algn="l" eaLnBrk="1" hangingPunct="1"/>
            <a:r>
              <a:rPr lang="en-US" altLang="zh-CN" smtClean="0"/>
              <a:t>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实验目的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¶"/>
            </a:pPr>
            <a:r>
              <a:rPr lang="en-US" altLang="zh-CN" smtClean="0"/>
              <a:t> </a:t>
            </a:r>
            <a:r>
              <a:rPr lang="zh-CN" altLang="en-US" smtClean="0"/>
              <a:t>了解</a:t>
            </a:r>
            <a:r>
              <a:rPr lang="en-US" altLang="zh-CN" smtClean="0"/>
              <a:t>DSP</a:t>
            </a:r>
            <a:r>
              <a:rPr lang="zh-CN" altLang="en-US" smtClean="0"/>
              <a:t>硬件开发平台基本配置</a:t>
            </a: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¶"/>
            </a:pPr>
            <a:r>
              <a:rPr lang="zh-CN" altLang="en-US" smtClean="0"/>
              <a:t> 熟悉</a:t>
            </a:r>
            <a:r>
              <a:rPr lang="en-US" altLang="zh-CN" smtClean="0"/>
              <a:t>TI DSP</a:t>
            </a:r>
            <a:r>
              <a:rPr lang="zh-CN" altLang="en-US" smtClean="0"/>
              <a:t>软件集成开发环境</a:t>
            </a: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¶"/>
            </a:pPr>
            <a:r>
              <a:rPr lang="zh-CN" altLang="en-US" smtClean="0"/>
              <a:t> 学习</a:t>
            </a:r>
            <a:r>
              <a:rPr lang="en-US" altLang="zh-CN" smtClean="0"/>
              <a:t>DSP</a:t>
            </a:r>
            <a:r>
              <a:rPr lang="zh-CN" altLang="en-US" smtClean="0"/>
              <a:t>软件开发流程</a:t>
            </a: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¶"/>
            </a:pPr>
            <a:r>
              <a:rPr lang="zh-CN" altLang="en-US" smtClean="0"/>
              <a:t> 掌握工程代码产生方法</a:t>
            </a: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¶"/>
            </a:pPr>
            <a:r>
              <a:rPr lang="zh-CN" altLang="en-US" smtClean="0"/>
              <a:t> 学习</a:t>
            </a:r>
            <a:r>
              <a:rPr lang="en-US" altLang="zh-CN" smtClean="0"/>
              <a:t>DSP</a:t>
            </a:r>
            <a:r>
              <a:rPr lang="zh-CN" altLang="en-US" smtClean="0"/>
              <a:t>软件调试方法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OCKNKEY">
  <a:themeElements>
    <a:clrScheme name="LOCKNKEY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6666FF"/>
      </a:folHlink>
    </a:clrScheme>
    <a:fontScheme name="LOCKNKEY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OCKNKEY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66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NKEY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CKNKEY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CKNKEY 4">
        <a:dk1>
          <a:srgbClr val="330000"/>
        </a:dk1>
        <a:lt1>
          <a:srgbClr val="FFFFCC"/>
        </a:lt1>
        <a:dk2>
          <a:srgbClr val="FF9933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FFCAAD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NKEY 5">
        <a:dk1>
          <a:srgbClr val="003300"/>
        </a:dk1>
        <a:lt1>
          <a:srgbClr val="FFFFCC"/>
        </a:lt1>
        <a:dk2>
          <a:srgbClr val="999933"/>
        </a:dk2>
        <a:lt2>
          <a:srgbClr val="CCCC00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NKEY 6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2937</TotalTime>
  <Words>1223</Words>
  <Application>Microsoft Office PowerPoint</Application>
  <PresentationFormat>全屏显示(4:3)</PresentationFormat>
  <Paragraphs>229</Paragraphs>
  <Slides>29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楷体_GB2312</vt:lpstr>
      <vt:lpstr>宋体</vt:lpstr>
      <vt:lpstr>Arial</vt:lpstr>
      <vt:lpstr>Tahoma</vt:lpstr>
      <vt:lpstr>Times New Roman</vt:lpstr>
      <vt:lpstr>Wingdings</vt:lpstr>
      <vt:lpstr>LOCKNKEY</vt:lpstr>
      <vt:lpstr>DSP应用技术实验</vt:lpstr>
      <vt:lpstr>实验总体要求</vt:lpstr>
      <vt:lpstr>实验总体任务</vt:lpstr>
      <vt:lpstr>实验的划分</vt:lpstr>
      <vt:lpstr>实验的划分</vt:lpstr>
      <vt:lpstr>实验的划分</vt:lpstr>
      <vt:lpstr>实验的划分</vt:lpstr>
      <vt:lpstr>实验9：DSP开发基础</vt:lpstr>
      <vt:lpstr>实验目的</vt:lpstr>
      <vt:lpstr>F28335 实验箱结构框图</vt:lpstr>
      <vt:lpstr>F28335 实验平台特点</vt:lpstr>
      <vt:lpstr>PowerPoint 演示文稿</vt:lpstr>
      <vt:lpstr>TI 集成开发环境 CCS</vt:lpstr>
      <vt:lpstr>工程代码生成</vt:lpstr>
      <vt:lpstr>工程源文件（C语言格式）</vt:lpstr>
      <vt:lpstr>工程配置命令文件</vt:lpstr>
      <vt:lpstr>工程库文件</vt:lpstr>
      <vt:lpstr>工程目标配置</vt:lpstr>
      <vt:lpstr>工程代码调试</vt:lpstr>
      <vt:lpstr>代码运行方式</vt:lpstr>
      <vt:lpstr>代码运行方式</vt:lpstr>
      <vt:lpstr>监测运行结果</vt:lpstr>
      <vt:lpstr>监测运行结果</vt:lpstr>
      <vt:lpstr>软硬件联合调试步骤</vt:lpstr>
      <vt:lpstr>实验内容</vt:lpstr>
      <vt:lpstr>PowerPoint 演示文稿</vt:lpstr>
      <vt:lpstr>注意事项</vt:lpstr>
      <vt:lpstr>实验报告内容</vt:lpstr>
      <vt:lpstr>实验报告提交</vt:lpstr>
    </vt:vector>
  </TitlesOfParts>
  <Company>NJUST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Leassun</dc:creator>
  <cp:lastModifiedBy>李 彧晟</cp:lastModifiedBy>
  <cp:revision>145</cp:revision>
  <dcterms:created xsi:type="dcterms:W3CDTF">2007-11-20T08:02:28Z</dcterms:created>
  <dcterms:modified xsi:type="dcterms:W3CDTF">2019-11-18T01:04:34Z</dcterms:modified>
</cp:coreProperties>
</file>