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5" r:id="rId6"/>
    <p:sldId id="276" r:id="rId7"/>
    <p:sldId id="267" r:id="rId8"/>
    <p:sldId id="268" r:id="rId9"/>
    <p:sldId id="259" r:id="rId10"/>
    <p:sldId id="260" r:id="rId11"/>
    <p:sldId id="262" r:id="rId12"/>
    <p:sldId id="264" r:id="rId13"/>
    <p:sldId id="275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8363AC-6DF1-4EDB-857B-5613C2DEA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0E7769-AC98-4160-A4A6-28231D7AEC13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CF4C68-8EDA-457F-9A4C-01518E27920E}" type="slidenum">
              <a:rPr lang="en-US" altLang="zh-CN" smtClean="0">
                <a:latin typeface="Arial" panose="020B0604020202020204" pitchFamily="34" charset="0"/>
              </a:rPr>
              <a:pPr/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1BA127-890C-4D9A-A0D1-06F81CA40C32}" type="slidenum">
              <a:rPr lang="en-US" altLang="zh-CN" smtClean="0">
                <a:latin typeface="Arial" panose="020B0604020202020204" pitchFamily="34" charset="0"/>
              </a:rPr>
              <a:pPr/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A40598-2F06-4347-8FB0-E6009C606A9D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325C2-2221-462B-ADD6-25427D0E1268}" type="slidenum">
              <a:rPr lang="en-US" altLang="zh-CN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4FED81-4C87-4783-B8BB-07F5E710465A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58F394-6A31-439F-BB5A-E60AEC009F06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464747-41AA-4DA4-95B3-A01991835FF8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FB479F-D007-4BBC-AEB4-335D972AD9FB}" type="slidenum">
              <a:rPr lang="en-US" altLang="zh-CN" smtClean="0">
                <a:latin typeface="Arial" panose="020B0604020202020204" pitchFamily="34" charset="0"/>
              </a:rPr>
              <a:pPr/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FB479F-D007-4BBC-AEB4-335D972AD9FB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32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2B397C-F56E-4156-9222-B363DB6B9FF4}" type="slidenum">
              <a:rPr lang="en-US" altLang="zh-CN" smtClean="0">
                <a:latin typeface="Arial" panose="020B0604020202020204" pitchFamily="34" charset="0"/>
              </a:rPr>
              <a:pPr/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93DEF6-27F5-43FA-A1EB-45EF4A2B95A0}" type="slidenum">
              <a:rPr lang="en-US" altLang="zh-CN" smtClean="0">
                <a:latin typeface="Arial" panose="020B0604020202020204" pitchFamily="34" charset="0"/>
              </a:rPr>
              <a:pPr/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F6BF5E-A1C3-4F93-8F57-5171ED558A55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endParaRPr lang="zh-CN" altLang="zh-CN" sz="2400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endParaRPr lang="zh-CN" altLang="zh-CN" sz="2400" smtClean="0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835150" y="0"/>
            <a:ext cx="3132138" cy="609600"/>
            <a:chOff x="1165" y="0"/>
            <a:chExt cx="1973" cy="384"/>
          </a:xfrm>
        </p:grpSpPr>
        <p:pic>
          <p:nvPicPr>
            <p:cNvPr id="9" name="Picture 12" descr="r2_c2"/>
            <p:cNvPicPr>
              <a:picLocks noChangeAspect="1" noChangeArrowheads="1"/>
            </p:cNvPicPr>
            <p:nvPr/>
          </p:nvPicPr>
          <p:blipFill>
            <a:blip r:embed="rId3">
              <a:lum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0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r2_c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0"/>
              <a:ext cx="161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724525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1600" smtClean="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 smtClean="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81200" y="1484313"/>
            <a:ext cx="7085013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3525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98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836613"/>
            <a:ext cx="1943100" cy="5411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836613"/>
            <a:ext cx="5676900" cy="5411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74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2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6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endParaRPr lang="zh-CN" altLang="zh-CN" sz="2400" smtClean="0"/>
            </a:p>
          </p:txBody>
        </p:sp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endParaRPr lang="zh-CN" altLang="zh-CN" sz="2400" smtClean="0"/>
            </a:p>
          </p:txBody>
        </p:sp>
        <p:pic>
          <p:nvPicPr>
            <p:cNvPr id="1032" name="Picture 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Text Box 13"/>
          <p:cNvSpPr txBox="1">
            <a:spLocks noChangeArrowheads="1"/>
          </p:cNvSpPr>
          <p:nvPr/>
        </p:nvSpPr>
        <p:spPr bwMode="auto">
          <a:xfrm>
            <a:off x="5854700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1600" smtClean="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 smtClean="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11</a:t>
            </a:r>
            <a:r>
              <a:rPr lang="zh-CN" altLang="en-US" smtClean="0"/>
              <a:t>：</a:t>
            </a:r>
            <a:r>
              <a:rPr lang="en-US" altLang="zh-CN" smtClean="0"/>
              <a:t>DSP</a:t>
            </a:r>
            <a:r>
              <a:rPr lang="zh-CN" altLang="en-US" smtClean="0"/>
              <a:t>数据采集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5250" y="4038600"/>
            <a:ext cx="5824538" cy="1752600"/>
          </a:xfrm>
        </p:spPr>
        <p:txBody>
          <a:bodyPr/>
          <a:lstStyle/>
          <a:p>
            <a:pPr algn="r" eaLnBrk="1" hangingPunct="1"/>
            <a:r>
              <a:rPr lang="zh-CN" altLang="en-US" smtClean="0"/>
              <a:t>李彧晟</a:t>
            </a:r>
          </a:p>
          <a:p>
            <a:pPr algn="l" eaLnBrk="1" hangingPunct="1"/>
            <a:r>
              <a:rPr lang="zh-CN" altLang="en-US" smtClean="0"/>
              <a:t>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90675"/>
            <a:ext cx="7504112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1331913" y="1052513"/>
            <a:ext cx="581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在</a:t>
            </a:r>
            <a:r>
              <a:rPr lang="en-US" altLang="zh-CN" sz="2800"/>
              <a:t>DSP</a:t>
            </a:r>
            <a:r>
              <a:rPr lang="zh-CN" altLang="en-US" sz="2800"/>
              <a:t>数据存储空间保存的采样结果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SMA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J5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DAC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AD9747</a:t>
            </a:r>
            <a:r>
              <a:rPr lang="zh-CN" altLang="en-US" dirty="0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转换时间</a:t>
            </a:r>
            <a:r>
              <a:rPr lang="en-US" altLang="zh-CN" dirty="0" smtClean="0"/>
              <a:t>4ns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无符号数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0x0000</a:t>
            </a:r>
            <a:r>
              <a:rPr lang="zh-CN" altLang="en-US" dirty="0" smtClean="0"/>
              <a:t>对应模拟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电平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    0xFFFF</a:t>
            </a:r>
            <a:r>
              <a:rPr lang="zh-CN" altLang="en-US" dirty="0" smtClean="0"/>
              <a:t>对应模拟</a:t>
            </a:r>
            <a:r>
              <a:rPr lang="en-US" altLang="zh-CN" dirty="0"/>
              <a:t>max</a:t>
            </a:r>
            <a:r>
              <a:rPr lang="zh-CN" altLang="en-US" dirty="0" smtClean="0"/>
              <a:t>电平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该</a:t>
            </a:r>
            <a:r>
              <a:rPr lang="en-US" altLang="zh-CN" dirty="0" smtClean="0"/>
              <a:t>DAC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的端口地址为</a:t>
            </a:r>
            <a:r>
              <a:rPr lang="en-US" altLang="zh-CN" dirty="0"/>
              <a:t>0x200400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实验要求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175720"/>
          </a:xfrm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根据范例</a:t>
            </a:r>
            <a:r>
              <a:rPr lang="en-US" altLang="zh-CN" sz="2800" dirty="0" smtClean="0"/>
              <a:t>LAB11</a:t>
            </a:r>
            <a:r>
              <a:rPr lang="zh-CN" altLang="en-US" sz="2800" dirty="0" smtClean="0"/>
              <a:t>修改程序，完成以下内容：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根据范例，写出各外设初始化的寄存器、数值及其含义；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指出信号波形的存储地址，并作图显示；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改变信号源的频率，观察示波器上输出；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硬件验证</a:t>
            </a:r>
            <a:r>
              <a:rPr lang="en-US" altLang="zh-CN" sz="2800" dirty="0" smtClean="0"/>
              <a:t>ADC</a:t>
            </a:r>
            <a:r>
              <a:rPr lang="zh-CN" altLang="en-US" sz="2800" dirty="0" smtClean="0"/>
              <a:t>的采样频率；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验证系统的实时性；</a:t>
            </a:r>
          </a:p>
          <a:p>
            <a:pPr marL="0" indent="363538" eaLnBrk="1" hangingPunct="1">
              <a:lnSpc>
                <a:spcPct val="90000"/>
              </a:lnSpc>
            </a:pPr>
            <a:r>
              <a:rPr lang="zh-CN" altLang="en-US" sz="2800" dirty="0" smtClean="0"/>
              <a:t>按要求完成完成实验报告；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注意事项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dirty="0" smtClean="0"/>
              <a:t>信号源的输出电压必须控制</a:t>
            </a:r>
            <a:r>
              <a:rPr lang="en-US" altLang="zh-CN" dirty="0" smtClean="0"/>
              <a:t>0~1V</a:t>
            </a:r>
            <a:r>
              <a:rPr lang="zh-CN" altLang="en-US" dirty="0" smtClean="0"/>
              <a:t>，确认后连接至实验箱；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电路板上的物理连接必须断电操作；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CCS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Run-&gt;Debug</a:t>
            </a:r>
            <a:r>
              <a:rPr lang="zh-CN" altLang="en-US" dirty="0" smtClean="0"/>
              <a:t>过程中，必须保证实验箱上电正常。</a:t>
            </a:r>
          </a:p>
        </p:txBody>
      </p:sp>
    </p:spTree>
    <p:extLst>
      <p:ext uri="{BB962C8B-B14F-4D97-AF65-F5344CB8AC3E}">
        <p14:creationId xmlns:p14="http://schemas.microsoft.com/office/powerpoint/2010/main" val="154804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实验仪器（示意图硬件连接）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实验步骤（程序流程，设计思路，设计方法，实验效果，实验要求回答）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实验总结（问题现象，问题分析，解决方法）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实验报告提交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187624" y="2133600"/>
            <a:ext cx="7880176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纸质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第五次实验课堂提交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电子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第五次实验当天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男生发送至：薛鲲鹏</a:t>
            </a:r>
            <a:r>
              <a:rPr lang="en-US" altLang="zh-CN" dirty="0"/>
              <a:t>792749690@qq.com</a:t>
            </a:r>
          </a:p>
          <a:p>
            <a:pPr eaLnBrk="1" hangingPunct="1"/>
            <a:r>
              <a:rPr lang="zh-CN" altLang="en-US" dirty="0"/>
              <a:t>女生发送至：郭梦琪</a:t>
            </a:r>
            <a:r>
              <a:rPr lang="en-US" altLang="zh-CN" dirty="0"/>
              <a:t>2539734373@qq.com</a:t>
            </a:r>
          </a:p>
          <a:p>
            <a:pPr eaLnBrk="1" hangingPunct="1"/>
            <a:r>
              <a:rPr lang="zh-CN" altLang="en-US" dirty="0" smtClean="0"/>
              <a:t>文件名</a:t>
            </a:r>
            <a:r>
              <a:rPr lang="zh-CN" altLang="en-US" dirty="0" smtClean="0"/>
              <a:t>：姓名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文件格式：</a:t>
            </a:r>
            <a:r>
              <a:rPr lang="en-US" altLang="zh-CN" dirty="0" smtClean="0"/>
              <a:t>word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答  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时间：考试前第三天</a:t>
            </a:r>
            <a:r>
              <a:rPr lang="en-US" altLang="zh-CN" dirty="0" smtClean="0"/>
              <a:t>14:00~16:00</a:t>
            </a:r>
          </a:p>
          <a:p>
            <a:pPr>
              <a:defRPr/>
            </a:pPr>
            <a:r>
              <a:rPr lang="zh-CN" altLang="en-US" dirty="0" smtClean="0"/>
              <a:t>地点：基础实验楼</a:t>
            </a:r>
            <a:r>
              <a:rPr lang="en-US" altLang="zh-CN" dirty="0" smtClean="0"/>
              <a:t>421</a:t>
            </a:r>
          </a:p>
          <a:p>
            <a:pPr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日考试，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日答疑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日是周六或周日，则提前到周五。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实验目的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en-US" altLang="zh-CN" dirty="0" smtClean="0"/>
              <a:t>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硬件开发平台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dirty="0" smtClean="0"/>
              <a:t> 掌握</a:t>
            </a:r>
            <a:r>
              <a:rPr lang="en-US" altLang="zh-CN" dirty="0" smtClean="0"/>
              <a:t>F28335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ADC</a:t>
            </a:r>
            <a:r>
              <a:rPr lang="zh-CN" altLang="en-US" dirty="0" smtClean="0"/>
              <a:t>外设的控制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dirty="0" smtClean="0"/>
              <a:t> 掌握</a:t>
            </a:r>
            <a:r>
              <a:rPr lang="en-US" altLang="zh-CN" dirty="0" smtClean="0"/>
              <a:t>F28335</a:t>
            </a:r>
            <a:r>
              <a:rPr lang="zh-CN" altLang="en-US" dirty="0" smtClean="0"/>
              <a:t>中断的设置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dirty="0" smtClean="0"/>
              <a:t> 熟悉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代码调试基本方法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F28335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ADC</a:t>
            </a:r>
            <a:r>
              <a:rPr lang="zh-CN" altLang="en-US" dirty="0" smtClean="0"/>
              <a:t>原理</a:t>
            </a:r>
          </a:p>
        </p:txBody>
      </p:sp>
      <p:sp>
        <p:nvSpPr>
          <p:cNvPr id="8195" name="Rectangle 21"/>
          <p:cNvSpPr>
            <a:spLocks noChangeArrowheads="1"/>
          </p:cNvSpPr>
          <p:nvPr/>
        </p:nvSpPr>
        <p:spPr bwMode="auto">
          <a:xfrm>
            <a:off x="3204121" y="3286968"/>
            <a:ext cx="79375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MUXA</a:t>
            </a:r>
          </a:p>
        </p:txBody>
      </p:sp>
      <p:sp>
        <p:nvSpPr>
          <p:cNvPr id="8196" name="Rectangle 23"/>
          <p:cNvSpPr>
            <a:spLocks noChangeArrowheads="1"/>
          </p:cNvSpPr>
          <p:nvPr/>
        </p:nvSpPr>
        <p:spPr bwMode="auto">
          <a:xfrm>
            <a:off x="4790034" y="3286968"/>
            <a:ext cx="1079500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12bit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ADC</a:t>
            </a:r>
          </a:p>
        </p:txBody>
      </p:sp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3204121" y="4510931"/>
            <a:ext cx="793750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MUXB</a:t>
            </a:r>
          </a:p>
        </p:txBody>
      </p:sp>
      <p:sp>
        <p:nvSpPr>
          <p:cNvPr id="8198" name="Rectangle 25"/>
          <p:cNvSpPr>
            <a:spLocks noChangeArrowheads="1"/>
          </p:cNvSpPr>
          <p:nvPr/>
        </p:nvSpPr>
        <p:spPr bwMode="auto">
          <a:xfrm>
            <a:off x="6661696" y="3286968"/>
            <a:ext cx="1079500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Result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Result 15</a:t>
            </a:r>
          </a:p>
        </p:txBody>
      </p:sp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3132684" y="5950793"/>
            <a:ext cx="10080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排序器</a:t>
            </a:r>
            <a:r>
              <a:rPr lang="en-US" altLang="zh-CN" sz="1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200" name="Rectangle 27"/>
          <p:cNvSpPr>
            <a:spLocks noChangeArrowheads="1"/>
          </p:cNvSpPr>
          <p:nvPr/>
        </p:nvSpPr>
        <p:spPr bwMode="auto">
          <a:xfrm>
            <a:off x="3132684" y="2205881"/>
            <a:ext cx="10080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排序器</a:t>
            </a:r>
            <a:r>
              <a:rPr lang="en-US" altLang="zh-CN" sz="1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201" name="Rectangle 28"/>
          <p:cNvSpPr>
            <a:spLocks noChangeArrowheads="1"/>
          </p:cNvSpPr>
          <p:nvPr/>
        </p:nvSpPr>
        <p:spPr bwMode="auto">
          <a:xfrm>
            <a:off x="4643984" y="2205881"/>
            <a:ext cx="13684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高速分频器</a:t>
            </a:r>
          </a:p>
        </p:txBody>
      </p:sp>
      <p:sp>
        <p:nvSpPr>
          <p:cNvPr id="8202" name="Line 29"/>
          <p:cNvSpPr>
            <a:spLocks noChangeShapeType="1"/>
          </p:cNvSpPr>
          <p:nvPr/>
        </p:nvSpPr>
        <p:spPr bwMode="auto">
          <a:xfrm flipH="1">
            <a:off x="6012409" y="2493218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30"/>
          <p:cNvSpPr>
            <a:spLocks noChangeShapeType="1"/>
          </p:cNvSpPr>
          <p:nvPr/>
        </p:nvSpPr>
        <p:spPr bwMode="auto">
          <a:xfrm>
            <a:off x="5291684" y="2782143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31"/>
          <p:cNvSpPr txBox="1">
            <a:spLocks noChangeArrowheads="1"/>
          </p:cNvSpPr>
          <p:nvPr/>
        </p:nvSpPr>
        <p:spPr bwMode="auto">
          <a:xfrm>
            <a:off x="6517234" y="2132856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SYSCLKOUT</a:t>
            </a:r>
          </a:p>
        </p:txBody>
      </p:sp>
      <p:sp>
        <p:nvSpPr>
          <p:cNvPr id="8205" name="Text Box 32"/>
          <p:cNvSpPr txBox="1">
            <a:spLocks noChangeArrowheads="1"/>
          </p:cNvSpPr>
          <p:nvPr/>
        </p:nvSpPr>
        <p:spPr bwMode="auto">
          <a:xfrm>
            <a:off x="5436146" y="2853581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ADCLK</a:t>
            </a:r>
          </a:p>
        </p:txBody>
      </p:sp>
      <p:sp>
        <p:nvSpPr>
          <p:cNvPr id="8206" name="Line 35"/>
          <p:cNvSpPr>
            <a:spLocks noChangeShapeType="1"/>
          </p:cNvSpPr>
          <p:nvPr/>
        </p:nvSpPr>
        <p:spPr bwMode="auto">
          <a:xfrm>
            <a:off x="4643984" y="587776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36"/>
          <p:cNvSpPr>
            <a:spLocks noChangeShapeType="1"/>
          </p:cNvSpPr>
          <p:nvPr/>
        </p:nvSpPr>
        <p:spPr bwMode="auto">
          <a:xfrm>
            <a:off x="3635921" y="2782143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37"/>
          <p:cNvSpPr>
            <a:spLocks noChangeShapeType="1"/>
          </p:cNvSpPr>
          <p:nvPr/>
        </p:nvSpPr>
        <p:spPr bwMode="auto">
          <a:xfrm flipV="1">
            <a:off x="3635921" y="544596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38"/>
          <p:cNvSpPr>
            <a:spLocks noChangeShapeType="1"/>
          </p:cNvSpPr>
          <p:nvPr/>
        </p:nvSpPr>
        <p:spPr bwMode="auto">
          <a:xfrm>
            <a:off x="2196059" y="342984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39"/>
          <p:cNvSpPr>
            <a:spLocks noChangeShapeType="1"/>
          </p:cNvSpPr>
          <p:nvPr/>
        </p:nvSpPr>
        <p:spPr bwMode="auto">
          <a:xfrm>
            <a:off x="2196059" y="407754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40"/>
          <p:cNvSpPr>
            <a:spLocks noChangeShapeType="1"/>
          </p:cNvSpPr>
          <p:nvPr/>
        </p:nvSpPr>
        <p:spPr bwMode="auto">
          <a:xfrm>
            <a:off x="2196059" y="465380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41"/>
          <p:cNvSpPr>
            <a:spLocks noChangeShapeType="1"/>
          </p:cNvSpPr>
          <p:nvPr/>
        </p:nvSpPr>
        <p:spPr bwMode="auto">
          <a:xfrm>
            <a:off x="2196059" y="530150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Text Box 42"/>
          <p:cNvSpPr txBox="1">
            <a:spLocks noChangeArrowheads="1"/>
          </p:cNvSpPr>
          <p:nvPr/>
        </p:nvSpPr>
        <p:spPr bwMode="auto">
          <a:xfrm>
            <a:off x="2483396" y="3429843"/>
            <a:ext cx="24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</p:txBody>
      </p:sp>
      <p:sp>
        <p:nvSpPr>
          <p:cNvPr id="8214" name="Text Box 44"/>
          <p:cNvSpPr txBox="1">
            <a:spLocks noChangeArrowheads="1"/>
          </p:cNvSpPr>
          <p:nvPr/>
        </p:nvSpPr>
        <p:spPr bwMode="auto">
          <a:xfrm>
            <a:off x="1835696" y="3069481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ADCINA0</a:t>
            </a:r>
          </a:p>
        </p:txBody>
      </p:sp>
      <p:sp>
        <p:nvSpPr>
          <p:cNvPr id="8215" name="Text Box 45"/>
          <p:cNvSpPr txBox="1">
            <a:spLocks noChangeArrowheads="1"/>
          </p:cNvSpPr>
          <p:nvPr/>
        </p:nvSpPr>
        <p:spPr bwMode="auto">
          <a:xfrm>
            <a:off x="1835696" y="3717181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ADCINA7</a:t>
            </a:r>
          </a:p>
        </p:txBody>
      </p:sp>
      <p:sp>
        <p:nvSpPr>
          <p:cNvPr id="8216" name="Text Box 46"/>
          <p:cNvSpPr txBox="1">
            <a:spLocks noChangeArrowheads="1"/>
          </p:cNvSpPr>
          <p:nvPr/>
        </p:nvSpPr>
        <p:spPr bwMode="auto">
          <a:xfrm>
            <a:off x="2556421" y="4653806"/>
            <a:ext cx="24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</p:txBody>
      </p:sp>
      <p:sp>
        <p:nvSpPr>
          <p:cNvPr id="8217" name="Text Box 47"/>
          <p:cNvSpPr txBox="1">
            <a:spLocks noChangeArrowheads="1"/>
          </p:cNvSpPr>
          <p:nvPr/>
        </p:nvSpPr>
        <p:spPr bwMode="auto">
          <a:xfrm>
            <a:off x="1848396" y="429344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ADCINB0</a:t>
            </a:r>
          </a:p>
        </p:txBody>
      </p:sp>
      <p:sp>
        <p:nvSpPr>
          <p:cNvPr id="8218" name="Text Box 48"/>
          <p:cNvSpPr txBox="1">
            <a:spLocks noChangeArrowheads="1"/>
          </p:cNvSpPr>
          <p:nvPr/>
        </p:nvSpPr>
        <p:spPr bwMode="auto">
          <a:xfrm>
            <a:off x="1835696" y="494114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ADCINB7</a:t>
            </a:r>
          </a:p>
        </p:txBody>
      </p:sp>
      <p:sp>
        <p:nvSpPr>
          <p:cNvPr id="8219" name="Line 50"/>
          <p:cNvSpPr>
            <a:spLocks noChangeShapeType="1"/>
          </p:cNvSpPr>
          <p:nvPr/>
        </p:nvSpPr>
        <p:spPr bwMode="auto">
          <a:xfrm>
            <a:off x="3996284" y="379020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51"/>
          <p:cNvSpPr>
            <a:spLocks noChangeShapeType="1"/>
          </p:cNvSpPr>
          <p:nvPr/>
        </p:nvSpPr>
        <p:spPr bwMode="auto">
          <a:xfrm>
            <a:off x="3996284" y="494114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AutoShape 52"/>
          <p:cNvSpPr>
            <a:spLocks noChangeArrowheads="1"/>
          </p:cNvSpPr>
          <p:nvPr/>
        </p:nvSpPr>
        <p:spPr bwMode="auto">
          <a:xfrm>
            <a:off x="5867946" y="4006106"/>
            <a:ext cx="792163" cy="503237"/>
          </a:xfrm>
          <a:prstGeom prst="rightArrow">
            <a:avLst>
              <a:gd name="adj1" fmla="val 50000"/>
              <a:gd name="adj2" fmla="val 393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24" name="Line 55"/>
          <p:cNvSpPr>
            <a:spLocks noChangeShapeType="1"/>
          </p:cNvSpPr>
          <p:nvPr/>
        </p:nvSpPr>
        <p:spPr bwMode="auto">
          <a:xfrm>
            <a:off x="2215109" y="6238131"/>
            <a:ext cx="86518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56"/>
          <p:cNvSpPr>
            <a:spLocks noChangeShapeType="1"/>
          </p:cNvSpPr>
          <p:nvPr/>
        </p:nvSpPr>
        <p:spPr bwMode="auto">
          <a:xfrm>
            <a:off x="2215109" y="2493218"/>
            <a:ext cx="86518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57"/>
          <p:cNvSpPr txBox="1">
            <a:spLocks noChangeArrowheads="1"/>
          </p:cNvSpPr>
          <p:nvPr/>
        </p:nvSpPr>
        <p:spPr bwMode="auto">
          <a:xfrm>
            <a:off x="2288134" y="5877768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SOC</a:t>
            </a:r>
          </a:p>
        </p:txBody>
      </p:sp>
      <p:sp>
        <p:nvSpPr>
          <p:cNvPr id="8227" name="Text Box 58"/>
          <p:cNvSpPr txBox="1">
            <a:spLocks noChangeArrowheads="1"/>
          </p:cNvSpPr>
          <p:nvPr/>
        </p:nvSpPr>
        <p:spPr bwMode="auto">
          <a:xfrm>
            <a:off x="2288134" y="2132856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SOC</a:t>
            </a:r>
          </a:p>
        </p:txBody>
      </p:sp>
      <p:sp>
        <p:nvSpPr>
          <p:cNvPr id="8228" name="Line 59"/>
          <p:cNvSpPr>
            <a:spLocks noChangeShapeType="1"/>
          </p:cNvSpPr>
          <p:nvPr/>
        </p:nvSpPr>
        <p:spPr bwMode="auto">
          <a:xfrm>
            <a:off x="5312321" y="5374531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Text Box 60"/>
          <p:cNvSpPr txBox="1">
            <a:spLocks noChangeArrowheads="1"/>
          </p:cNvSpPr>
          <p:nvPr/>
        </p:nvSpPr>
        <p:spPr bwMode="auto">
          <a:xfrm>
            <a:off x="5312321" y="5950793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EOC</a:t>
            </a:r>
            <a:r>
              <a:rPr lang="zh-CN" altLang="en-US" sz="1800"/>
              <a:t>：转换结束信号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产生中断或标志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实验中</a:t>
            </a:r>
            <a:r>
              <a:rPr lang="en-US" altLang="zh-CN" smtClean="0"/>
              <a:t>ADC</a:t>
            </a:r>
            <a:r>
              <a:rPr lang="zh-CN" altLang="en-US" smtClean="0"/>
              <a:t>设置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3832225" y="3076574"/>
            <a:ext cx="793750" cy="20605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bg2"/>
                </a:solidFill>
              </a:rPr>
              <a:t>MUX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5418138" y="3076575"/>
            <a:ext cx="1079500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12bit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ADC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7289800" y="3076575"/>
            <a:ext cx="1079500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Result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Result 15</a:t>
            </a: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3760788" y="1995488"/>
            <a:ext cx="10080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</a:rPr>
              <a:t>排序</a:t>
            </a:r>
            <a:r>
              <a:rPr lang="zh-CN" altLang="en-US" sz="1800" dirty="0" smtClean="0">
                <a:solidFill>
                  <a:schemeClr val="bg2"/>
                </a:solidFill>
              </a:rPr>
              <a:t>器</a:t>
            </a:r>
            <a:endParaRPr lang="en-US" altLang="zh-CN" sz="1800" dirty="0" smtClean="0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</a:rPr>
              <a:t>级</a:t>
            </a:r>
            <a:r>
              <a:rPr lang="zh-CN" altLang="en-US" sz="1800" dirty="0" smtClean="0">
                <a:solidFill>
                  <a:schemeClr val="bg2"/>
                </a:solidFill>
              </a:rPr>
              <a:t>联模式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272088" y="1995488"/>
            <a:ext cx="13684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高速分频器</a:t>
            </a:r>
          </a:p>
        </p:txBody>
      </p:sp>
      <p:sp>
        <p:nvSpPr>
          <p:cNvPr id="10248" name="Line 12"/>
          <p:cNvSpPr>
            <a:spLocks noChangeShapeType="1"/>
          </p:cNvSpPr>
          <p:nvPr/>
        </p:nvSpPr>
        <p:spPr bwMode="auto">
          <a:xfrm flipH="1">
            <a:off x="6640513" y="228282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>
            <a:off x="5919788" y="25717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7145338" y="192246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SYSCLKOUT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6064250" y="264318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ADCLK</a:t>
            </a:r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>
            <a:off x="4264025" y="25717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>
            <a:off x="2824163" y="32194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2771594" y="492315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 Box 23"/>
          <p:cNvSpPr txBox="1">
            <a:spLocks noChangeArrowheads="1"/>
          </p:cNvSpPr>
          <p:nvPr/>
        </p:nvSpPr>
        <p:spPr bwMode="auto">
          <a:xfrm>
            <a:off x="3171213" y="3777049"/>
            <a:ext cx="24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.</a:t>
            </a:r>
          </a:p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.</a:t>
            </a:r>
          </a:p>
        </p:txBody>
      </p:sp>
      <p:sp>
        <p:nvSpPr>
          <p:cNvPr id="10256" name="Text Box 24"/>
          <p:cNvSpPr txBox="1">
            <a:spLocks noChangeArrowheads="1"/>
          </p:cNvSpPr>
          <p:nvPr/>
        </p:nvSpPr>
        <p:spPr bwMode="auto">
          <a:xfrm>
            <a:off x="2463800" y="2859088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ADCINA0</a:t>
            </a:r>
          </a:p>
        </p:txBody>
      </p:sp>
      <p:sp>
        <p:nvSpPr>
          <p:cNvPr id="10257" name="Text Box 25"/>
          <p:cNvSpPr txBox="1">
            <a:spLocks noChangeArrowheads="1"/>
          </p:cNvSpPr>
          <p:nvPr/>
        </p:nvSpPr>
        <p:spPr bwMode="auto">
          <a:xfrm>
            <a:off x="2577488" y="453984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/>
              <a:t>ADCINB7</a:t>
            </a:r>
            <a:endParaRPr lang="en-US" altLang="zh-CN" sz="1800" dirty="0"/>
          </a:p>
        </p:txBody>
      </p:sp>
      <p:sp>
        <p:nvSpPr>
          <p:cNvPr id="10258" name="Line 29"/>
          <p:cNvSpPr>
            <a:spLocks noChangeShapeType="1"/>
          </p:cNvSpPr>
          <p:nvPr/>
        </p:nvSpPr>
        <p:spPr bwMode="auto">
          <a:xfrm>
            <a:off x="4625976" y="406182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AutoShape 31"/>
          <p:cNvSpPr>
            <a:spLocks noChangeArrowheads="1"/>
          </p:cNvSpPr>
          <p:nvPr/>
        </p:nvSpPr>
        <p:spPr bwMode="auto">
          <a:xfrm>
            <a:off x="6496050" y="3795713"/>
            <a:ext cx="792163" cy="503237"/>
          </a:xfrm>
          <a:prstGeom prst="rightArrow">
            <a:avLst>
              <a:gd name="adj1" fmla="val 50000"/>
              <a:gd name="adj2" fmla="val 393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0" name="Rectangle 32"/>
          <p:cNvSpPr>
            <a:spLocks noChangeArrowheads="1"/>
          </p:cNvSpPr>
          <p:nvPr/>
        </p:nvSpPr>
        <p:spPr bwMode="auto">
          <a:xfrm>
            <a:off x="1835150" y="1995488"/>
            <a:ext cx="1008063" cy="576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 smtClean="0">
                <a:solidFill>
                  <a:schemeClr val="accent1"/>
                </a:solidFill>
              </a:rPr>
              <a:t>ePWM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TB</a:t>
            </a:r>
          </a:p>
        </p:txBody>
      </p:sp>
      <p:sp>
        <p:nvSpPr>
          <p:cNvPr id="10261" name="Line 35"/>
          <p:cNvSpPr>
            <a:spLocks noChangeShapeType="1"/>
          </p:cNvSpPr>
          <p:nvPr/>
        </p:nvSpPr>
        <p:spPr bwMode="auto">
          <a:xfrm>
            <a:off x="2843213" y="2282825"/>
            <a:ext cx="86518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Text Box 37"/>
          <p:cNvSpPr txBox="1">
            <a:spLocks noChangeArrowheads="1"/>
          </p:cNvSpPr>
          <p:nvPr/>
        </p:nvSpPr>
        <p:spPr bwMode="auto">
          <a:xfrm>
            <a:off x="2916238" y="19224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SOC</a:t>
            </a:r>
          </a:p>
        </p:txBody>
      </p:sp>
      <p:sp>
        <p:nvSpPr>
          <p:cNvPr id="10263" name="Line 38"/>
          <p:cNvSpPr>
            <a:spLocks noChangeShapeType="1"/>
          </p:cNvSpPr>
          <p:nvPr/>
        </p:nvSpPr>
        <p:spPr bwMode="auto">
          <a:xfrm>
            <a:off x="5940425" y="51641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Text Box 39"/>
          <p:cNvSpPr txBox="1">
            <a:spLocks noChangeArrowheads="1"/>
          </p:cNvSpPr>
          <p:nvPr/>
        </p:nvSpPr>
        <p:spPr bwMode="auto">
          <a:xfrm>
            <a:off x="5940425" y="5740400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EOC</a:t>
            </a:r>
            <a:r>
              <a:rPr lang="zh-CN" altLang="en-US" sz="1800"/>
              <a:t>：转换结束信号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产生中断或标志</a:t>
            </a:r>
          </a:p>
        </p:txBody>
      </p:sp>
      <p:sp>
        <p:nvSpPr>
          <p:cNvPr id="10265" name="Text Box 40"/>
          <p:cNvSpPr txBox="1">
            <a:spLocks noChangeArrowheads="1"/>
          </p:cNvSpPr>
          <p:nvPr/>
        </p:nvSpPr>
        <p:spPr bwMode="auto">
          <a:xfrm>
            <a:off x="1455738" y="5729257"/>
            <a:ext cx="27368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仅使用</a:t>
            </a:r>
            <a:r>
              <a:rPr lang="en-US" altLang="zh-CN" sz="2400" dirty="0">
                <a:solidFill>
                  <a:schemeClr val="accent1"/>
                </a:solidFill>
              </a:rPr>
              <a:t>ADCINA0</a:t>
            </a:r>
            <a:r>
              <a:rPr lang="zh-CN" altLang="en-US" sz="2400" dirty="0">
                <a:solidFill>
                  <a:schemeClr val="accent1"/>
                </a:solidFill>
              </a:rPr>
              <a:t>作为模拟输入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ePWM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TB</a:t>
            </a:r>
            <a:r>
              <a:rPr lang="zh-CN" altLang="en-US" dirty="0" smtClean="0"/>
              <a:t>子模块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09506"/>
              </p:ext>
            </p:extLst>
          </p:nvPr>
        </p:nvGraphicFramePr>
        <p:xfrm>
          <a:off x="1854648" y="1754639"/>
          <a:ext cx="6653903" cy="510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Visio" r:id="rId4" imgW="5293995" imgH="4063365" progId="Visio.Drawing.11">
                  <p:embed/>
                </p:oleObj>
              </mc:Choice>
              <mc:Fallback>
                <p:oleObj name="Visio" r:id="rId4" imgW="5293995" imgH="4063365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648" y="1754639"/>
                        <a:ext cx="6653903" cy="5103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ePWM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ET</a:t>
            </a:r>
            <a:r>
              <a:rPr lang="zh-CN" altLang="en-US" dirty="0" smtClean="0"/>
              <a:t>子模块</a:t>
            </a:r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1187624" y="1880592"/>
            <a:ext cx="7772400" cy="4860776"/>
            <a:chOff x="240" y="432"/>
            <a:chExt cx="5108" cy="3792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1328" y="1336"/>
              <a:ext cx="40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>
              <a:off x="1328" y="1112"/>
              <a:ext cx="40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96" y="1328"/>
              <a:ext cx="0" cy="28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00" y="1104"/>
              <a:ext cx="0" cy="3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088" y="1104"/>
              <a:ext cx="0" cy="3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800" y="1328"/>
              <a:ext cx="0" cy="28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888" y="1328"/>
              <a:ext cx="0" cy="28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92" y="1104"/>
              <a:ext cx="0" cy="30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080" y="1104"/>
              <a:ext cx="0" cy="3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92" y="1328"/>
              <a:ext cx="0" cy="2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328" y="912"/>
              <a:ext cx="100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28" y="549"/>
              <a:ext cx="0" cy="1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28" y="912"/>
              <a:ext cx="40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780" y="432"/>
              <a:ext cx="54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TBCTR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80" y="827"/>
              <a:ext cx="55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TBPRD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2330" y="912"/>
              <a:ext cx="100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336" y="912"/>
              <a:ext cx="100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4338" y="912"/>
              <a:ext cx="100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960" y="760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64" y="976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2" y="976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60" y="976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776" y="976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72" y="760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960" y="760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80" y="760"/>
              <a:ext cx="22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36" y="1632"/>
              <a:ext cx="0" cy="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632" y="1822"/>
              <a:ext cx="66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EPWMA</a:t>
              </a: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636" y="2220"/>
              <a:ext cx="66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EPWMB</a:t>
              </a:r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1336" y="2058"/>
              <a:ext cx="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1796" y="1782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1789" y="1782"/>
              <a:ext cx="1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2894" y="17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2895" y="2054"/>
              <a:ext cx="9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>
              <a:off x="3800" y="1782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3796" y="1782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4898" y="17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4893" y="2054"/>
              <a:ext cx="4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>
              <a:off x="2078" y="217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2072" y="2174"/>
              <a:ext cx="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>
              <a:off x="2592" y="2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4604" y="2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2584" y="2446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1"/>
            <p:cNvSpPr>
              <a:spLocks noChangeShapeType="1"/>
            </p:cNvSpPr>
            <p:nvPr/>
          </p:nvSpPr>
          <p:spPr bwMode="auto">
            <a:xfrm>
              <a:off x="1336" y="2448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72"/>
            <p:cNvSpPr>
              <a:spLocks noChangeShapeType="1"/>
            </p:cNvSpPr>
            <p:nvPr/>
          </p:nvSpPr>
          <p:spPr bwMode="auto">
            <a:xfrm>
              <a:off x="4088" y="21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3"/>
            <p:cNvSpPr>
              <a:spLocks noChangeShapeType="1"/>
            </p:cNvSpPr>
            <p:nvPr/>
          </p:nvSpPr>
          <p:spPr bwMode="auto">
            <a:xfrm>
              <a:off x="4085" y="2172"/>
              <a:ext cx="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4608" y="2448"/>
              <a:ext cx="7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77"/>
            <p:cNvSpPr txBox="1">
              <a:spLocks noChangeArrowheads="1"/>
            </p:cNvSpPr>
            <p:nvPr/>
          </p:nvSpPr>
          <p:spPr bwMode="auto">
            <a:xfrm>
              <a:off x="856" y="1043"/>
              <a:ext cx="49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CMPB</a:t>
              </a:r>
            </a:p>
          </p:txBody>
        </p:sp>
        <p:sp>
          <p:nvSpPr>
            <p:cNvPr id="54" name="Text Box 78"/>
            <p:cNvSpPr txBox="1">
              <a:spLocks noChangeArrowheads="1"/>
            </p:cNvSpPr>
            <p:nvPr/>
          </p:nvSpPr>
          <p:spPr bwMode="auto">
            <a:xfrm>
              <a:off x="860" y="1259"/>
              <a:ext cx="49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CMPA</a:t>
              </a:r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1328" y="4176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2304" y="912"/>
              <a:ext cx="0" cy="3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2"/>
            <p:cNvSpPr>
              <a:spLocks noChangeShapeType="1"/>
            </p:cNvSpPr>
            <p:nvPr/>
          </p:nvSpPr>
          <p:spPr bwMode="auto">
            <a:xfrm>
              <a:off x="4352" y="912"/>
              <a:ext cx="0" cy="3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3"/>
            <p:cNvSpPr>
              <a:spLocks noChangeShapeType="1"/>
            </p:cNvSpPr>
            <p:nvPr/>
          </p:nvSpPr>
          <p:spPr bwMode="auto">
            <a:xfrm>
              <a:off x="3344" y="1675"/>
              <a:ext cx="0" cy="2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4"/>
            <p:cNvSpPr>
              <a:spLocks noChangeShapeType="1"/>
            </p:cNvSpPr>
            <p:nvPr/>
          </p:nvSpPr>
          <p:spPr bwMode="auto">
            <a:xfrm>
              <a:off x="5344" y="1680"/>
              <a:ext cx="0" cy="2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692" y="2592"/>
              <a:ext cx="6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 = 0</a:t>
              </a:r>
            </a:p>
          </p:txBody>
        </p:sp>
        <p:sp>
          <p:nvSpPr>
            <p:cNvPr id="61" name="Line 86"/>
            <p:cNvSpPr>
              <a:spLocks noChangeShapeType="1"/>
            </p:cNvSpPr>
            <p:nvPr/>
          </p:nvSpPr>
          <p:spPr bwMode="auto">
            <a:xfrm>
              <a:off x="1328" y="3892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1328" y="3609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88"/>
            <p:cNvSpPr>
              <a:spLocks noChangeShapeType="1"/>
            </p:cNvSpPr>
            <p:nvPr/>
          </p:nvSpPr>
          <p:spPr bwMode="auto">
            <a:xfrm>
              <a:off x="1328" y="3326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1328" y="3043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90"/>
            <p:cNvSpPr>
              <a:spLocks noChangeShapeType="1"/>
            </p:cNvSpPr>
            <p:nvPr/>
          </p:nvSpPr>
          <p:spPr bwMode="auto">
            <a:xfrm>
              <a:off x="1328" y="2760"/>
              <a:ext cx="4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472" y="2884"/>
              <a:ext cx="88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 = PRD</a:t>
              </a:r>
            </a:p>
          </p:txBody>
        </p:sp>
        <p:sp>
          <p:nvSpPr>
            <p:cNvPr id="67" name="Text Box 92"/>
            <p:cNvSpPr txBox="1">
              <a:spLocks noChangeArrowheads="1"/>
            </p:cNvSpPr>
            <p:nvPr/>
          </p:nvSpPr>
          <p:spPr bwMode="auto">
            <a:xfrm>
              <a:off x="256" y="3164"/>
              <a:ext cx="110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CTRU = CMPA</a:t>
              </a:r>
            </a:p>
          </p:txBody>
        </p:sp>
        <p:sp>
          <p:nvSpPr>
            <p:cNvPr id="68" name="Text Box 93"/>
            <p:cNvSpPr txBox="1">
              <a:spLocks noChangeArrowheads="1"/>
            </p:cNvSpPr>
            <p:nvPr/>
          </p:nvSpPr>
          <p:spPr bwMode="auto">
            <a:xfrm>
              <a:off x="248" y="3452"/>
              <a:ext cx="110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CTRD = CMPA</a:t>
              </a:r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248" y="3740"/>
              <a:ext cx="110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CTRU = CMPB</a:t>
              </a:r>
            </a:p>
          </p:txBody>
        </p:sp>
        <p:sp>
          <p:nvSpPr>
            <p:cNvPr id="70" name="Text Box 95"/>
            <p:cNvSpPr txBox="1">
              <a:spLocks noChangeArrowheads="1"/>
            </p:cNvSpPr>
            <p:nvPr/>
          </p:nvSpPr>
          <p:spPr bwMode="auto">
            <a:xfrm>
              <a:off x="240" y="4028"/>
              <a:ext cx="110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CTRD = CMPB</a:t>
              </a: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V="1">
              <a:off x="1336" y="2501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V="1">
              <a:off x="3344" y="2504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344" y="2507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 flipV="1">
              <a:off x="2304" y="2795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0"/>
            <p:cNvSpPr>
              <a:spLocks noChangeShapeType="1"/>
            </p:cNvSpPr>
            <p:nvPr/>
          </p:nvSpPr>
          <p:spPr bwMode="auto">
            <a:xfrm flipV="1">
              <a:off x="4352" y="2792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01"/>
            <p:cNvSpPr>
              <a:spLocks noChangeShapeType="1"/>
            </p:cNvSpPr>
            <p:nvPr/>
          </p:nvSpPr>
          <p:spPr bwMode="auto">
            <a:xfrm flipV="1">
              <a:off x="1792" y="3067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02"/>
            <p:cNvSpPr>
              <a:spLocks noChangeShapeType="1"/>
            </p:cNvSpPr>
            <p:nvPr/>
          </p:nvSpPr>
          <p:spPr bwMode="auto">
            <a:xfrm flipV="1">
              <a:off x="2880" y="3347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3"/>
            <p:cNvSpPr>
              <a:spLocks noChangeShapeType="1"/>
            </p:cNvSpPr>
            <p:nvPr/>
          </p:nvSpPr>
          <p:spPr bwMode="auto">
            <a:xfrm flipV="1">
              <a:off x="3792" y="3072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4"/>
            <p:cNvSpPr>
              <a:spLocks noChangeShapeType="1"/>
            </p:cNvSpPr>
            <p:nvPr/>
          </p:nvSpPr>
          <p:spPr bwMode="auto">
            <a:xfrm flipV="1">
              <a:off x="4896" y="3347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5"/>
            <p:cNvSpPr>
              <a:spLocks noChangeShapeType="1"/>
            </p:cNvSpPr>
            <p:nvPr/>
          </p:nvSpPr>
          <p:spPr bwMode="auto">
            <a:xfrm flipV="1">
              <a:off x="2080" y="3630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06"/>
            <p:cNvSpPr>
              <a:spLocks noChangeShapeType="1"/>
            </p:cNvSpPr>
            <p:nvPr/>
          </p:nvSpPr>
          <p:spPr bwMode="auto">
            <a:xfrm flipV="1">
              <a:off x="2592" y="3923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7"/>
            <p:cNvSpPr>
              <a:spLocks noChangeShapeType="1"/>
            </p:cNvSpPr>
            <p:nvPr/>
          </p:nvSpPr>
          <p:spPr bwMode="auto">
            <a:xfrm flipV="1">
              <a:off x="4080" y="3640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08"/>
            <p:cNvSpPr>
              <a:spLocks noChangeShapeType="1"/>
            </p:cNvSpPr>
            <p:nvPr/>
          </p:nvSpPr>
          <p:spPr bwMode="auto">
            <a:xfrm flipV="1">
              <a:off x="4600" y="3923"/>
              <a:ext cx="0" cy="25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4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实验中</a:t>
            </a:r>
            <a:r>
              <a:rPr lang="en-US" altLang="zh-CN" dirty="0" smtClean="0"/>
              <a:t>SOC</a:t>
            </a:r>
            <a:r>
              <a:rPr lang="zh-CN" altLang="en-US" dirty="0" smtClean="0"/>
              <a:t>的产生</a:t>
            </a:r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1547813" y="2205038"/>
            <a:ext cx="68406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/>
              <a:t>范例程序中：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/>
              <a:t>TB</a:t>
            </a:r>
            <a:r>
              <a:rPr lang="zh-CN" altLang="en-US" sz="2400" dirty="0" smtClean="0"/>
              <a:t>的工作在增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减计数模式；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/>
              <a:t>ETSEL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，选择</a:t>
            </a:r>
            <a:r>
              <a:rPr lang="en-US" altLang="zh-CN" sz="2400" dirty="0" smtClean="0"/>
              <a:t>TBCTR=TBPRD</a:t>
            </a:r>
            <a:r>
              <a:rPr lang="zh-CN" altLang="en-US" sz="2400" dirty="0" smtClean="0"/>
              <a:t>时作为</a:t>
            </a:r>
            <a:r>
              <a:rPr lang="en-US" altLang="zh-CN" sz="2400" dirty="0" smtClean="0"/>
              <a:t>SOC</a:t>
            </a:r>
            <a:r>
              <a:rPr lang="zh-CN" altLang="en-US" sz="2400" dirty="0" smtClean="0"/>
              <a:t>产生条件；</a:t>
            </a:r>
            <a:endParaRPr lang="zh-CN" altLang="en-US" sz="2400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051794" y="4221088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可改变上述工作模式，来确定</a:t>
            </a:r>
            <a:r>
              <a:rPr lang="en-US" altLang="zh-CN" sz="2400" dirty="0" smtClean="0">
                <a:solidFill>
                  <a:srgbClr val="FF0000"/>
                </a:solidFill>
              </a:rPr>
              <a:t>SOC</a:t>
            </a:r>
            <a:r>
              <a:rPr lang="zh-CN" altLang="en-US" sz="2400" dirty="0" smtClean="0">
                <a:solidFill>
                  <a:srgbClr val="FF0000"/>
                </a:solidFill>
              </a:rPr>
              <a:t>的频率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PIE</a:t>
            </a:r>
            <a:r>
              <a:rPr lang="zh-CN" altLang="en-US" dirty="0" smtClean="0"/>
              <a:t>中断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906588" y="2205038"/>
            <a:ext cx="15843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外设</a:t>
            </a:r>
            <a:r>
              <a:rPr lang="en-US" altLang="zh-CN" sz="1800">
                <a:solidFill>
                  <a:schemeClr val="bg2"/>
                </a:solidFill>
              </a:rPr>
              <a:t>/</a:t>
            </a:r>
            <a:r>
              <a:rPr lang="zh-CN" altLang="en-US" sz="1800">
                <a:solidFill>
                  <a:schemeClr val="bg2"/>
                </a:solidFill>
              </a:rPr>
              <a:t>引脚中断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43438" y="2205038"/>
            <a:ext cx="10080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PIE</a:t>
            </a:r>
            <a:r>
              <a:rPr lang="zh-CN" altLang="en-US" sz="1800">
                <a:solidFill>
                  <a:schemeClr val="bg2"/>
                </a:solidFill>
              </a:rPr>
              <a:t>中断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804025" y="2205038"/>
            <a:ext cx="1008063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CPU</a:t>
            </a:r>
            <a:r>
              <a:rPr lang="zh-CN" altLang="en-US" sz="1800">
                <a:solidFill>
                  <a:schemeClr val="bg2"/>
                </a:solidFill>
              </a:rPr>
              <a:t>中断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5651500" y="24923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4643438" y="2997200"/>
            <a:ext cx="1008062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PIE</a:t>
            </a:r>
            <a:r>
              <a:rPr lang="zh-CN" altLang="en-US" sz="1800">
                <a:solidFill>
                  <a:schemeClr val="bg2"/>
                </a:solidFill>
              </a:rPr>
              <a:t>中断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643438" y="47244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PIE</a:t>
            </a:r>
            <a:r>
              <a:rPr lang="zh-CN" altLang="en-US" sz="1800">
                <a:solidFill>
                  <a:schemeClr val="bg2"/>
                </a:solidFill>
              </a:rPr>
              <a:t>中断</a:t>
            </a:r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3490913" y="23479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3490913" y="24923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5"/>
          <p:cNvSpPr>
            <a:spLocks noChangeShapeType="1"/>
          </p:cNvSpPr>
          <p:nvPr/>
        </p:nvSpPr>
        <p:spPr bwMode="auto">
          <a:xfrm>
            <a:off x="3490913" y="26368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5651500" y="32131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7"/>
          <p:cNvSpPr>
            <a:spLocks noChangeShapeType="1"/>
          </p:cNvSpPr>
          <p:nvPr/>
        </p:nvSpPr>
        <p:spPr bwMode="auto">
          <a:xfrm>
            <a:off x="5651500" y="501332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>
            <a:off x="3490913" y="31400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3490913" y="32845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3490913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3490913" y="48688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3490913" y="50133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5"/>
          <p:cNvSpPr>
            <a:spLocks noChangeShapeType="1"/>
          </p:cNvSpPr>
          <p:nvPr/>
        </p:nvSpPr>
        <p:spPr bwMode="auto">
          <a:xfrm>
            <a:off x="3490913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6"/>
          <p:cNvSpPr txBox="1">
            <a:spLocks noChangeArrowheads="1"/>
          </p:cNvSpPr>
          <p:nvPr/>
        </p:nvSpPr>
        <p:spPr bwMode="auto">
          <a:xfrm>
            <a:off x="2622550" y="3536950"/>
            <a:ext cx="241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</p:txBody>
      </p:sp>
      <p:sp>
        <p:nvSpPr>
          <p:cNvPr id="16405" name="Text Box 27"/>
          <p:cNvSpPr txBox="1">
            <a:spLocks noChangeArrowheads="1"/>
          </p:cNvSpPr>
          <p:nvPr/>
        </p:nvSpPr>
        <p:spPr bwMode="auto">
          <a:xfrm>
            <a:off x="3851275" y="3500438"/>
            <a:ext cx="241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</p:txBody>
      </p:sp>
      <p:sp>
        <p:nvSpPr>
          <p:cNvPr id="16406" name="Text Box 28"/>
          <p:cNvSpPr txBox="1">
            <a:spLocks noChangeArrowheads="1"/>
          </p:cNvSpPr>
          <p:nvPr/>
        </p:nvSpPr>
        <p:spPr bwMode="auto">
          <a:xfrm>
            <a:off x="5003800" y="3500438"/>
            <a:ext cx="241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.</a:t>
            </a:r>
          </a:p>
        </p:txBody>
      </p:sp>
      <p:sp>
        <p:nvSpPr>
          <p:cNvPr id="16407" name="Line 30"/>
          <p:cNvSpPr>
            <a:spLocks noChangeShapeType="1"/>
          </p:cNvSpPr>
          <p:nvPr/>
        </p:nvSpPr>
        <p:spPr bwMode="auto">
          <a:xfrm>
            <a:off x="7812088" y="371633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Rectangle 31"/>
          <p:cNvSpPr>
            <a:spLocks noChangeArrowheads="1"/>
          </p:cNvSpPr>
          <p:nvPr/>
        </p:nvSpPr>
        <p:spPr bwMode="auto">
          <a:xfrm>
            <a:off x="1906588" y="29972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外设</a:t>
            </a:r>
            <a:r>
              <a:rPr lang="en-US" altLang="zh-CN" sz="1800">
                <a:solidFill>
                  <a:schemeClr val="bg2"/>
                </a:solidFill>
              </a:rPr>
              <a:t>/</a:t>
            </a:r>
            <a:r>
              <a:rPr lang="zh-CN" altLang="en-US" sz="1800">
                <a:solidFill>
                  <a:schemeClr val="bg2"/>
                </a:solidFill>
              </a:rPr>
              <a:t>引脚中断</a:t>
            </a:r>
          </a:p>
        </p:txBody>
      </p:sp>
      <p:sp>
        <p:nvSpPr>
          <p:cNvPr id="16409" name="Rectangle 32"/>
          <p:cNvSpPr>
            <a:spLocks noChangeArrowheads="1"/>
          </p:cNvSpPr>
          <p:nvPr/>
        </p:nvSpPr>
        <p:spPr bwMode="auto">
          <a:xfrm>
            <a:off x="1906588" y="47244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外设</a:t>
            </a:r>
            <a:r>
              <a:rPr lang="en-US" altLang="zh-CN" sz="1800">
                <a:solidFill>
                  <a:schemeClr val="bg2"/>
                </a:solidFill>
              </a:rPr>
              <a:t>/</a:t>
            </a:r>
            <a:r>
              <a:rPr lang="zh-CN" altLang="en-US" sz="1800">
                <a:solidFill>
                  <a:schemeClr val="bg2"/>
                </a:solidFill>
              </a:rPr>
              <a:t>引脚中断</a:t>
            </a:r>
          </a:p>
        </p:txBody>
      </p:sp>
      <p:sp>
        <p:nvSpPr>
          <p:cNvPr id="16410" name="Text Box 33"/>
          <p:cNvSpPr txBox="1">
            <a:spLocks noChangeArrowheads="1"/>
          </p:cNvSpPr>
          <p:nvPr/>
        </p:nvSpPr>
        <p:spPr bwMode="auto">
          <a:xfrm>
            <a:off x="5795963" y="21320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INT1</a:t>
            </a:r>
          </a:p>
        </p:txBody>
      </p:sp>
      <p:sp>
        <p:nvSpPr>
          <p:cNvPr id="16411" name="Text Box 34"/>
          <p:cNvSpPr txBox="1">
            <a:spLocks noChangeArrowheads="1"/>
          </p:cNvSpPr>
          <p:nvPr/>
        </p:nvSpPr>
        <p:spPr bwMode="auto">
          <a:xfrm>
            <a:off x="5795963" y="27813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INT2</a:t>
            </a:r>
          </a:p>
        </p:txBody>
      </p:sp>
      <p:sp>
        <p:nvSpPr>
          <p:cNvPr id="16412" name="Text Box 35"/>
          <p:cNvSpPr txBox="1">
            <a:spLocks noChangeArrowheads="1"/>
          </p:cNvSpPr>
          <p:nvPr/>
        </p:nvSpPr>
        <p:spPr bwMode="auto">
          <a:xfrm>
            <a:off x="5681663" y="46529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INT12</a:t>
            </a:r>
          </a:p>
        </p:txBody>
      </p:sp>
      <p:sp>
        <p:nvSpPr>
          <p:cNvPr id="16413" name="Text Box 36"/>
          <p:cNvSpPr txBox="1">
            <a:spLocks noChangeArrowheads="1"/>
          </p:cNvSpPr>
          <p:nvPr/>
        </p:nvSpPr>
        <p:spPr bwMode="auto">
          <a:xfrm>
            <a:off x="3635375" y="1916113"/>
            <a:ext cx="85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INT1.x</a:t>
            </a:r>
          </a:p>
        </p:txBody>
      </p:sp>
      <p:sp>
        <p:nvSpPr>
          <p:cNvPr id="16414" name="Text Box 37"/>
          <p:cNvSpPr txBox="1">
            <a:spLocks noChangeArrowheads="1"/>
          </p:cNvSpPr>
          <p:nvPr/>
        </p:nvSpPr>
        <p:spPr bwMode="auto">
          <a:xfrm>
            <a:off x="3635375" y="2781300"/>
            <a:ext cx="85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INT2.x</a:t>
            </a:r>
          </a:p>
        </p:txBody>
      </p:sp>
      <p:sp>
        <p:nvSpPr>
          <p:cNvPr id="16415" name="Text Box 38"/>
          <p:cNvSpPr txBox="1">
            <a:spLocks noChangeArrowheads="1"/>
          </p:cNvSpPr>
          <p:nvPr/>
        </p:nvSpPr>
        <p:spPr bwMode="auto">
          <a:xfrm>
            <a:off x="3521075" y="522922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INT12.x</a:t>
            </a:r>
          </a:p>
        </p:txBody>
      </p:sp>
      <p:sp>
        <p:nvSpPr>
          <p:cNvPr id="16416" name="Text Box 39"/>
          <p:cNvSpPr txBox="1">
            <a:spLocks noChangeArrowheads="1"/>
          </p:cNvSpPr>
          <p:nvPr/>
        </p:nvSpPr>
        <p:spPr bwMode="auto">
          <a:xfrm>
            <a:off x="1565275" y="5805488"/>
            <a:ext cx="711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ADC</a:t>
            </a:r>
            <a:r>
              <a:rPr lang="zh-CN" altLang="en-US" sz="2800" dirty="0"/>
              <a:t>中断属于</a:t>
            </a:r>
            <a:r>
              <a:rPr lang="en-US" altLang="zh-CN" sz="2800" dirty="0" smtClean="0"/>
              <a:t>INT1.3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中断向量地址</a:t>
            </a:r>
            <a:r>
              <a:rPr lang="en-US" altLang="zh-CN" sz="2800" dirty="0"/>
              <a:t>0x0D4A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DSP</a:t>
            </a:r>
            <a:r>
              <a:rPr lang="zh-CN" altLang="en-US" smtClean="0"/>
              <a:t>实现流程</a:t>
            </a:r>
          </a:p>
        </p:txBody>
      </p:sp>
      <p:sp>
        <p:nvSpPr>
          <p:cNvPr id="18435" name="Rectangle 3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8436" name="Rectangle 39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8437" name="AutoShape 53"/>
          <p:cNvSpPr>
            <a:spLocks noChangeArrowheads="1"/>
          </p:cNvSpPr>
          <p:nvPr/>
        </p:nvSpPr>
        <p:spPr bwMode="auto">
          <a:xfrm>
            <a:off x="2771775" y="2060575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开始</a:t>
            </a:r>
          </a:p>
        </p:txBody>
      </p:sp>
      <p:sp>
        <p:nvSpPr>
          <p:cNvPr id="18438" name="Rectangle 54"/>
          <p:cNvSpPr>
            <a:spLocks noChangeArrowheads="1"/>
          </p:cNvSpPr>
          <p:nvPr/>
        </p:nvSpPr>
        <p:spPr bwMode="auto">
          <a:xfrm>
            <a:off x="2700338" y="2852738"/>
            <a:ext cx="12954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DSP</a:t>
            </a:r>
            <a:r>
              <a:rPr lang="zh-CN" altLang="en-US" sz="1800">
                <a:solidFill>
                  <a:schemeClr val="bg2"/>
                </a:solidFill>
              </a:rPr>
              <a:t>初始化</a:t>
            </a:r>
          </a:p>
        </p:txBody>
      </p:sp>
      <p:sp>
        <p:nvSpPr>
          <p:cNvPr id="18439" name="Rectangle 55"/>
          <p:cNvSpPr>
            <a:spLocks noChangeArrowheads="1"/>
          </p:cNvSpPr>
          <p:nvPr/>
        </p:nvSpPr>
        <p:spPr bwMode="auto">
          <a:xfrm>
            <a:off x="2700338" y="3644900"/>
            <a:ext cx="12954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中断设置</a:t>
            </a:r>
          </a:p>
        </p:txBody>
      </p:sp>
      <p:sp>
        <p:nvSpPr>
          <p:cNvPr id="18440" name="Rectangle 56"/>
          <p:cNvSpPr>
            <a:spLocks noChangeArrowheads="1"/>
          </p:cNvSpPr>
          <p:nvPr/>
        </p:nvSpPr>
        <p:spPr bwMode="auto">
          <a:xfrm>
            <a:off x="2700338" y="4437063"/>
            <a:ext cx="12954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ADC</a:t>
            </a:r>
            <a:r>
              <a:rPr lang="zh-CN" altLang="en-US" sz="1800">
                <a:solidFill>
                  <a:schemeClr val="bg2"/>
                </a:solidFill>
              </a:rPr>
              <a:t>设置</a:t>
            </a:r>
          </a:p>
        </p:txBody>
      </p:sp>
      <p:sp>
        <p:nvSpPr>
          <p:cNvPr id="18441" name="Rectangle 57"/>
          <p:cNvSpPr>
            <a:spLocks noChangeArrowheads="1"/>
          </p:cNvSpPr>
          <p:nvPr/>
        </p:nvSpPr>
        <p:spPr bwMode="auto">
          <a:xfrm>
            <a:off x="2700338" y="5229225"/>
            <a:ext cx="12954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 smtClean="0">
                <a:solidFill>
                  <a:schemeClr val="bg2"/>
                </a:solidFill>
              </a:rPr>
              <a:t>ePWM</a:t>
            </a:r>
            <a:r>
              <a:rPr lang="zh-CN" altLang="en-US" sz="1800" dirty="0" smtClean="0">
                <a:solidFill>
                  <a:schemeClr val="bg2"/>
                </a:solidFill>
              </a:rPr>
              <a:t>设置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18442" name="Line 58"/>
          <p:cNvSpPr>
            <a:spLocks noChangeShapeType="1"/>
          </p:cNvSpPr>
          <p:nvPr/>
        </p:nvSpPr>
        <p:spPr bwMode="auto">
          <a:xfrm>
            <a:off x="3348038" y="25654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60"/>
          <p:cNvSpPr>
            <a:spLocks noChangeShapeType="1"/>
          </p:cNvSpPr>
          <p:nvPr/>
        </p:nvSpPr>
        <p:spPr bwMode="auto">
          <a:xfrm>
            <a:off x="3348038" y="33575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61"/>
          <p:cNvSpPr>
            <a:spLocks noChangeShapeType="1"/>
          </p:cNvSpPr>
          <p:nvPr/>
        </p:nvSpPr>
        <p:spPr bwMode="auto">
          <a:xfrm>
            <a:off x="3348038" y="4149725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62"/>
          <p:cNvSpPr>
            <a:spLocks noChangeShapeType="1"/>
          </p:cNvSpPr>
          <p:nvPr/>
        </p:nvSpPr>
        <p:spPr bwMode="auto">
          <a:xfrm>
            <a:off x="3348038" y="4941888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AutoShape 63"/>
          <p:cNvSpPr>
            <a:spLocks noChangeArrowheads="1"/>
          </p:cNvSpPr>
          <p:nvPr/>
        </p:nvSpPr>
        <p:spPr bwMode="auto">
          <a:xfrm>
            <a:off x="2771775" y="6021388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等待</a:t>
            </a:r>
          </a:p>
        </p:txBody>
      </p:sp>
      <p:sp>
        <p:nvSpPr>
          <p:cNvPr id="18447" name="Line 64"/>
          <p:cNvSpPr>
            <a:spLocks noChangeShapeType="1"/>
          </p:cNvSpPr>
          <p:nvPr/>
        </p:nvSpPr>
        <p:spPr bwMode="auto">
          <a:xfrm>
            <a:off x="3348038" y="5734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Rectangle 65"/>
          <p:cNvSpPr>
            <a:spLocks noChangeArrowheads="1"/>
          </p:cNvSpPr>
          <p:nvPr/>
        </p:nvSpPr>
        <p:spPr bwMode="auto">
          <a:xfrm>
            <a:off x="6300788" y="2563813"/>
            <a:ext cx="13668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读取</a:t>
            </a:r>
            <a:r>
              <a:rPr lang="en-US" altLang="zh-CN" sz="1800">
                <a:solidFill>
                  <a:schemeClr val="bg2"/>
                </a:solidFill>
              </a:rPr>
              <a:t>AD</a:t>
            </a:r>
            <a:r>
              <a:rPr lang="zh-CN" altLang="en-US" sz="1800">
                <a:solidFill>
                  <a:schemeClr val="bg2"/>
                </a:solidFill>
              </a:rPr>
              <a:t>结果</a:t>
            </a:r>
          </a:p>
        </p:txBody>
      </p:sp>
      <p:sp>
        <p:nvSpPr>
          <p:cNvPr id="18449" name="Rectangle 66"/>
          <p:cNvSpPr>
            <a:spLocks noChangeArrowheads="1"/>
          </p:cNvSpPr>
          <p:nvPr/>
        </p:nvSpPr>
        <p:spPr bwMode="auto">
          <a:xfrm>
            <a:off x="6300788" y="3427413"/>
            <a:ext cx="1366837" cy="503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保存</a:t>
            </a:r>
            <a:r>
              <a:rPr lang="en-US" altLang="zh-CN" sz="1800"/>
              <a:t>AD</a:t>
            </a:r>
            <a:r>
              <a:rPr lang="zh-CN" altLang="en-US" sz="1800"/>
              <a:t>结果</a:t>
            </a:r>
          </a:p>
        </p:txBody>
      </p:sp>
      <p:sp>
        <p:nvSpPr>
          <p:cNvPr id="18450" name="Rectangle 68"/>
          <p:cNvSpPr>
            <a:spLocks noChangeArrowheads="1"/>
          </p:cNvSpPr>
          <p:nvPr/>
        </p:nvSpPr>
        <p:spPr bwMode="auto">
          <a:xfrm>
            <a:off x="6300788" y="4291013"/>
            <a:ext cx="13668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数据写</a:t>
            </a:r>
            <a:r>
              <a:rPr lang="en-US" altLang="zh-CN" sz="1800">
                <a:solidFill>
                  <a:schemeClr val="bg2"/>
                </a:solidFill>
              </a:rPr>
              <a:t>DAC</a:t>
            </a:r>
          </a:p>
        </p:txBody>
      </p:sp>
      <p:sp>
        <p:nvSpPr>
          <p:cNvPr id="18451" name="Rectangle 69"/>
          <p:cNvSpPr>
            <a:spLocks noChangeArrowheads="1"/>
          </p:cNvSpPr>
          <p:nvPr/>
        </p:nvSpPr>
        <p:spPr bwMode="auto">
          <a:xfrm>
            <a:off x="6300788" y="5156200"/>
            <a:ext cx="1366837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复位</a:t>
            </a:r>
            <a:r>
              <a:rPr lang="en-US" altLang="zh-CN" sz="1800">
                <a:solidFill>
                  <a:schemeClr val="bg2"/>
                </a:solidFill>
              </a:rPr>
              <a:t>ADC</a:t>
            </a:r>
          </a:p>
        </p:txBody>
      </p:sp>
      <p:sp>
        <p:nvSpPr>
          <p:cNvPr id="18452" name="Line 70"/>
          <p:cNvSpPr>
            <a:spLocks noChangeShapeType="1"/>
          </p:cNvSpPr>
          <p:nvPr/>
        </p:nvSpPr>
        <p:spPr bwMode="auto">
          <a:xfrm>
            <a:off x="6946900" y="306705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71"/>
          <p:cNvSpPr>
            <a:spLocks noChangeArrowheads="1"/>
          </p:cNvSpPr>
          <p:nvPr/>
        </p:nvSpPr>
        <p:spPr bwMode="auto">
          <a:xfrm>
            <a:off x="6443663" y="6019800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退出中断</a:t>
            </a:r>
          </a:p>
        </p:txBody>
      </p:sp>
      <p:sp>
        <p:nvSpPr>
          <p:cNvPr id="18454" name="Line 72"/>
          <p:cNvSpPr>
            <a:spLocks noChangeShapeType="1"/>
          </p:cNvSpPr>
          <p:nvPr/>
        </p:nvSpPr>
        <p:spPr bwMode="auto">
          <a:xfrm>
            <a:off x="6946900" y="39322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73"/>
          <p:cNvSpPr>
            <a:spLocks noChangeShapeType="1"/>
          </p:cNvSpPr>
          <p:nvPr/>
        </p:nvSpPr>
        <p:spPr bwMode="auto">
          <a:xfrm>
            <a:off x="6946900" y="47958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74"/>
          <p:cNvSpPr>
            <a:spLocks noChangeShapeType="1"/>
          </p:cNvSpPr>
          <p:nvPr/>
        </p:nvSpPr>
        <p:spPr bwMode="auto">
          <a:xfrm>
            <a:off x="6946900" y="56594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Text Box 75"/>
          <p:cNvSpPr txBox="1">
            <a:spLocks noChangeArrowheads="1"/>
          </p:cNvSpPr>
          <p:nvPr/>
        </p:nvSpPr>
        <p:spPr bwMode="auto">
          <a:xfrm>
            <a:off x="1376363" y="20034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主程序</a:t>
            </a:r>
          </a:p>
        </p:txBody>
      </p:sp>
      <p:sp>
        <p:nvSpPr>
          <p:cNvPr id="18458" name="Text Box 76"/>
          <p:cNvSpPr txBox="1">
            <a:spLocks noChangeArrowheads="1"/>
          </p:cNvSpPr>
          <p:nvPr/>
        </p:nvSpPr>
        <p:spPr bwMode="auto">
          <a:xfrm>
            <a:off x="4427538" y="19891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中断服务程序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PPT文档模板">
  <a:themeElements>
    <a:clrScheme name="实验PPT文档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6666FF"/>
      </a:folHlink>
    </a:clrScheme>
    <a:fontScheme name="实验PPT文档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实验PPT文档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4">
        <a:dk1>
          <a:srgbClr val="330000"/>
        </a:dk1>
        <a:lt1>
          <a:srgbClr val="FFFFCC"/>
        </a:lt1>
        <a:dk2>
          <a:srgbClr val="FF9933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FFCAAD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5">
        <a:dk1>
          <a:srgbClr val="003300"/>
        </a:dk1>
        <a:lt1>
          <a:srgbClr val="FFFFCC"/>
        </a:lt1>
        <a:dk2>
          <a:srgbClr val="999933"/>
        </a:dk2>
        <a:lt2>
          <a:srgbClr val="CCCC00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6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594</Words>
  <Application>Microsoft Office PowerPoint</Application>
  <PresentationFormat>全屏显示(4:3)</PresentationFormat>
  <Paragraphs>185</Paragraphs>
  <Slides>16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楷体_GB2312</vt:lpstr>
      <vt:lpstr>宋体</vt:lpstr>
      <vt:lpstr>Arial</vt:lpstr>
      <vt:lpstr>Symbol</vt:lpstr>
      <vt:lpstr>Tahoma</vt:lpstr>
      <vt:lpstr>Times New Roman</vt:lpstr>
      <vt:lpstr>Wingdings</vt:lpstr>
      <vt:lpstr>实验PPT文档模板</vt:lpstr>
      <vt:lpstr>Visio</vt:lpstr>
      <vt:lpstr>实验11：DSP数据采集</vt:lpstr>
      <vt:lpstr>实验目的</vt:lpstr>
      <vt:lpstr>F28335的ADC原理</vt:lpstr>
      <vt:lpstr>实验中ADC设置</vt:lpstr>
      <vt:lpstr>ePWM 中TB子模块</vt:lpstr>
      <vt:lpstr>ePWM 中ET子模块</vt:lpstr>
      <vt:lpstr>实验中SOC的产生</vt:lpstr>
      <vt:lpstr>PIE中断</vt:lpstr>
      <vt:lpstr>DSP实现流程</vt:lpstr>
      <vt:lpstr>PowerPoint 演示文稿</vt:lpstr>
      <vt:lpstr>DAC</vt:lpstr>
      <vt:lpstr>实验要求</vt:lpstr>
      <vt:lpstr>注意事项</vt:lpstr>
      <vt:lpstr>实验报告内容</vt:lpstr>
      <vt:lpstr>实验报告提交</vt:lpstr>
      <vt:lpstr>答  疑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DSP数据采集</dc:title>
  <dc:creator>Leassun</dc:creator>
  <cp:lastModifiedBy>李 彧晟</cp:lastModifiedBy>
  <cp:revision>110</cp:revision>
  <dcterms:created xsi:type="dcterms:W3CDTF">2007-12-04T06:25:25Z</dcterms:created>
  <dcterms:modified xsi:type="dcterms:W3CDTF">2019-11-18T10:44:46Z</dcterms:modified>
</cp:coreProperties>
</file>