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7"/>
  </p:notesMasterIdLst>
  <p:sldIdLst>
    <p:sldId id="256" r:id="rId2"/>
    <p:sldId id="257" r:id="rId3"/>
    <p:sldId id="258" r:id="rId4"/>
    <p:sldId id="270" r:id="rId5"/>
    <p:sldId id="271" r:id="rId6"/>
    <p:sldId id="277" r:id="rId7"/>
    <p:sldId id="272" r:id="rId8"/>
    <p:sldId id="275" r:id="rId9"/>
    <p:sldId id="273" r:id="rId10"/>
    <p:sldId id="274" r:id="rId11"/>
    <p:sldId id="278" r:id="rId12"/>
    <p:sldId id="264" r:id="rId13"/>
    <p:sldId id="279" r:id="rId14"/>
    <p:sldId id="280" r:id="rId15"/>
    <p:sldId id="281" r:id="rId1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10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7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3765501-E535-4B20-BE3B-1A58CFC060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E81D11F-0E43-4FEB-8CDB-D8D9BFF0EFB9}" type="slidenum">
              <a:rPr lang="en-US" altLang="zh-CN">
                <a:latin typeface="Arial" panose="020B0604020202020204" pitchFamily="34" charset="0"/>
              </a:rPr>
              <a:pPr/>
              <a:t>1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51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9B0BC27-C1C1-40AC-A653-AE5281553FF4}" type="slidenum">
              <a:rPr lang="en-US" altLang="zh-CN">
                <a:latin typeface="Arial" panose="020B0604020202020204" pitchFamily="34" charset="0"/>
              </a:rPr>
              <a:pPr/>
              <a:t>10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35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AFF52D6-6CE1-4B0C-8789-08406568795E}" type="slidenum">
              <a:rPr lang="en-US" altLang="zh-CN">
                <a:latin typeface="Arial" panose="020B0604020202020204" pitchFamily="34" charset="0"/>
              </a:rPr>
              <a:pPr/>
              <a:t>11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63CD459-30A3-4039-8331-91CA26A06208}" type="slidenum">
              <a:rPr lang="en-US" altLang="zh-CN">
                <a:latin typeface="Arial" panose="020B0604020202020204" pitchFamily="34" charset="0"/>
              </a:rPr>
              <a:pPr/>
              <a:t>12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76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4B3B56F-EB8E-4474-AA66-372E8FFE5852}" type="slidenum">
              <a:rPr lang="en-US" altLang="zh-CN">
                <a:latin typeface="Arial" panose="020B0604020202020204" pitchFamily="34" charset="0"/>
              </a:rPr>
              <a:pPr/>
              <a:t>13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A8CED85-4765-48AC-9FB9-E29DB7814F67}" type="slidenum">
              <a:rPr lang="en-US" altLang="zh-CN">
                <a:latin typeface="Arial" panose="020B0604020202020204" pitchFamily="34" charset="0"/>
              </a:rPr>
              <a:pPr/>
              <a:t>2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D2AAF57-228D-4881-B6F3-846E8C7ED0DB}" type="slidenum">
              <a:rPr lang="en-US" altLang="zh-CN">
                <a:latin typeface="Arial" panose="020B0604020202020204" pitchFamily="34" charset="0"/>
              </a:rPr>
              <a:pPr/>
              <a:t>3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92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6A2A3FF-4108-496C-81FA-6963A7343846}" type="slidenum">
              <a:rPr lang="en-US" altLang="zh-CN">
                <a:latin typeface="Arial" panose="020B0604020202020204" pitchFamily="34" charset="0"/>
              </a:rPr>
              <a:pPr/>
              <a:t>4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12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D09F2ED-07AC-42BA-B70D-5EF94E868A93}" type="slidenum">
              <a:rPr lang="en-US" altLang="zh-CN">
                <a:latin typeface="Arial" panose="020B0604020202020204" pitchFamily="34" charset="0"/>
              </a:rPr>
              <a:pPr/>
              <a:t>5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33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EE5C41C-3B89-45DB-BD3C-A37C75E6933B}" type="slidenum">
              <a:rPr lang="en-US" altLang="zh-CN">
                <a:latin typeface="Arial" panose="020B0604020202020204" pitchFamily="34" charset="0"/>
              </a:rPr>
              <a:pPr/>
              <a:t>6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53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5821019-6BA4-4954-81F4-9D07E895D5A6}" type="slidenum">
              <a:rPr lang="en-US" altLang="zh-CN">
                <a:latin typeface="Arial" panose="020B0604020202020204" pitchFamily="34" charset="0"/>
              </a:rPr>
              <a:pPr/>
              <a:t>7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74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B526E44-A17E-47A4-81BB-95A22FDD03CA}" type="slidenum">
              <a:rPr lang="en-US" altLang="zh-CN">
                <a:latin typeface="Arial" panose="020B0604020202020204" pitchFamily="34" charset="0"/>
              </a:rPr>
              <a:pPr/>
              <a:t>8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07CE27C-39E6-498C-94AB-42FE547D71DC}" type="slidenum">
              <a:rPr lang="en-US" altLang="zh-CN">
                <a:latin typeface="Arial" panose="020B0604020202020204" pitchFamily="34" charset="0"/>
              </a:rPr>
              <a:pPr/>
              <a:t>9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15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828800" cy="6856413"/>
            <a:chOff x="0" y="0"/>
            <a:chExt cx="1152" cy="4319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52" cy="102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endParaRPr lang="zh-CN" altLang="zh-CN" sz="2400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0" y="2400"/>
              <a:ext cx="1152" cy="191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endParaRPr lang="zh-CN" altLang="zh-CN" sz="2400"/>
            </a:p>
          </p:txBody>
        </p:sp>
        <p:pic>
          <p:nvPicPr>
            <p:cNvPr id="7" name="Picture 5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028"/>
              <a:ext cx="1152" cy="1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8" name="Group 17"/>
          <p:cNvGrpSpPr>
            <a:grpSpLocks/>
          </p:cNvGrpSpPr>
          <p:nvPr/>
        </p:nvGrpSpPr>
        <p:grpSpPr bwMode="auto">
          <a:xfrm>
            <a:off x="1835150" y="0"/>
            <a:ext cx="3132138" cy="609600"/>
            <a:chOff x="1165" y="0"/>
            <a:chExt cx="1973" cy="384"/>
          </a:xfrm>
        </p:grpSpPr>
        <p:pic>
          <p:nvPicPr>
            <p:cNvPr id="9" name="Picture 12" descr="r2_c2"/>
            <p:cNvPicPr>
              <a:picLocks noChangeAspect="1" noChangeArrowheads="1"/>
            </p:cNvPicPr>
            <p:nvPr/>
          </p:nvPicPr>
          <p:blipFill>
            <a:blip r:embed="rId3">
              <a:lum contras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5" y="0"/>
              <a:ext cx="35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13" descr="r2_c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9" y="0"/>
              <a:ext cx="161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5724525" y="0"/>
            <a:ext cx="3289300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kumimoji="1" lang="zh-CN" altLang="en-US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数字信号处理系列课程</a:t>
            </a:r>
          </a:p>
          <a:p>
            <a:pPr algn="r" eaLnBrk="1" hangingPunct="1">
              <a:spcBef>
                <a:spcPct val="20000"/>
              </a:spcBef>
            </a:pPr>
            <a:r>
              <a:rPr kumimoji="1" lang="en-US" altLang="zh-CN" sz="1600">
                <a:solidFill>
                  <a:schemeClr val="accent1"/>
                </a:solidFill>
                <a:ea typeface="楷体_GB2312" pitchFamily="49" charset="-122"/>
              </a:rPr>
              <a:t>——</a:t>
            </a:r>
            <a:r>
              <a:rPr kumimoji="1" lang="en-US" altLang="zh-CN" sz="160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1600">
                <a:solidFill>
                  <a:schemeClr val="accent1"/>
                </a:solidFill>
                <a:latin typeface="Tahoma" panose="020B0604030504040204" pitchFamily="34" charset="0"/>
                <a:ea typeface="楷体_GB2312" pitchFamily="49" charset="-122"/>
              </a:rPr>
              <a:t>DSP</a:t>
            </a:r>
            <a:r>
              <a:rPr kumimoji="1" lang="zh-CN" altLang="en-US" sz="160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应用技术实验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1981200" y="1484313"/>
            <a:ext cx="7085013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635250" y="4038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423678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222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24700" y="836613"/>
            <a:ext cx="1943100" cy="54117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95400" y="836613"/>
            <a:ext cx="5676900" cy="541178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490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91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67923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21336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57800" y="21336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347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47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715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8406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36521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6291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1143000" cy="6856413"/>
            <a:chOff x="0" y="0"/>
            <a:chExt cx="720" cy="4319"/>
          </a:xfrm>
        </p:grpSpPr>
        <p:sp>
          <p:nvSpPr>
            <p:cNvPr id="1030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720" cy="33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endParaRPr lang="zh-CN" altLang="zh-CN" sz="2400"/>
            </a:p>
          </p:txBody>
        </p:sp>
        <p:sp>
          <p:nvSpPr>
            <p:cNvPr id="1031" name="Rectangle 4"/>
            <p:cNvSpPr>
              <a:spLocks noChangeArrowheads="1"/>
            </p:cNvSpPr>
            <p:nvPr/>
          </p:nvSpPr>
          <p:spPr bwMode="auto">
            <a:xfrm>
              <a:off x="0" y="2016"/>
              <a:ext cx="720" cy="230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endParaRPr lang="zh-CN" altLang="zh-CN" sz="2400"/>
            </a:p>
          </p:txBody>
        </p:sp>
        <p:pic>
          <p:nvPicPr>
            <p:cNvPr id="1032" name="Picture 5"/>
            <p:cNvPicPr>
              <a:picLocks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12"/>
              <a:ext cx="720" cy="18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8366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95400" y="21336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9" name="Text Box 13"/>
          <p:cNvSpPr txBox="1">
            <a:spLocks noChangeArrowheads="1"/>
          </p:cNvSpPr>
          <p:nvPr/>
        </p:nvSpPr>
        <p:spPr bwMode="auto">
          <a:xfrm>
            <a:off x="5854700" y="0"/>
            <a:ext cx="3289300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kumimoji="1" lang="zh-CN" altLang="en-US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数字信号处理系列课程</a:t>
            </a:r>
          </a:p>
          <a:p>
            <a:pPr algn="r" eaLnBrk="1" hangingPunct="1">
              <a:spcBef>
                <a:spcPct val="20000"/>
              </a:spcBef>
            </a:pPr>
            <a:r>
              <a:rPr kumimoji="1" lang="en-US" altLang="zh-CN" sz="1600">
                <a:solidFill>
                  <a:schemeClr val="accent1"/>
                </a:solidFill>
                <a:ea typeface="楷体_GB2312" pitchFamily="49" charset="-122"/>
              </a:rPr>
              <a:t>——</a:t>
            </a:r>
            <a:r>
              <a:rPr kumimoji="1" lang="en-US" altLang="zh-CN" sz="160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1600">
                <a:solidFill>
                  <a:schemeClr val="accent1"/>
                </a:solidFill>
                <a:latin typeface="Tahoma" panose="020B0604030504040204" pitchFamily="34" charset="0"/>
                <a:ea typeface="楷体_GB2312" pitchFamily="49" charset="-122"/>
              </a:rPr>
              <a:t>DSP</a:t>
            </a:r>
            <a:r>
              <a:rPr kumimoji="1" lang="zh-CN" altLang="en-US" sz="160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应用技术实验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实验</a:t>
            </a:r>
            <a:r>
              <a:rPr lang="en-US" altLang="zh-CN" smtClean="0"/>
              <a:t>12</a:t>
            </a:r>
            <a:r>
              <a:rPr lang="zh-CN" altLang="en-US" smtClean="0"/>
              <a:t>：</a:t>
            </a:r>
            <a:r>
              <a:rPr lang="en-US" altLang="zh-CN" smtClean="0"/>
              <a:t>FIR</a:t>
            </a:r>
            <a:r>
              <a:rPr lang="zh-CN" altLang="en-US" smtClean="0"/>
              <a:t>滤波器实现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35250" y="4038600"/>
            <a:ext cx="5753100" cy="1752600"/>
          </a:xfrm>
        </p:spPr>
        <p:txBody>
          <a:bodyPr/>
          <a:lstStyle/>
          <a:p>
            <a:pPr algn="r" eaLnBrk="1" hangingPunct="1"/>
            <a:r>
              <a:rPr lang="en-US" altLang="zh-CN" smtClean="0"/>
              <a:t>                                         </a:t>
            </a:r>
            <a:r>
              <a:rPr lang="zh-CN" altLang="en-US" smtClean="0"/>
              <a:t>李彧晟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数据动态范围</a:t>
            </a:r>
          </a:p>
        </p:txBody>
      </p:sp>
      <p:sp>
        <p:nvSpPr>
          <p:cNvPr id="22531" name="Text Box 6"/>
          <p:cNvSpPr txBox="1">
            <a:spLocks noChangeArrowheads="1"/>
          </p:cNvSpPr>
          <p:nvPr/>
        </p:nvSpPr>
        <p:spPr bwMode="auto">
          <a:xfrm>
            <a:off x="3419475" y="5057775"/>
            <a:ext cx="424815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/>
              <a:t>x(n)</a:t>
            </a:r>
            <a:r>
              <a:rPr lang="zh-CN" altLang="en-US" sz="2800"/>
              <a:t>：</a:t>
            </a:r>
            <a:r>
              <a:rPr lang="en-US" altLang="zh-CN" sz="2800"/>
              <a:t>16bit</a:t>
            </a:r>
            <a:r>
              <a:rPr lang="zh-CN" altLang="en-US" sz="2800"/>
              <a:t>（低</a:t>
            </a:r>
            <a:r>
              <a:rPr lang="en-US" altLang="zh-CN" sz="2800"/>
              <a:t>4bit</a:t>
            </a:r>
            <a:r>
              <a:rPr lang="zh-CN" altLang="en-US" sz="2800"/>
              <a:t>无效）</a:t>
            </a:r>
          </a:p>
          <a:p>
            <a:pPr eaLnBrk="1" hangingPunct="1"/>
            <a:r>
              <a:rPr lang="en-US" altLang="zh-CN" sz="2800"/>
              <a:t>h(n)</a:t>
            </a:r>
            <a:r>
              <a:rPr lang="zh-CN" altLang="en-US" sz="2800"/>
              <a:t>：</a:t>
            </a:r>
            <a:r>
              <a:rPr lang="en-US" altLang="zh-CN" sz="2800"/>
              <a:t>16bit</a:t>
            </a:r>
          </a:p>
          <a:p>
            <a:pPr eaLnBrk="1" hangingPunct="1"/>
            <a:r>
              <a:rPr lang="en-US" altLang="zh-CN" sz="2800"/>
              <a:t>x(n)×h(n)</a:t>
            </a:r>
            <a:r>
              <a:rPr lang="zh-CN" altLang="en-US" sz="2800"/>
              <a:t>：</a:t>
            </a:r>
            <a:r>
              <a:rPr lang="en-US" altLang="zh-CN" sz="2800"/>
              <a:t>32bit</a:t>
            </a:r>
          </a:p>
          <a:p>
            <a:pPr eaLnBrk="1" hangingPunct="1"/>
            <a:r>
              <a:rPr lang="en-US" altLang="zh-CN" sz="2800"/>
              <a:t>y(n)</a:t>
            </a:r>
            <a:r>
              <a:rPr lang="zh-CN" altLang="en-US" sz="2800"/>
              <a:t>：？</a:t>
            </a:r>
            <a:r>
              <a:rPr lang="en-US" altLang="zh-CN" sz="2800"/>
              <a:t>bit</a:t>
            </a:r>
          </a:p>
        </p:txBody>
      </p:sp>
      <p:graphicFrame>
        <p:nvGraphicFramePr>
          <p:cNvPr id="22532" name="Object 79"/>
          <p:cNvGraphicFramePr>
            <a:graphicFrameLocks noChangeAspect="1"/>
          </p:cNvGraphicFramePr>
          <p:nvPr>
            <p:ph idx="1"/>
          </p:nvPr>
        </p:nvGraphicFramePr>
        <p:xfrm>
          <a:off x="1978025" y="1824038"/>
          <a:ext cx="6265863" cy="326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name="Visio" r:id="rId4" imgW="3341351" imgH="1738610" progId="Visio.Drawing.11">
                  <p:embed/>
                </p:oleObj>
              </mc:Choice>
              <mc:Fallback>
                <p:oleObj name="Visio" r:id="rId4" imgW="3341351" imgH="1738610" progId="Visio.Drawing.11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8025" y="1824038"/>
                        <a:ext cx="6265863" cy="32607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DAC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/>
              <a:t>SMA</a:t>
            </a:r>
            <a:r>
              <a:rPr lang="zh-CN" altLang="en-US" smtClean="0"/>
              <a:t>端口</a:t>
            </a:r>
            <a:r>
              <a:rPr lang="en-US" altLang="zh-CN" smtClean="0"/>
              <a:t>J5</a:t>
            </a:r>
            <a:r>
              <a:rPr lang="zh-CN" altLang="en-US" smtClean="0"/>
              <a:t>对应</a:t>
            </a:r>
            <a:r>
              <a:rPr lang="en-US" altLang="zh-CN" smtClean="0"/>
              <a:t>DAC</a:t>
            </a:r>
            <a:r>
              <a:rPr lang="zh-CN" altLang="en-US" smtClean="0"/>
              <a:t>为</a:t>
            </a:r>
            <a:r>
              <a:rPr lang="en-US" altLang="zh-CN" smtClean="0"/>
              <a:t>AD9747</a:t>
            </a:r>
            <a:r>
              <a:rPr lang="zh-CN" altLang="en-US" smtClean="0"/>
              <a:t>：</a:t>
            </a:r>
          </a:p>
          <a:p>
            <a:pPr eaLnBrk="1" hangingPunct="1">
              <a:buFontTx/>
              <a:buNone/>
            </a:pPr>
            <a:r>
              <a:rPr lang="zh-CN" altLang="en-US" smtClean="0"/>
              <a:t>       转换时间</a:t>
            </a:r>
            <a:r>
              <a:rPr lang="en-US" altLang="zh-CN" smtClean="0"/>
              <a:t>4ns</a:t>
            </a:r>
            <a:r>
              <a:rPr lang="zh-CN" altLang="en-US" smtClean="0"/>
              <a:t>， </a:t>
            </a:r>
            <a:r>
              <a:rPr lang="en-US" altLang="zh-CN" smtClean="0"/>
              <a:t>16bit</a:t>
            </a:r>
            <a:r>
              <a:rPr lang="zh-CN" altLang="en-US" smtClean="0"/>
              <a:t>无符号数</a:t>
            </a:r>
          </a:p>
          <a:p>
            <a:pPr eaLnBrk="1" hangingPunct="1">
              <a:buFontTx/>
              <a:buNone/>
            </a:pPr>
            <a:r>
              <a:rPr lang="zh-CN" altLang="en-US" smtClean="0"/>
              <a:t>       </a:t>
            </a:r>
            <a:r>
              <a:rPr lang="en-US" altLang="zh-CN" smtClean="0"/>
              <a:t>0x0000</a:t>
            </a:r>
            <a:r>
              <a:rPr lang="zh-CN" altLang="en-US" smtClean="0"/>
              <a:t>对应模拟</a:t>
            </a:r>
            <a:r>
              <a:rPr lang="en-US" altLang="zh-CN" smtClean="0"/>
              <a:t>min</a:t>
            </a:r>
            <a:r>
              <a:rPr lang="zh-CN" altLang="en-US" smtClean="0"/>
              <a:t>电平</a:t>
            </a:r>
          </a:p>
          <a:p>
            <a:pPr eaLnBrk="1" hangingPunct="1">
              <a:buFontTx/>
              <a:buNone/>
            </a:pPr>
            <a:r>
              <a:rPr lang="en-US" altLang="zh-CN" smtClean="0"/>
              <a:t>       0xFFFF</a:t>
            </a:r>
            <a:r>
              <a:rPr lang="zh-CN" altLang="en-US" smtClean="0"/>
              <a:t>对应模拟</a:t>
            </a:r>
            <a:r>
              <a:rPr lang="en-US" altLang="zh-CN" smtClean="0"/>
              <a:t>max</a:t>
            </a:r>
            <a:r>
              <a:rPr lang="zh-CN" altLang="en-US" smtClean="0"/>
              <a:t>电平</a:t>
            </a:r>
          </a:p>
          <a:p>
            <a:pPr eaLnBrk="1" hangingPunct="1"/>
            <a:endParaRPr lang="zh-CN" altLang="en-US" smtClean="0"/>
          </a:p>
          <a:p>
            <a:pPr eaLnBrk="1" hangingPunct="1">
              <a:buFontTx/>
              <a:buNone/>
            </a:pPr>
            <a:r>
              <a:rPr lang="zh-CN" altLang="en-US" smtClean="0"/>
              <a:t>该</a:t>
            </a:r>
            <a:r>
              <a:rPr lang="en-US" altLang="zh-CN" smtClean="0"/>
              <a:t>DAC</a:t>
            </a:r>
            <a:r>
              <a:rPr lang="zh-CN" altLang="en-US" smtClean="0"/>
              <a:t>映射到</a:t>
            </a:r>
            <a:r>
              <a:rPr lang="en-US" altLang="zh-CN" smtClean="0"/>
              <a:t>DSP</a:t>
            </a:r>
            <a:r>
              <a:rPr lang="zh-CN" altLang="en-US" smtClean="0"/>
              <a:t>的端口地址为</a:t>
            </a:r>
            <a:r>
              <a:rPr lang="en-US" altLang="zh-CN" smtClean="0"/>
              <a:t>0x200400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实验要求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2133600"/>
            <a:ext cx="7772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完成</a:t>
            </a:r>
            <a:r>
              <a:rPr lang="en-US" altLang="zh-CN" sz="2800" smtClean="0"/>
              <a:t>FIR</a:t>
            </a:r>
            <a:r>
              <a:rPr lang="zh-CN" altLang="en-US" sz="2800" smtClean="0"/>
              <a:t>滤波器系数的设计并仿真；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在数据采集程序的基础上，添加</a:t>
            </a:r>
            <a:r>
              <a:rPr lang="en-US" altLang="zh-CN" sz="2800" smtClean="0"/>
              <a:t>FIR</a:t>
            </a:r>
            <a:r>
              <a:rPr lang="zh-CN" altLang="en-US" sz="2800" smtClean="0"/>
              <a:t>模块，实现算法；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调试程序，实现</a:t>
            </a:r>
            <a:r>
              <a:rPr lang="en-US" altLang="zh-CN" sz="2800" smtClean="0"/>
              <a:t>FIR</a:t>
            </a:r>
            <a:r>
              <a:rPr lang="zh-CN" altLang="en-US" sz="2800" smtClean="0"/>
              <a:t>功能，利用硬件验证；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改变输入正弦信号频率，记录对应的幅度，描点作图，与理论幅频曲线比较；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验证系统的实时性，测试采样周期以及计算时间；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按要求完成完成实验报告；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注意事项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2133600"/>
            <a:ext cx="7772400" cy="431958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smtClean="0"/>
              <a:t> 信号源的输出电压必须控制</a:t>
            </a:r>
            <a:r>
              <a:rPr lang="en-US" altLang="zh-CN" smtClean="0"/>
              <a:t>0~1V</a:t>
            </a:r>
            <a:r>
              <a:rPr lang="zh-CN" altLang="en-US" smtClean="0"/>
              <a:t>，确认后连接至实验箱；</a:t>
            </a:r>
            <a:endParaRPr lang="en-US" altLang="zh-CN" smtClean="0"/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en-US" altLang="zh-CN" smtClean="0"/>
              <a:t> </a:t>
            </a:r>
            <a:r>
              <a:rPr lang="zh-CN" altLang="en-US" smtClean="0"/>
              <a:t>电路板上的物理连接必须断电操作；</a:t>
            </a:r>
            <a:endParaRPr lang="en-US" altLang="zh-CN" smtClean="0"/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en-US" altLang="zh-CN" smtClean="0"/>
              <a:t> </a:t>
            </a:r>
            <a:r>
              <a:rPr lang="zh-CN" altLang="en-US" smtClean="0"/>
              <a:t>在</a:t>
            </a:r>
            <a:r>
              <a:rPr lang="en-US" altLang="zh-CN" smtClean="0"/>
              <a:t>CCS</a:t>
            </a:r>
            <a:r>
              <a:rPr lang="zh-CN" altLang="en-US" smtClean="0"/>
              <a:t>的</a:t>
            </a:r>
            <a:r>
              <a:rPr lang="en-US" altLang="zh-CN" smtClean="0"/>
              <a:t>Run-&gt;Debug</a:t>
            </a:r>
            <a:r>
              <a:rPr lang="zh-CN" altLang="en-US" smtClean="0"/>
              <a:t>过程中，必须保证实验箱上电正常。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实验报告内容</a:t>
            </a:r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实验目的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实验仪器（示意图硬件连接）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实验步骤（程序流程，设计思路，设计方法，实验效果，实验要求回答）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实验总结（问题现象，问题分析，解决方法）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实验报告提交</a:t>
            </a: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1187450" y="2133600"/>
            <a:ext cx="7880350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纸质</a:t>
            </a:r>
            <a:r>
              <a:rPr lang="en-US" altLang="zh-CN" smtClean="0"/>
              <a:t>——</a:t>
            </a:r>
            <a:r>
              <a:rPr lang="zh-CN" altLang="en-US" smtClean="0"/>
              <a:t>第五次实验课堂提交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电子</a:t>
            </a:r>
            <a:r>
              <a:rPr lang="en-US" altLang="zh-CN" smtClean="0"/>
              <a:t>——</a:t>
            </a:r>
            <a:r>
              <a:rPr lang="zh-CN" altLang="en-US" smtClean="0"/>
              <a:t>第五次实验当天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男生发送至：薛鲲鹏</a:t>
            </a:r>
            <a:r>
              <a:rPr lang="en-US" altLang="zh-CN" smtClean="0"/>
              <a:t>792749690@qq.com</a:t>
            </a:r>
          </a:p>
          <a:p>
            <a:pPr eaLnBrk="1" hangingPunct="1"/>
            <a:r>
              <a:rPr lang="zh-CN" altLang="en-US" smtClean="0"/>
              <a:t>女生发送至：郭梦琪</a:t>
            </a:r>
            <a:r>
              <a:rPr lang="en-US" altLang="zh-CN" smtClean="0"/>
              <a:t>2539734373@qq.com</a:t>
            </a:r>
          </a:p>
          <a:p>
            <a:pPr eaLnBrk="1" hangingPunct="1"/>
            <a:r>
              <a:rPr lang="zh-CN" altLang="en-US" smtClean="0"/>
              <a:t>文件名：姓名</a:t>
            </a:r>
            <a:r>
              <a:rPr lang="en-US" altLang="zh-CN" smtClean="0"/>
              <a:t>_</a:t>
            </a:r>
            <a:r>
              <a:rPr lang="zh-CN" altLang="en-US" smtClean="0"/>
              <a:t>学号</a:t>
            </a:r>
            <a:r>
              <a:rPr lang="en-US" altLang="zh-CN" smtClean="0"/>
              <a:t>_</a:t>
            </a:r>
            <a:r>
              <a:rPr lang="zh-CN" altLang="en-US" smtClean="0"/>
              <a:t>实验四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文件格式：</a:t>
            </a:r>
            <a:r>
              <a:rPr lang="en-US" altLang="zh-CN" smtClean="0"/>
              <a:t>word</a:t>
            </a:r>
            <a:endParaRPr lang="zh-CN" altLang="en-US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实验目的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chemeClr val="accent1"/>
              </a:buClr>
              <a:buFont typeface="Wingdings" panose="05000000000000000000" pitchFamily="2" charset="2"/>
              <a:buChar char="¶"/>
            </a:pPr>
            <a:r>
              <a:rPr lang="en-US" altLang="zh-CN" smtClean="0"/>
              <a:t> </a:t>
            </a:r>
            <a:r>
              <a:rPr lang="zh-CN" altLang="en-US" smtClean="0"/>
              <a:t>巩固数字</a:t>
            </a:r>
            <a:r>
              <a:rPr lang="en-US" altLang="zh-CN" smtClean="0"/>
              <a:t>FIR</a:t>
            </a:r>
            <a:r>
              <a:rPr lang="zh-CN" altLang="en-US" smtClean="0"/>
              <a:t>滤波器的概念</a:t>
            </a:r>
          </a:p>
          <a:p>
            <a:pPr eaLnBrk="1" hangingPunct="1">
              <a:buClr>
                <a:schemeClr val="accent1"/>
              </a:buClr>
              <a:buFont typeface="Wingdings" panose="05000000000000000000" pitchFamily="2" charset="2"/>
              <a:buChar char="¶"/>
            </a:pPr>
            <a:r>
              <a:rPr lang="zh-CN" altLang="en-US" smtClean="0"/>
              <a:t> 了解</a:t>
            </a:r>
            <a:r>
              <a:rPr lang="en-US" altLang="zh-CN" smtClean="0"/>
              <a:t>DSP</a:t>
            </a:r>
            <a:r>
              <a:rPr lang="zh-CN" altLang="en-US" smtClean="0"/>
              <a:t>运算特点</a:t>
            </a:r>
          </a:p>
          <a:p>
            <a:pPr eaLnBrk="1" hangingPunct="1">
              <a:buClr>
                <a:schemeClr val="accent1"/>
              </a:buClr>
              <a:buFont typeface="Wingdings" panose="05000000000000000000" pitchFamily="2" charset="2"/>
              <a:buChar char="¶"/>
            </a:pPr>
            <a:r>
              <a:rPr lang="zh-CN" altLang="en-US" smtClean="0"/>
              <a:t> 理解算法实时性含义</a:t>
            </a:r>
          </a:p>
          <a:p>
            <a:pPr eaLnBrk="1" hangingPunct="1">
              <a:buClr>
                <a:schemeClr val="accent1"/>
              </a:buClr>
              <a:buFont typeface="Wingdings" panose="05000000000000000000" pitchFamily="2" charset="2"/>
              <a:buChar char="¶"/>
            </a:pPr>
            <a:r>
              <a:rPr lang="zh-CN" altLang="en-US" smtClean="0"/>
              <a:t> 熟练掌握</a:t>
            </a:r>
            <a:r>
              <a:rPr lang="en-US" altLang="zh-CN" smtClean="0"/>
              <a:t>DSP</a:t>
            </a:r>
            <a:r>
              <a:rPr lang="zh-CN" altLang="en-US" smtClean="0"/>
              <a:t>软件开发过程</a:t>
            </a:r>
            <a:endParaRPr lang="en-US" altLang="zh-CN" smtClean="0"/>
          </a:p>
          <a:p>
            <a:pPr eaLnBrk="1" hangingPunct="1">
              <a:buClr>
                <a:schemeClr val="accent1"/>
              </a:buClr>
              <a:buFont typeface="Wingdings" panose="05000000000000000000" pitchFamily="2" charset="2"/>
              <a:buChar char="¶"/>
            </a:pPr>
            <a:r>
              <a:rPr lang="zh-CN" altLang="en-US" smtClean="0"/>
              <a:t> 熟练掌握</a:t>
            </a:r>
            <a:r>
              <a:rPr lang="en-US" altLang="zh-CN" smtClean="0"/>
              <a:t>DSP</a:t>
            </a:r>
            <a:r>
              <a:rPr lang="zh-CN" altLang="en-US" smtClean="0"/>
              <a:t>软件调试方法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算法实现流程</a:t>
            </a:r>
          </a:p>
        </p:txBody>
      </p:sp>
      <p:sp>
        <p:nvSpPr>
          <p:cNvPr id="8195" name="Rectangle 61"/>
          <p:cNvSpPr>
            <a:spLocks noChangeArrowheads="1"/>
          </p:cNvSpPr>
          <p:nvPr/>
        </p:nvSpPr>
        <p:spPr bwMode="auto">
          <a:xfrm>
            <a:off x="4138613" y="1916113"/>
            <a:ext cx="1728787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chemeClr val="bg2"/>
                </a:solidFill>
              </a:rPr>
              <a:t>算法理论仿真</a:t>
            </a:r>
          </a:p>
        </p:txBody>
      </p:sp>
      <p:sp>
        <p:nvSpPr>
          <p:cNvPr id="8196" name="Rectangle 62"/>
          <p:cNvSpPr>
            <a:spLocks noChangeArrowheads="1"/>
          </p:cNvSpPr>
          <p:nvPr/>
        </p:nvSpPr>
        <p:spPr bwMode="auto">
          <a:xfrm>
            <a:off x="4138613" y="2774950"/>
            <a:ext cx="1728787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chemeClr val="bg2"/>
                </a:solidFill>
              </a:rPr>
              <a:t>算法</a:t>
            </a:r>
            <a:r>
              <a:rPr lang="en-US" altLang="zh-CN">
                <a:solidFill>
                  <a:schemeClr val="bg2"/>
                </a:solidFill>
              </a:rPr>
              <a:t>DSP</a:t>
            </a:r>
            <a:r>
              <a:rPr lang="zh-CN" altLang="en-US">
                <a:solidFill>
                  <a:schemeClr val="bg2"/>
                </a:solidFill>
              </a:rPr>
              <a:t>编程</a:t>
            </a:r>
          </a:p>
        </p:txBody>
      </p:sp>
      <p:sp>
        <p:nvSpPr>
          <p:cNvPr id="8197" name="AutoShape 63"/>
          <p:cNvSpPr>
            <a:spLocks noChangeArrowheads="1"/>
          </p:cNvSpPr>
          <p:nvPr/>
        </p:nvSpPr>
        <p:spPr bwMode="auto">
          <a:xfrm>
            <a:off x="3779838" y="3633788"/>
            <a:ext cx="2447925" cy="504825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chemeClr val="bg2"/>
                </a:solidFill>
              </a:rPr>
              <a:t>算法功能验证</a:t>
            </a:r>
          </a:p>
        </p:txBody>
      </p:sp>
      <p:sp>
        <p:nvSpPr>
          <p:cNvPr id="8198" name="AutoShape 64"/>
          <p:cNvSpPr>
            <a:spLocks noChangeArrowheads="1"/>
          </p:cNvSpPr>
          <p:nvPr/>
        </p:nvSpPr>
        <p:spPr bwMode="auto">
          <a:xfrm>
            <a:off x="3779838" y="4565650"/>
            <a:ext cx="2447925" cy="503238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chemeClr val="bg2"/>
                </a:solidFill>
              </a:rPr>
              <a:t>算法实时验证</a:t>
            </a:r>
          </a:p>
        </p:txBody>
      </p:sp>
      <p:sp>
        <p:nvSpPr>
          <p:cNvPr id="8199" name="AutoShape 65"/>
          <p:cNvSpPr>
            <a:spLocks noChangeArrowheads="1"/>
          </p:cNvSpPr>
          <p:nvPr/>
        </p:nvSpPr>
        <p:spPr bwMode="auto">
          <a:xfrm>
            <a:off x="3708400" y="5495925"/>
            <a:ext cx="2520950" cy="503238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chemeClr val="bg2"/>
                </a:solidFill>
              </a:rPr>
              <a:t>性能测试</a:t>
            </a:r>
          </a:p>
        </p:txBody>
      </p:sp>
      <p:sp>
        <p:nvSpPr>
          <p:cNvPr id="8200" name="Rectangle 66"/>
          <p:cNvSpPr>
            <a:spLocks noChangeArrowheads="1"/>
          </p:cNvSpPr>
          <p:nvPr/>
        </p:nvSpPr>
        <p:spPr bwMode="auto">
          <a:xfrm>
            <a:off x="4138613" y="6426200"/>
            <a:ext cx="1728787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chemeClr val="bg2"/>
                </a:solidFill>
              </a:rPr>
              <a:t>设计完成</a:t>
            </a:r>
          </a:p>
        </p:txBody>
      </p:sp>
      <p:sp>
        <p:nvSpPr>
          <p:cNvPr id="8201" name="Line 68"/>
          <p:cNvSpPr>
            <a:spLocks noChangeShapeType="1"/>
          </p:cNvSpPr>
          <p:nvPr/>
        </p:nvSpPr>
        <p:spPr bwMode="auto">
          <a:xfrm>
            <a:off x="5003800" y="3213100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2" name="Line 69"/>
          <p:cNvSpPr>
            <a:spLocks noChangeShapeType="1"/>
          </p:cNvSpPr>
          <p:nvPr/>
        </p:nvSpPr>
        <p:spPr bwMode="auto">
          <a:xfrm>
            <a:off x="5003800" y="4149725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3" name="Line 70"/>
          <p:cNvSpPr>
            <a:spLocks noChangeShapeType="1"/>
          </p:cNvSpPr>
          <p:nvPr/>
        </p:nvSpPr>
        <p:spPr bwMode="auto">
          <a:xfrm>
            <a:off x="5003800" y="5084763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4" name="Line 71"/>
          <p:cNvSpPr>
            <a:spLocks noChangeShapeType="1"/>
          </p:cNvSpPr>
          <p:nvPr/>
        </p:nvSpPr>
        <p:spPr bwMode="auto">
          <a:xfrm>
            <a:off x="5003800" y="6021388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8205" name="AutoShape 72"/>
          <p:cNvCxnSpPr>
            <a:cxnSpLocks noChangeShapeType="1"/>
            <a:stCxn id="8197" idx="3"/>
            <a:endCxn id="8196" idx="3"/>
          </p:cNvCxnSpPr>
          <p:nvPr/>
        </p:nvCxnSpPr>
        <p:spPr bwMode="auto">
          <a:xfrm flipH="1" flipV="1">
            <a:off x="5867400" y="2990850"/>
            <a:ext cx="360363" cy="895350"/>
          </a:xfrm>
          <a:prstGeom prst="bentConnector3">
            <a:avLst>
              <a:gd name="adj1" fmla="val -7269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06" name="Line 74"/>
          <p:cNvSpPr>
            <a:spLocks noChangeShapeType="1"/>
          </p:cNvSpPr>
          <p:nvPr/>
        </p:nvSpPr>
        <p:spPr bwMode="auto">
          <a:xfrm>
            <a:off x="5003800" y="2349500"/>
            <a:ext cx="0" cy="142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7" name="Line 75"/>
          <p:cNvSpPr>
            <a:spLocks noChangeShapeType="1"/>
          </p:cNvSpPr>
          <p:nvPr/>
        </p:nvSpPr>
        <p:spPr bwMode="auto">
          <a:xfrm>
            <a:off x="5003800" y="2492375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8" name="Rectangle 78"/>
          <p:cNvSpPr>
            <a:spLocks noChangeArrowheads="1"/>
          </p:cNvSpPr>
          <p:nvPr/>
        </p:nvSpPr>
        <p:spPr bwMode="auto">
          <a:xfrm>
            <a:off x="6877050" y="3357563"/>
            <a:ext cx="1079500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chemeClr val="bg2"/>
                </a:solidFill>
              </a:rPr>
              <a:t>优化设计</a:t>
            </a:r>
          </a:p>
        </p:txBody>
      </p:sp>
      <p:cxnSp>
        <p:nvCxnSpPr>
          <p:cNvPr id="8209" name="AutoShape 79"/>
          <p:cNvCxnSpPr>
            <a:cxnSpLocks noChangeShapeType="1"/>
            <a:stCxn id="8198" idx="3"/>
            <a:endCxn id="8208" idx="2"/>
          </p:cNvCxnSpPr>
          <p:nvPr/>
        </p:nvCxnSpPr>
        <p:spPr bwMode="auto">
          <a:xfrm flipV="1">
            <a:off x="6227763" y="4005263"/>
            <a:ext cx="1189037" cy="812800"/>
          </a:xfrm>
          <a:prstGeom prst="bentConnector2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10" name="AutoShape 80"/>
          <p:cNvCxnSpPr>
            <a:cxnSpLocks noChangeShapeType="1"/>
            <a:stCxn id="8208" idx="0"/>
            <a:endCxn id="8196" idx="3"/>
          </p:cNvCxnSpPr>
          <p:nvPr/>
        </p:nvCxnSpPr>
        <p:spPr bwMode="auto">
          <a:xfrm rot="5400000" flipH="1">
            <a:off x="6458743" y="2399507"/>
            <a:ext cx="366713" cy="1549400"/>
          </a:xfrm>
          <a:prstGeom prst="bentConnector2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11" name="AutoShape 81"/>
          <p:cNvCxnSpPr>
            <a:cxnSpLocks noChangeShapeType="1"/>
            <a:stCxn id="8199" idx="3"/>
            <a:endCxn id="8196" idx="3"/>
          </p:cNvCxnSpPr>
          <p:nvPr/>
        </p:nvCxnSpPr>
        <p:spPr bwMode="auto">
          <a:xfrm flipH="1" flipV="1">
            <a:off x="5867400" y="2990850"/>
            <a:ext cx="361950" cy="2757488"/>
          </a:xfrm>
          <a:prstGeom prst="bentConnector3">
            <a:avLst>
              <a:gd name="adj1" fmla="val -610528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12" name="Text Box 82"/>
          <p:cNvSpPr txBox="1">
            <a:spLocks noChangeArrowheads="1"/>
          </p:cNvSpPr>
          <p:nvPr/>
        </p:nvSpPr>
        <p:spPr bwMode="auto">
          <a:xfrm>
            <a:off x="5651500" y="3429000"/>
            <a:ext cx="86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/>
              <a:t>不正确</a:t>
            </a:r>
          </a:p>
        </p:txBody>
      </p:sp>
      <p:sp>
        <p:nvSpPr>
          <p:cNvPr id="8213" name="Text Box 83"/>
          <p:cNvSpPr txBox="1">
            <a:spLocks noChangeArrowheads="1"/>
          </p:cNvSpPr>
          <p:nvPr/>
        </p:nvSpPr>
        <p:spPr bwMode="auto">
          <a:xfrm>
            <a:off x="6156325" y="4437063"/>
            <a:ext cx="869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/>
              <a:t>不正确</a:t>
            </a:r>
          </a:p>
        </p:txBody>
      </p:sp>
      <p:sp>
        <p:nvSpPr>
          <p:cNvPr id="8214" name="Text Box 84"/>
          <p:cNvSpPr txBox="1">
            <a:spLocks noChangeArrowheads="1"/>
          </p:cNvSpPr>
          <p:nvPr/>
        </p:nvSpPr>
        <p:spPr bwMode="auto">
          <a:xfrm>
            <a:off x="6156325" y="5373688"/>
            <a:ext cx="869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/>
              <a:t>不正确</a:t>
            </a:r>
          </a:p>
        </p:txBody>
      </p:sp>
      <p:sp>
        <p:nvSpPr>
          <p:cNvPr id="8215" name="Text Box 85"/>
          <p:cNvSpPr txBox="1">
            <a:spLocks noChangeArrowheads="1"/>
          </p:cNvSpPr>
          <p:nvPr/>
        </p:nvSpPr>
        <p:spPr bwMode="auto">
          <a:xfrm>
            <a:off x="4356100" y="4149725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/>
              <a:t>正确</a:t>
            </a:r>
          </a:p>
        </p:txBody>
      </p:sp>
      <p:sp>
        <p:nvSpPr>
          <p:cNvPr id="8216" name="Text Box 86"/>
          <p:cNvSpPr txBox="1">
            <a:spLocks noChangeArrowheads="1"/>
          </p:cNvSpPr>
          <p:nvPr/>
        </p:nvSpPr>
        <p:spPr bwMode="auto">
          <a:xfrm>
            <a:off x="4356100" y="5084763"/>
            <a:ext cx="641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/>
              <a:t>正确</a:t>
            </a:r>
          </a:p>
        </p:txBody>
      </p:sp>
      <p:sp>
        <p:nvSpPr>
          <p:cNvPr id="8217" name="Text Box 87"/>
          <p:cNvSpPr txBox="1">
            <a:spLocks noChangeArrowheads="1"/>
          </p:cNvSpPr>
          <p:nvPr/>
        </p:nvSpPr>
        <p:spPr bwMode="auto">
          <a:xfrm>
            <a:off x="4362450" y="6021388"/>
            <a:ext cx="641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/>
              <a:t>正确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DSP</a:t>
            </a:r>
            <a:r>
              <a:rPr lang="zh-CN" altLang="en-US" smtClean="0"/>
              <a:t>实现流程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0" y="1819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1819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5" name="Rectangle 16"/>
          <p:cNvSpPr>
            <a:spLocks noChangeArrowheads="1"/>
          </p:cNvSpPr>
          <p:nvPr/>
        </p:nvSpPr>
        <p:spPr bwMode="auto">
          <a:xfrm>
            <a:off x="6300788" y="2060575"/>
            <a:ext cx="1366837" cy="503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chemeClr val="bg2"/>
                </a:solidFill>
              </a:rPr>
              <a:t>读取</a:t>
            </a:r>
            <a:r>
              <a:rPr lang="en-US" altLang="zh-CN">
                <a:solidFill>
                  <a:schemeClr val="bg2"/>
                </a:solidFill>
              </a:rPr>
              <a:t>AD</a:t>
            </a:r>
            <a:r>
              <a:rPr lang="zh-CN" altLang="en-US">
                <a:solidFill>
                  <a:schemeClr val="bg2"/>
                </a:solidFill>
              </a:rPr>
              <a:t>结果</a:t>
            </a:r>
          </a:p>
        </p:txBody>
      </p:sp>
      <p:sp>
        <p:nvSpPr>
          <p:cNvPr id="10246" name="Rectangle 17"/>
          <p:cNvSpPr>
            <a:spLocks noChangeArrowheads="1"/>
          </p:cNvSpPr>
          <p:nvPr/>
        </p:nvSpPr>
        <p:spPr bwMode="auto">
          <a:xfrm>
            <a:off x="6300788" y="2852738"/>
            <a:ext cx="1366837" cy="50323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chemeClr val="bg2"/>
                </a:solidFill>
              </a:rPr>
              <a:t>保存</a:t>
            </a:r>
            <a:r>
              <a:rPr lang="en-US" altLang="zh-CN">
                <a:solidFill>
                  <a:schemeClr val="bg2"/>
                </a:solidFill>
              </a:rPr>
              <a:t>AD</a:t>
            </a:r>
            <a:r>
              <a:rPr lang="zh-CN" altLang="en-US">
                <a:solidFill>
                  <a:schemeClr val="bg2"/>
                </a:solidFill>
              </a:rPr>
              <a:t>结果</a:t>
            </a:r>
          </a:p>
        </p:txBody>
      </p:sp>
      <p:sp>
        <p:nvSpPr>
          <p:cNvPr id="10247" name="Rectangle 18"/>
          <p:cNvSpPr>
            <a:spLocks noChangeArrowheads="1"/>
          </p:cNvSpPr>
          <p:nvPr/>
        </p:nvSpPr>
        <p:spPr bwMode="auto">
          <a:xfrm>
            <a:off x="6300788" y="4437063"/>
            <a:ext cx="1366837" cy="503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chemeClr val="bg2"/>
                </a:solidFill>
              </a:rPr>
              <a:t>数据写</a:t>
            </a:r>
            <a:r>
              <a:rPr lang="en-US" altLang="zh-CN">
                <a:solidFill>
                  <a:schemeClr val="bg2"/>
                </a:solidFill>
              </a:rPr>
              <a:t>DAC</a:t>
            </a:r>
          </a:p>
        </p:txBody>
      </p:sp>
      <p:sp>
        <p:nvSpPr>
          <p:cNvPr id="10248" name="Rectangle 19"/>
          <p:cNvSpPr>
            <a:spLocks noChangeArrowheads="1"/>
          </p:cNvSpPr>
          <p:nvPr/>
        </p:nvSpPr>
        <p:spPr bwMode="auto">
          <a:xfrm>
            <a:off x="6300788" y="5230813"/>
            <a:ext cx="1366837" cy="503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chemeClr val="bg2"/>
                </a:solidFill>
              </a:rPr>
              <a:t>复位</a:t>
            </a:r>
            <a:r>
              <a:rPr lang="en-US" altLang="zh-CN">
                <a:solidFill>
                  <a:schemeClr val="bg2"/>
                </a:solidFill>
              </a:rPr>
              <a:t>ADC</a:t>
            </a:r>
          </a:p>
        </p:txBody>
      </p:sp>
      <p:sp>
        <p:nvSpPr>
          <p:cNvPr id="10249" name="Line 20"/>
          <p:cNvSpPr>
            <a:spLocks noChangeShapeType="1"/>
          </p:cNvSpPr>
          <p:nvPr/>
        </p:nvSpPr>
        <p:spPr bwMode="auto">
          <a:xfrm>
            <a:off x="6948488" y="2563813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0" name="AutoShape 21"/>
          <p:cNvSpPr>
            <a:spLocks noChangeArrowheads="1"/>
          </p:cNvSpPr>
          <p:nvPr/>
        </p:nvSpPr>
        <p:spPr bwMode="auto">
          <a:xfrm>
            <a:off x="6443663" y="6019800"/>
            <a:ext cx="1079500" cy="504825"/>
          </a:xfrm>
          <a:prstGeom prst="flowChartTermina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chemeClr val="bg2"/>
                </a:solidFill>
              </a:rPr>
              <a:t>退出中断</a:t>
            </a:r>
          </a:p>
        </p:txBody>
      </p:sp>
      <p:sp>
        <p:nvSpPr>
          <p:cNvPr id="10251" name="Line 22"/>
          <p:cNvSpPr>
            <a:spLocks noChangeShapeType="1"/>
          </p:cNvSpPr>
          <p:nvPr/>
        </p:nvSpPr>
        <p:spPr bwMode="auto">
          <a:xfrm flipH="1">
            <a:off x="6946900" y="4149725"/>
            <a:ext cx="1588" cy="2873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2" name="Line 23"/>
          <p:cNvSpPr>
            <a:spLocks noChangeShapeType="1"/>
          </p:cNvSpPr>
          <p:nvPr/>
        </p:nvSpPr>
        <p:spPr bwMode="auto">
          <a:xfrm flipH="1">
            <a:off x="6946900" y="4941888"/>
            <a:ext cx="1588" cy="285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3" name="Line 24"/>
          <p:cNvSpPr>
            <a:spLocks noChangeShapeType="1"/>
          </p:cNvSpPr>
          <p:nvPr/>
        </p:nvSpPr>
        <p:spPr bwMode="auto">
          <a:xfrm flipH="1">
            <a:off x="6946900" y="5734050"/>
            <a:ext cx="1588" cy="285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4" name="Text Box 26"/>
          <p:cNvSpPr txBox="1">
            <a:spLocks noChangeArrowheads="1"/>
          </p:cNvSpPr>
          <p:nvPr/>
        </p:nvSpPr>
        <p:spPr bwMode="auto">
          <a:xfrm>
            <a:off x="4427538" y="1989138"/>
            <a:ext cx="151288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2800"/>
              <a:t>中断服务程序</a:t>
            </a:r>
          </a:p>
        </p:txBody>
      </p:sp>
      <p:sp>
        <p:nvSpPr>
          <p:cNvPr id="10255" name="Rectangle 27"/>
          <p:cNvSpPr>
            <a:spLocks noChangeArrowheads="1"/>
          </p:cNvSpPr>
          <p:nvPr/>
        </p:nvSpPr>
        <p:spPr bwMode="auto">
          <a:xfrm>
            <a:off x="6300788" y="3646488"/>
            <a:ext cx="1366837" cy="50323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chemeClr val="bg2"/>
                </a:solidFill>
              </a:rPr>
              <a:t>FIR</a:t>
            </a:r>
            <a:r>
              <a:rPr lang="zh-CN" altLang="en-US">
                <a:solidFill>
                  <a:schemeClr val="bg2"/>
                </a:solidFill>
              </a:rPr>
              <a:t>计算</a:t>
            </a:r>
          </a:p>
        </p:txBody>
      </p:sp>
      <p:sp>
        <p:nvSpPr>
          <p:cNvPr id="10256" name="Line 28"/>
          <p:cNvSpPr>
            <a:spLocks noChangeShapeType="1"/>
          </p:cNvSpPr>
          <p:nvPr/>
        </p:nvSpPr>
        <p:spPr bwMode="auto">
          <a:xfrm flipH="1">
            <a:off x="6948488" y="3357563"/>
            <a:ext cx="1587" cy="2873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7" name="AutoShape 53"/>
          <p:cNvSpPr>
            <a:spLocks noChangeArrowheads="1"/>
          </p:cNvSpPr>
          <p:nvPr/>
        </p:nvSpPr>
        <p:spPr bwMode="auto">
          <a:xfrm>
            <a:off x="2771775" y="2060575"/>
            <a:ext cx="1079500" cy="504825"/>
          </a:xfrm>
          <a:prstGeom prst="flowChartTermina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chemeClr val="bg2"/>
                </a:solidFill>
              </a:rPr>
              <a:t>开始</a:t>
            </a:r>
          </a:p>
        </p:txBody>
      </p:sp>
      <p:sp>
        <p:nvSpPr>
          <p:cNvPr id="10258" name="Rectangle 54"/>
          <p:cNvSpPr>
            <a:spLocks noChangeArrowheads="1"/>
          </p:cNvSpPr>
          <p:nvPr/>
        </p:nvSpPr>
        <p:spPr bwMode="auto">
          <a:xfrm>
            <a:off x="2700338" y="2852738"/>
            <a:ext cx="1295400" cy="503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chemeClr val="bg2"/>
                </a:solidFill>
              </a:rPr>
              <a:t>DSP</a:t>
            </a:r>
            <a:r>
              <a:rPr lang="zh-CN" altLang="en-US" sz="1800">
                <a:solidFill>
                  <a:schemeClr val="bg2"/>
                </a:solidFill>
              </a:rPr>
              <a:t>初始化</a:t>
            </a:r>
          </a:p>
        </p:txBody>
      </p:sp>
      <p:sp>
        <p:nvSpPr>
          <p:cNvPr id="10259" name="Rectangle 55"/>
          <p:cNvSpPr>
            <a:spLocks noChangeArrowheads="1"/>
          </p:cNvSpPr>
          <p:nvPr/>
        </p:nvSpPr>
        <p:spPr bwMode="auto">
          <a:xfrm>
            <a:off x="2700338" y="3644900"/>
            <a:ext cx="1295400" cy="503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chemeClr val="bg2"/>
                </a:solidFill>
              </a:rPr>
              <a:t>中断设置</a:t>
            </a:r>
          </a:p>
        </p:txBody>
      </p:sp>
      <p:sp>
        <p:nvSpPr>
          <p:cNvPr id="10260" name="Rectangle 56"/>
          <p:cNvSpPr>
            <a:spLocks noChangeArrowheads="1"/>
          </p:cNvSpPr>
          <p:nvPr/>
        </p:nvSpPr>
        <p:spPr bwMode="auto">
          <a:xfrm>
            <a:off x="2700338" y="4437063"/>
            <a:ext cx="1295400" cy="503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chemeClr val="bg2"/>
                </a:solidFill>
              </a:rPr>
              <a:t>ADC</a:t>
            </a:r>
            <a:r>
              <a:rPr lang="zh-CN" altLang="en-US" sz="1800">
                <a:solidFill>
                  <a:schemeClr val="bg2"/>
                </a:solidFill>
              </a:rPr>
              <a:t>设置</a:t>
            </a:r>
          </a:p>
        </p:txBody>
      </p:sp>
      <p:sp>
        <p:nvSpPr>
          <p:cNvPr id="10261" name="Rectangle 57"/>
          <p:cNvSpPr>
            <a:spLocks noChangeArrowheads="1"/>
          </p:cNvSpPr>
          <p:nvPr/>
        </p:nvSpPr>
        <p:spPr bwMode="auto">
          <a:xfrm>
            <a:off x="2700338" y="5229225"/>
            <a:ext cx="1295400" cy="503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chemeClr val="bg2"/>
                </a:solidFill>
              </a:rPr>
              <a:t>ePWM</a:t>
            </a:r>
            <a:r>
              <a:rPr lang="zh-CN" altLang="en-US" sz="1800">
                <a:solidFill>
                  <a:schemeClr val="bg2"/>
                </a:solidFill>
              </a:rPr>
              <a:t>设置</a:t>
            </a:r>
          </a:p>
        </p:txBody>
      </p:sp>
      <p:sp>
        <p:nvSpPr>
          <p:cNvPr id="10262" name="Line 58"/>
          <p:cNvSpPr>
            <a:spLocks noChangeShapeType="1"/>
          </p:cNvSpPr>
          <p:nvPr/>
        </p:nvSpPr>
        <p:spPr bwMode="auto">
          <a:xfrm>
            <a:off x="3348038" y="2565400"/>
            <a:ext cx="0" cy="2873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3" name="Line 60"/>
          <p:cNvSpPr>
            <a:spLocks noChangeShapeType="1"/>
          </p:cNvSpPr>
          <p:nvPr/>
        </p:nvSpPr>
        <p:spPr bwMode="auto">
          <a:xfrm>
            <a:off x="3348038" y="3357563"/>
            <a:ext cx="0" cy="2873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4" name="Line 61"/>
          <p:cNvSpPr>
            <a:spLocks noChangeShapeType="1"/>
          </p:cNvSpPr>
          <p:nvPr/>
        </p:nvSpPr>
        <p:spPr bwMode="auto">
          <a:xfrm>
            <a:off x="3348038" y="4149725"/>
            <a:ext cx="0" cy="2873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5" name="Line 62"/>
          <p:cNvSpPr>
            <a:spLocks noChangeShapeType="1"/>
          </p:cNvSpPr>
          <p:nvPr/>
        </p:nvSpPr>
        <p:spPr bwMode="auto">
          <a:xfrm>
            <a:off x="3348038" y="4941888"/>
            <a:ext cx="0" cy="2873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6" name="AutoShape 63"/>
          <p:cNvSpPr>
            <a:spLocks noChangeArrowheads="1"/>
          </p:cNvSpPr>
          <p:nvPr/>
        </p:nvSpPr>
        <p:spPr bwMode="auto">
          <a:xfrm>
            <a:off x="2771775" y="6021388"/>
            <a:ext cx="1079500" cy="504825"/>
          </a:xfrm>
          <a:prstGeom prst="flowChartTermina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chemeClr val="bg2"/>
                </a:solidFill>
              </a:rPr>
              <a:t>等待</a:t>
            </a:r>
          </a:p>
        </p:txBody>
      </p:sp>
      <p:sp>
        <p:nvSpPr>
          <p:cNvPr id="10267" name="Line 64"/>
          <p:cNvSpPr>
            <a:spLocks noChangeShapeType="1"/>
          </p:cNvSpPr>
          <p:nvPr/>
        </p:nvSpPr>
        <p:spPr bwMode="auto">
          <a:xfrm>
            <a:off x="3348038" y="5734050"/>
            <a:ext cx="0" cy="2873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8" name="Text Box 75"/>
          <p:cNvSpPr txBox="1">
            <a:spLocks noChangeArrowheads="1"/>
          </p:cNvSpPr>
          <p:nvPr/>
        </p:nvSpPr>
        <p:spPr bwMode="auto">
          <a:xfrm>
            <a:off x="1376363" y="2003425"/>
            <a:ext cx="125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/>
              <a:t>主程序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FIR</a:t>
            </a:r>
            <a:r>
              <a:rPr lang="zh-CN" altLang="en-US" smtClean="0"/>
              <a:t>算法</a:t>
            </a:r>
          </a:p>
        </p:txBody>
      </p:sp>
      <p:graphicFrame>
        <p:nvGraphicFramePr>
          <p:cNvPr id="12291" name="Object 4"/>
          <p:cNvGraphicFramePr>
            <a:graphicFrameLocks noChangeAspect="1"/>
          </p:cNvGraphicFramePr>
          <p:nvPr>
            <p:ph idx="1"/>
          </p:nvPr>
        </p:nvGraphicFramePr>
        <p:xfrm>
          <a:off x="3203575" y="1916113"/>
          <a:ext cx="3527425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公式" r:id="rId4" imgW="1511300" imgH="431800" progId="Equation.3">
                  <p:embed/>
                </p:oleObj>
              </mc:Choice>
              <mc:Fallback>
                <p:oleObj name="公式" r:id="rId4" imgW="15113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1916113"/>
                        <a:ext cx="3527425" cy="82073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1331913" y="2924175"/>
            <a:ext cx="7596187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/>
              <a:t>x(n-k)</a:t>
            </a:r>
            <a:r>
              <a:rPr lang="zh-CN" altLang="en-US" sz="2800"/>
              <a:t>输入的信号数值</a:t>
            </a:r>
          </a:p>
          <a:p>
            <a:pPr eaLnBrk="1" hangingPunct="1"/>
            <a:r>
              <a:rPr lang="en-US" altLang="zh-CN" sz="2800"/>
              <a:t>h(k)</a:t>
            </a:r>
            <a:r>
              <a:rPr lang="zh-CN" altLang="en-US" sz="2800"/>
              <a:t>设计的滤波器系数</a:t>
            </a:r>
          </a:p>
          <a:p>
            <a:pPr eaLnBrk="1" hangingPunct="1"/>
            <a:r>
              <a:rPr lang="en-US" altLang="zh-CN" sz="2800"/>
              <a:t>y(n)</a:t>
            </a:r>
            <a:r>
              <a:rPr lang="zh-CN" altLang="en-US" sz="2800"/>
              <a:t>滤波计算后的输出</a:t>
            </a:r>
          </a:p>
          <a:p>
            <a:pPr eaLnBrk="1" hangingPunct="1"/>
            <a:r>
              <a:rPr lang="zh-CN" altLang="en-US" sz="2800"/>
              <a:t>结论：一个</a:t>
            </a:r>
            <a:r>
              <a:rPr lang="en-US" altLang="zh-CN" sz="2800"/>
              <a:t>N</a:t>
            </a:r>
            <a:r>
              <a:rPr lang="zh-CN" altLang="en-US" sz="2800"/>
              <a:t>阶滤波器，一次计算需要用到以前的</a:t>
            </a:r>
            <a:r>
              <a:rPr lang="en-US" altLang="zh-CN" sz="2800"/>
              <a:t>N</a:t>
            </a:r>
            <a:r>
              <a:rPr lang="zh-CN" altLang="en-US" sz="2800"/>
              <a:t>＋</a:t>
            </a:r>
            <a:r>
              <a:rPr lang="en-US" altLang="zh-CN" sz="2800"/>
              <a:t>1</a:t>
            </a:r>
            <a:r>
              <a:rPr lang="zh-CN" altLang="en-US" sz="2800"/>
              <a:t>个</a:t>
            </a:r>
            <a:r>
              <a:rPr lang="en-US" altLang="zh-CN" sz="2800"/>
              <a:t>x</a:t>
            </a:r>
            <a:r>
              <a:rPr lang="zh-CN" altLang="en-US" sz="2800"/>
              <a:t>数值 ，需要用到</a:t>
            </a:r>
            <a:r>
              <a:rPr lang="en-US" altLang="zh-CN" sz="2800"/>
              <a:t>N</a:t>
            </a:r>
            <a:r>
              <a:rPr lang="zh-CN" altLang="en-US" sz="2800"/>
              <a:t>＋</a:t>
            </a:r>
            <a:r>
              <a:rPr lang="en-US" altLang="zh-CN" sz="2800"/>
              <a:t>1</a:t>
            </a:r>
            <a:r>
              <a:rPr lang="zh-CN" altLang="en-US" sz="2800"/>
              <a:t>个</a:t>
            </a:r>
            <a:r>
              <a:rPr lang="en-US" altLang="zh-CN" sz="2800"/>
              <a:t>h</a:t>
            </a:r>
            <a:r>
              <a:rPr lang="zh-CN" altLang="en-US" sz="2800"/>
              <a:t>系数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FIR</a:t>
            </a:r>
            <a:r>
              <a:rPr lang="zh-CN" altLang="en-US" smtClean="0"/>
              <a:t>算法实现</a:t>
            </a:r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2268538" y="2636838"/>
            <a:ext cx="6356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/>
              <a:t>y(10)=</a:t>
            </a:r>
            <a:r>
              <a:rPr lang="en-US" altLang="zh-CN" sz="2400">
                <a:solidFill>
                  <a:schemeClr val="tx2"/>
                </a:solidFill>
              </a:rPr>
              <a:t>x(10)</a:t>
            </a:r>
            <a:r>
              <a:rPr lang="en-US" altLang="zh-CN" sz="2400"/>
              <a:t>*h(0)+</a:t>
            </a:r>
            <a:r>
              <a:rPr lang="en-US" altLang="zh-CN" sz="2400">
                <a:solidFill>
                  <a:schemeClr val="tx2"/>
                </a:solidFill>
              </a:rPr>
              <a:t>x(9)</a:t>
            </a:r>
            <a:r>
              <a:rPr lang="en-US" altLang="zh-CN" sz="2400"/>
              <a:t>*h(1)+</a:t>
            </a:r>
            <a:r>
              <a:rPr lang="en-US" altLang="zh-CN" sz="2400">
                <a:solidFill>
                  <a:schemeClr val="tx2"/>
                </a:solidFill>
              </a:rPr>
              <a:t>x(8)</a:t>
            </a:r>
            <a:r>
              <a:rPr lang="en-US" altLang="zh-CN" sz="2400"/>
              <a:t>*h(2)+</a:t>
            </a:r>
            <a:r>
              <a:rPr lang="en-US" altLang="zh-CN" sz="2400">
                <a:solidFill>
                  <a:schemeClr val="tx2"/>
                </a:solidFill>
              </a:rPr>
              <a:t>x(7)</a:t>
            </a:r>
            <a:r>
              <a:rPr lang="en-US" altLang="zh-CN" sz="2400"/>
              <a:t>*h(3)</a:t>
            </a:r>
          </a:p>
        </p:txBody>
      </p:sp>
      <p:sp>
        <p:nvSpPr>
          <p:cNvPr id="14340" name="Text Box 5"/>
          <p:cNvSpPr txBox="1">
            <a:spLocks noChangeArrowheads="1"/>
          </p:cNvSpPr>
          <p:nvPr/>
        </p:nvSpPr>
        <p:spPr bwMode="auto">
          <a:xfrm>
            <a:off x="1835150" y="2060575"/>
            <a:ext cx="3249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/>
              <a:t>以</a:t>
            </a:r>
            <a:r>
              <a:rPr lang="en-US" altLang="zh-CN" sz="2400"/>
              <a:t>4</a:t>
            </a:r>
            <a:r>
              <a:rPr lang="zh-CN" altLang="en-US" sz="2400"/>
              <a:t>阶</a:t>
            </a:r>
            <a:r>
              <a:rPr lang="en-US" altLang="zh-CN" sz="2400"/>
              <a:t>FIR</a:t>
            </a:r>
            <a:r>
              <a:rPr lang="zh-CN" altLang="en-US" sz="2400"/>
              <a:t>滤波器为例：</a:t>
            </a:r>
          </a:p>
        </p:txBody>
      </p:sp>
      <p:sp>
        <p:nvSpPr>
          <p:cNvPr id="14341" name="Text Box 6"/>
          <p:cNvSpPr txBox="1">
            <a:spLocks noChangeArrowheads="1"/>
          </p:cNvSpPr>
          <p:nvPr/>
        </p:nvSpPr>
        <p:spPr bwMode="auto">
          <a:xfrm>
            <a:off x="2268538" y="3284538"/>
            <a:ext cx="6508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/>
              <a:t>y(11)=</a:t>
            </a:r>
            <a:r>
              <a:rPr lang="en-US" altLang="zh-CN" sz="2400">
                <a:solidFill>
                  <a:schemeClr val="tx2"/>
                </a:solidFill>
              </a:rPr>
              <a:t>x(11)</a:t>
            </a:r>
            <a:r>
              <a:rPr lang="en-US" altLang="zh-CN" sz="2400"/>
              <a:t>*h(0)+</a:t>
            </a:r>
            <a:r>
              <a:rPr lang="en-US" altLang="zh-CN" sz="2400">
                <a:solidFill>
                  <a:schemeClr val="tx2"/>
                </a:solidFill>
              </a:rPr>
              <a:t>x(10)</a:t>
            </a:r>
            <a:r>
              <a:rPr lang="en-US" altLang="zh-CN" sz="2400"/>
              <a:t>*h(1)+</a:t>
            </a:r>
            <a:r>
              <a:rPr lang="en-US" altLang="zh-CN" sz="2400">
                <a:solidFill>
                  <a:schemeClr val="tx2"/>
                </a:solidFill>
              </a:rPr>
              <a:t>x(9)</a:t>
            </a:r>
            <a:r>
              <a:rPr lang="en-US" altLang="zh-CN" sz="2400"/>
              <a:t>*h(2)+</a:t>
            </a:r>
            <a:r>
              <a:rPr lang="en-US" altLang="zh-CN" sz="2400">
                <a:solidFill>
                  <a:schemeClr val="tx2"/>
                </a:solidFill>
              </a:rPr>
              <a:t>x(8)</a:t>
            </a:r>
            <a:r>
              <a:rPr lang="en-US" altLang="zh-CN" sz="2400"/>
              <a:t>*h(3)</a:t>
            </a:r>
          </a:p>
        </p:txBody>
      </p:sp>
      <p:sp>
        <p:nvSpPr>
          <p:cNvPr id="14342" name="Text Box 7"/>
          <p:cNvSpPr txBox="1">
            <a:spLocks noChangeArrowheads="1"/>
          </p:cNvSpPr>
          <p:nvPr/>
        </p:nvSpPr>
        <p:spPr bwMode="auto">
          <a:xfrm>
            <a:off x="2268538" y="3932238"/>
            <a:ext cx="6661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/>
              <a:t>y(12)=</a:t>
            </a:r>
            <a:r>
              <a:rPr lang="en-US" altLang="zh-CN" sz="2400">
                <a:solidFill>
                  <a:schemeClr val="tx2"/>
                </a:solidFill>
              </a:rPr>
              <a:t>x(12)</a:t>
            </a:r>
            <a:r>
              <a:rPr lang="en-US" altLang="zh-CN" sz="2400"/>
              <a:t>*h(0)+</a:t>
            </a:r>
            <a:r>
              <a:rPr lang="en-US" altLang="zh-CN" sz="2400">
                <a:solidFill>
                  <a:schemeClr val="tx2"/>
                </a:solidFill>
              </a:rPr>
              <a:t>x(11)</a:t>
            </a:r>
            <a:r>
              <a:rPr lang="en-US" altLang="zh-CN" sz="2400"/>
              <a:t>*h(1)+</a:t>
            </a:r>
            <a:r>
              <a:rPr lang="en-US" altLang="zh-CN" sz="2400">
                <a:solidFill>
                  <a:schemeClr val="tx2"/>
                </a:solidFill>
              </a:rPr>
              <a:t>x(10)</a:t>
            </a:r>
            <a:r>
              <a:rPr lang="en-US" altLang="zh-CN" sz="2400"/>
              <a:t>*h(2)+</a:t>
            </a:r>
            <a:r>
              <a:rPr lang="en-US" altLang="zh-CN" sz="2400">
                <a:solidFill>
                  <a:schemeClr val="tx2"/>
                </a:solidFill>
              </a:rPr>
              <a:t>x(9)</a:t>
            </a:r>
            <a:r>
              <a:rPr lang="en-US" altLang="zh-CN" sz="2400"/>
              <a:t>*h(3)</a:t>
            </a:r>
          </a:p>
        </p:txBody>
      </p:sp>
      <p:sp>
        <p:nvSpPr>
          <p:cNvPr id="14343" name="Text Box 8"/>
          <p:cNvSpPr txBox="1">
            <a:spLocks noChangeArrowheads="1"/>
          </p:cNvSpPr>
          <p:nvPr/>
        </p:nvSpPr>
        <p:spPr bwMode="auto">
          <a:xfrm>
            <a:off x="1835150" y="4797425"/>
            <a:ext cx="71294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/>
              <a:t>在</a:t>
            </a:r>
            <a:r>
              <a:rPr lang="en-US" altLang="zh-CN" sz="3200"/>
              <a:t>C</a:t>
            </a:r>
            <a:r>
              <a:rPr lang="zh-CN" altLang="en-US" sz="3200"/>
              <a:t>语言中用</a:t>
            </a:r>
            <a:r>
              <a:rPr lang="en-US" altLang="zh-CN" sz="3200"/>
              <a:t>for</a:t>
            </a:r>
            <a:r>
              <a:rPr lang="zh-CN" altLang="en-US" sz="3200"/>
              <a:t>循环实现一次输出计算，同时更新保存的输入数据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理论仿真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539750" eaLnBrk="1" hangingPunct="1">
              <a:buFontTx/>
              <a:buNone/>
            </a:pPr>
            <a:r>
              <a:rPr lang="zh-CN" altLang="en-US" sz="2800" smtClean="0"/>
              <a:t>系数计算</a:t>
            </a:r>
            <a:r>
              <a:rPr lang="en-US" altLang="zh-CN" sz="2800" smtClean="0">
                <a:latin typeface="Arial" panose="020B0604020202020204" pitchFamily="34" charset="0"/>
              </a:rPr>
              <a:t>——</a:t>
            </a:r>
            <a:r>
              <a:rPr lang="en-US" altLang="zh-CN" sz="2800" smtClean="0"/>
              <a:t>Matlab</a:t>
            </a:r>
          </a:p>
          <a:p>
            <a:pPr marL="0" indent="539750" eaLnBrk="1" hangingPunct="1"/>
            <a:r>
              <a:rPr lang="zh-CN" altLang="en-US" sz="2800" smtClean="0"/>
              <a:t>设计系数</a:t>
            </a:r>
            <a:r>
              <a:rPr lang="en-US" altLang="zh-CN" sz="2800" i="1" smtClean="0"/>
              <a:t>h</a:t>
            </a:r>
            <a:r>
              <a:rPr lang="zh-CN" altLang="en-US" sz="2800" i="1" smtClean="0"/>
              <a:t>＝</a:t>
            </a:r>
            <a:r>
              <a:rPr lang="en-US" altLang="zh-CN" sz="2800" i="1" smtClean="0"/>
              <a:t>fir1(N,Wn,</a:t>
            </a:r>
            <a:r>
              <a:rPr lang="en-US" altLang="zh-CN" sz="2800" i="1" smtClean="0">
                <a:latin typeface="Arial" panose="020B0604020202020204" pitchFamily="34" charset="0"/>
              </a:rPr>
              <a:t>’</a:t>
            </a:r>
            <a:r>
              <a:rPr lang="en-US" altLang="zh-CN" sz="2800" i="1" smtClean="0"/>
              <a:t>type</a:t>
            </a:r>
            <a:r>
              <a:rPr lang="en-US" altLang="zh-CN" sz="2800" i="1" smtClean="0">
                <a:latin typeface="Arial" panose="020B0604020202020204" pitchFamily="34" charset="0"/>
              </a:rPr>
              <a:t>’</a:t>
            </a:r>
            <a:r>
              <a:rPr lang="en-US" altLang="zh-CN" sz="2800" i="1" smtClean="0"/>
              <a:t>)</a:t>
            </a:r>
            <a:r>
              <a:rPr lang="zh-CN" altLang="en-US" sz="2800" smtClean="0"/>
              <a:t>：</a:t>
            </a:r>
            <a:r>
              <a:rPr lang="en-US" altLang="zh-CN" sz="2800" smtClean="0"/>
              <a:t>N</a:t>
            </a:r>
            <a:r>
              <a:rPr lang="zh-CN" altLang="en-US" sz="2800" smtClean="0"/>
              <a:t>阶数，</a:t>
            </a:r>
            <a:r>
              <a:rPr lang="en-US" altLang="zh-CN" sz="2800" smtClean="0"/>
              <a:t>Wn</a:t>
            </a:r>
            <a:r>
              <a:rPr lang="zh-CN" altLang="en-US" sz="2800" smtClean="0"/>
              <a:t>归一化截止频率（</a:t>
            </a:r>
            <a:r>
              <a:rPr lang="en-US" altLang="zh-CN" sz="2800" smtClean="0"/>
              <a:t>fs/2</a:t>
            </a:r>
            <a:r>
              <a:rPr lang="zh-CN" altLang="en-US" sz="2800" smtClean="0"/>
              <a:t>），</a:t>
            </a:r>
            <a:r>
              <a:rPr lang="en-US" altLang="zh-CN" sz="2800" smtClean="0"/>
              <a:t>type</a:t>
            </a:r>
            <a:r>
              <a:rPr lang="zh-CN" altLang="en-US" sz="2800" smtClean="0"/>
              <a:t>类型</a:t>
            </a:r>
          </a:p>
          <a:p>
            <a:pPr marL="0" indent="539750" eaLnBrk="1" hangingPunct="1">
              <a:buFontTx/>
              <a:buNone/>
            </a:pPr>
            <a:r>
              <a:rPr lang="en-US" altLang="zh-CN" sz="2800" i="1" smtClean="0"/>
              <a:t>h</a:t>
            </a:r>
            <a:r>
              <a:rPr lang="zh-CN" altLang="en-US" sz="2800" i="1" smtClean="0"/>
              <a:t>＝</a:t>
            </a:r>
            <a:r>
              <a:rPr lang="en-US" altLang="zh-CN" sz="2800" i="1" smtClean="0"/>
              <a:t>fir1(N,Wn,</a:t>
            </a:r>
            <a:r>
              <a:rPr lang="en-US" altLang="zh-CN" sz="2800" i="1" smtClean="0">
                <a:latin typeface="Arial" panose="020B0604020202020204" pitchFamily="34" charset="0"/>
              </a:rPr>
              <a:t>’</a:t>
            </a:r>
            <a:r>
              <a:rPr lang="en-US" altLang="zh-CN" sz="2800" i="1" smtClean="0"/>
              <a:t>low</a:t>
            </a:r>
            <a:r>
              <a:rPr lang="en-US" altLang="zh-CN" sz="2800" i="1" smtClean="0">
                <a:latin typeface="Arial" panose="020B0604020202020204" pitchFamily="34" charset="0"/>
              </a:rPr>
              <a:t>’</a:t>
            </a:r>
            <a:r>
              <a:rPr lang="en-US" altLang="zh-CN" sz="2800" i="1" smtClean="0"/>
              <a:t>)</a:t>
            </a:r>
            <a:r>
              <a:rPr lang="zh-CN" altLang="en-US" sz="2800" smtClean="0"/>
              <a:t>：低通滤波器</a:t>
            </a:r>
          </a:p>
          <a:p>
            <a:pPr marL="0" indent="539750" eaLnBrk="1" hangingPunct="1">
              <a:buFontTx/>
              <a:buNone/>
            </a:pPr>
            <a:r>
              <a:rPr lang="en-US" altLang="zh-CN" sz="2800" i="1" smtClean="0"/>
              <a:t>h</a:t>
            </a:r>
            <a:r>
              <a:rPr lang="zh-CN" altLang="en-US" sz="2800" i="1" smtClean="0"/>
              <a:t>＝</a:t>
            </a:r>
            <a:r>
              <a:rPr lang="en-US" altLang="zh-CN" sz="2800" i="1" smtClean="0"/>
              <a:t>fir1(N,Wn,</a:t>
            </a:r>
            <a:r>
              <a:rPr lang="en-US" altLang="zh-CN" sz="2800" i="1" smtClean="0">
                <a:latin typeface="Arial" panose="020B0604020202020204" pitchFamily="34" charset="0"/>
              </a:rPr>
              <a:t>’</a:t>
            </a:r>
            <a:r>
              <a:rPr lang="en-US" altLang="zh-CN" sz="2800" i="1" smtClean="0"/>
              <a:t>high</a:t>
            </a:r>
            <a:r>
              <a:rPr lang="en-US" altLang="zh-CN" sz="2800" i="1" smtClean="0">
                <a:latin typeface="Arial" panose="020B0604020202020204" pitchFamily="34" charset="0"/>
              </a:rPr>
              <a:t>’</a:t>
            </a:r>
            <a:r>
              <a:rPr lang="en-US" altLang="zh-CN" sz="2800" i="1" smtClean="0"/>
              <a:t>)</a:t>
            </a:r>
            <a:r>
              <a:rPr lang="zh-CN" altLang="en-US" sz="2800" smtClean="0"/>
              <a:t>：高通滤波器</a:t>
            </a:r>
          </a:p>
          <a:p>
            <a:pPr marL="0" indent="539750" eaLnBrk="1" hangingPunct="1">
              <a:buFontTx/>
              <a:buNone/>
            </a:pPr>
            <a:r>
              <a:rPr lang="en-US" altLang="zh-CN" sz="2800" i="1" smtClean="0"/>
              <a:t>h</a:t>
            </a:r>
            <a:r>
              <a:rPr lang="zh-CN" altLang="en-US" sz="2800" i="1" smtClean="0"/>
              <a:t>＝</a:t>
            </a:r>
            <a:r>
              <a:rPr lang="en-US" altLang="zh-CN" sz="2800" i="1" smtClean="0"/>
              <a:t>fir1(N,[w1,w2],</a:t>
            </a:r>
            <a:r>
              <a:rPr lang="en-US" altLang="zh-CN" sz="2800" i="1" smtClean="0">
                <a:latin typeface="Arial" panose="020B0604020202020204" pitchFamily="34" charset="0"/>
              </a:rPr>
              <a:t>’</a:t>
            </a:r>
            <a:r>
              <a:rPr lang="en-US" altLang="zh-CN" sz="2800" i="1" smtClean="0"/>
              <a:t>bandpass</a:t>
            </a:r>
            <a:r>
              <a:rPr lang="en-US" altLang="zh-CN" sz="2800" i="1" smtClean="0">
                <a:latin typeface="Arial" panose="020B0604020202020204" pitchFamily="34" charset="0"/>
              </a:rPr>
              <a:t>’</a:t>
            </a:r>
            <a:r>
              <a:rPr lang="en-US" altLang="zh-CN" sz="2800" i="1" smtClean="0"/>
              <a:t>)</a:t>
            </a:r>
            <a:r>
              <a:rPr lang="zh-CN" altLang="en-US" sz="2800" smtClean="0"/>
              <a:t>：带通滤波器</a:t>
            </a:r>
          </a:p>
          <a:p>
            <a:pPr marL="0" indent="539750" eaLnBrk="1" hangingPunct="1">
              <a:buFontTx/>
              <a:buNone/>
            </a:pPr>
            <a:r>
              <a:rPr lang="zh-CN" altLang="en-US" sz="2800" smtClean="0"/>
              <a:t>查看特性</a:t>
            </a:r>
            <a:r>
              <a:rPr lang="en-US" altLang="zh-CN" sz="2800" smtClean="0"/>
              <a:t>freqz(h)</a:t>
            </a:r>
            <a:r>
              <a:rPr lang="zh-CN" altLang="en-US" sz="2800" smtClean="0"/>
              <a:t>：</a:t>
            </a:r>
            <a:r>
              <a:rPr lang="en-US" altLang="zh-CN" sz="2800" smtClean="0"/>
              <a:t>h</a:t>
            </a:r>
            <a:r>
              <a:rPr lang="zh-CN" altLang="en-US" sz="2800" smtClean="0"/>
              <a:t>系数</a:t>
            </a:r>
          </a:p>
          <a:p>
            <a:pPr marL="0" indent="539750" eaLnBrk="1" hangingPunct="1"/>
            <a:r>
              <a:rPr lang="en-US" altLang="zh-CN" sz="2800" i="1" smtClean="0"/>
              <a:t>fdatool</a:t>
            </a:r>
            <a:r>
              <a:rPr lang="zh-CN" altLang="en-US" sz="2800" smtClean="0"/>
              <a:t>，可视化的界面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仿真实例</a:t>
            </a:r>
          </a:p>
        </p:txBody>
      </p:sp>
      <p:pic>
        <p:nvPicPr>
          <p:cNvPr id="18435" name="Picture 5" descr="outpu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2024063"/>
            <a:ext cx="6443663" cy="483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系数定标</a:t>
            </a:r>
          </a:p>
        </p:txBody>
      </p:sp>
      <p:pic>
        <p:nvPicPr>
          <p:cNvPr id="20483" name="Picture 7" descr="cof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770063"/>
            <a:ext cx="6224588" cy="508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实验PPT文档模板">
  <a:themeElements>
    <a:clrScheme name="实验PPT文档模板 1">
      <a:dk1>
        <a:srgbClr val="200B5B"/>
      </a:dk1>
      <a:lt1>
        <a:srgbClr val="EAEAEA"/>
      </a:lt1>
      <a:dk2>
        <a:srgbClr val="6600FF"/>
      </a:dk2>
      <a:lt2>
        <a:srgbClr val="FFCC66"/>
      </a:lt2>
      <a:accent1>
        <a:srgbClr val="EEB00B"/>
      </a:accent1>
      <a:accent2>
        <a:srgbClr val="6600CC"/>
      </a:accent2>
      <a:accent3>
        <a:srgbClr val="B8AAFF"/>
      </a:accent3>
      <a:accent4>
        <a:srgbClr val="C8C8C8"/>
      </a:accent4>
      <a:accent5>
        <a:srgbClr val="F5D4AA"/>
      </a:accent5>
      <a:accent6>
        <a:srgbClr val="5C00B9"/>
      </a:accent6>
      <a:hlink>
        <a:srgbClr val="FF33CC"/>
      </a:hlink>
      <a:folHlink>
        <a:srgbClr val="6666FF"/>
      </a:folHlink>
    </a:clrScheme>
    <a:fontScheme name="实验PPT文档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实验PPT文档模板 1">
        <a:dk1>
          <a:srgbClr val="200B5B"/>
        </a:dk1>
        <a:lt1>
          <a:srgbClr val="EAEAEA"/>
        </a:lt1>
        <a:dk2>
          <a:srgbClr val="6600FF"/>
        </a:dk2>
        <a:lt2>
          <a:srgbClr val="FFCC66"/>
        </a:lt2>
        <a:accent1>
          <a:srgbClr val="EEB00B"/>
        </a:accent1>
        <a:accent2>
          <a:srgbClr val="6600CC"/>
        </a:accent2>
        <a:accent3>
          <a:srgbClr val="B8AAFF"/>
        </a:accent3>
        <a:accent4>
          <a:srgbClr val="C8C8C8"/>
        </a:accent4>
        <a:accent5>
          <a:srgbClr val="F5D4AA"/>
        </a:accent5>
        <a:accent6>
          <a:srgbClr val="5C00B9"/>
        </a:accent6>
        <a:hlink>
          <a:srgbClr val="FF33CC"/>
        </a:hlink>
        <a:folHlink>
          <a:srgbClr val="66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实验PPT文档模板 2">
        <a:dk1>
          <a:srgbClr val="393939"/>
        </a:dk1>
        <a:lt1>
          <a:srgbClr val="FFFFFF"/>
        </a:lt1>
        <a:dk2>
          <a:srgbClr val="6600CC"/>
        </a:dk2>
        <a:lt2>
          <a:srgbClr val="CCCCFF"/>
        </a:lt2>
        <a:accent1>
          <a:srgbClr val="F9D87E"/>
        </a:accent1>
        <a:accent2>
          <a:srgbClr val="FFCCCC"/>
        </a:accent2>
        <a:accent3>
          <a:srgbClr val="FFFFFF"/>
        </a:accent3>
        <a:accent4>
          <a:srgbClr val="2F2F2F"/>
        </a:accent4>
        <a:accent5>
          <a:srgbClr val="FBE9C0"/>
        </a:accent5>
        <a:accent6>
          <a:srgbClr val="E7B9B9"/>
        </a:accent6>
        <a:hlink>
          <a:srgbClr val="FF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实验PPT文档模板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55555"/>
        </a:accent6>
        <a:hlink>
          <a:srgbClr val="96969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实验PPT文档模板 4">
        <a:dk1>
          <a:srgbClr val="330000"/>
        </a:dk1>
        <a:lt1>
          <a:srgbClr val="FFFFCC"/>
        </a:lt1>
        <a:dk2>
          <a:srgbClr val="FF9933"/>
        </a:dk2>
        <a:lt2>
          <a:srgbClr val="FFCC00"/>
        </a:lt2>
        <a:accent1>
          <a:srgbClr val="FF9900"/>
        </a:accent1>
        <a:accent2>
          <a:srgbClr val="330099"/>
        </a:accent2>
        <a:accent3>
          <a:srgbClr val="FFCAAD"/>
        </a:accent3>
        <a:accent4>
          <a:srgbClr val="DADAAE"/>
        </a:accent4>
        <a:accent5>
          <a:srgbClr val="FFCAAA"/>
        </a:accent5>
        <a:accent6>
          <a:srgbClr val="2D008A"/>
        </a:accent6>
        <a:hlink>
          <a:srgbClr val="FF6633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实验PPT文档模板 5">
        <a:dk1>
          <a:srgbClr val="003300"/>
        </a:dk1>
        <a:lt1>
          <a:srgbClr val="FFFFCC"/>
        </a:lt1>
        <a:dk2>
          <a:srgbClr val="999933"/>
        </a:dk2>
        <a:lt2>
          <a:srgbClr val="CCCC00"/>
        </a:lt2>
        <a:accent1>
          <a:srgbClr val="CC9900"/>
        </a:accent1>
        <a:accent2>
          <a:srgbClr val="330099"/>
        </a:accent2>
        <a:accent3>
          <a:srgbClr val="CACAAD"/>
        </a:accent3>
        <a:accent4>
          <a:srgbClr val="DADAAE"/>
        </a:accent4>
        <a:accent5>
          <a:srgbClr val="E2CAAA"/>
        </a:accent5>
        <a:accent6>
          <a:srgbClr val="2D008A"/>
        </a:accent6>
        <a:hlink>
          <a:srgbClr val="FF6633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实验PPT文档模板 6">
        <a:dk1>
          <a:srgbClr val="333300"/>
        </a:dk1>
        <a:lt1>
          <a:srgbClr val="DDDDDD"/>
        </a:lt1>
        <a:dk2>
          <a:srgbClr val="996600"/>
        </a:dk2>
        <a:lt2>
          <a:srgbClr val="FFCC66"/>
        </a:lt2>
        <a:accent1>
          <a:srgbClr val="EEB00B"/>
        </a:accent1>
        <a:accent2>
          <a:srgbClr val="330099"/>
        </a:accent2>
        <a:accent3>
          <a:srgbClr val="CAB8AA"/>
        </a:accent3>
        <a:accent4>
          <a:srgbClr val="BDBDBD"/>
        </a:accent4>
        <a:accent5>
          <a:srgbClr val="F5D4AA"/>
        </a:accent5>
        <a:accent6>
          <a:srgbClr val="2D008A"/>
        </a:accent6>
        <a:hlink>
          <a:srgbClr val="FF6633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</TotalTime>
  <Words>592</Words>
  <Application>Microsoft Office PowerPoint</Application>
  <PresentationFormat>全屏显示(4:3)</PresentationFormat>
  <Paragraphs>106</Paragraphs>
  <Slides>15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Times New Roman</vt:lpstr>
      <vt:lpstr>宋体</vt:lpstr>
      <vt:lpstr>Arial</vt:lpstr>
      <vt:lpstr>Monotype Sorts</vt:lpstr>
      <vt:lpstr>楷体_GB2312</vt:lpstr>
      <vt:lpstr>Tahoma</vt:lpstr>
      <vt:lpstr>Wingdings</vt:lpstr>
      <vt:lpstr>实验PPT文档模板</vt:lpstr>
      <vt:lpstr>Microsoft 公式 3.0</vt:lpstr>
      <vt:lpstr>Microsoft Visio 绘图</vt:lpstr>
      <vt:lpstr>实验12：FIR滤波器实现</vt:lpstr>
      <vt:lpstr>实验目的</vt:lpstr>
      <vt:lpstr>算法实现流程</vt:lpstr>
      <vt:lpstr>DSP实现流程</vt:lpstr>
      <vt:lpstr>FIR算法</vt:lpstr>
      <vt:lpstr>FIR算法实现</vt:lpstr>
      <vt:lpstr>理论仿真</vt:lpstr>
      <vt:lpstr>仿真实例</vt:lpstr>
      <vt:lpstr>系数定标</vt:lpstr>
      <vt:lpstr>数据动态范围</vt:lpstr>
      <vt:lpstr>DAC</vt:lpstr>
      <vt:lpstr>实验要求</vt:lpstr>
      <vt:lpstr>注意事项</vt:lpstr>
      <vt:lpstr>实验报告内容</vt:lpstr>
      <vt:lpstr>实验报告提交</vt:lpstr>
    </vt:vector>
  </TitlesOfParts>
  <Company>NJUST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Leassun</dc:creator>
  <cp:lastModifiedBy>李 彧晟</cp:lastModifiedBy>
  <cp:revision>99</cp:revision>
  <dcterms:created xsi:type="dcterms:W3CDTF">2007-12-04T06:25:25Z</dcterms:created>
  <dcterms:modified xsi:type="dcterms:W3CDTF">2019-11-19T03:50:08Z</dcterms:modified>
</cp:coreProperties>
</file>