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5" r:id="rId2"/>
    <p:sldId id="263" r:id="rId3"/>
    <p:sldId id="267" r:id="rId4"/>
    <p:sldId id="283" r:id="rId5"/>
    <p:sldId id="268" r:id="rId6"/>
    <p:sldId id="269" r:id="rId7"/>
    <p:sldId id="298" r:id="rId8"/>
    <p:sldId id="299" r:id="rId9"/>
    <p:sldId id="306" r:id="rId10"/>
    <p:sldId id="300" r:id="rId11"/>
    <p:sldId id="305" r:id="rId12"/>
  </p:sldIdLst>
  <p:sldSz cx="9144000" cy="6858000" type="screen4x3"/>
  <p:notesSz cx="6935788" cy="9220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75" autoAdjust="0"/>
    <p:restoredTop sz="94573" autoAdjust="0"/>
  </p:normalViewPr>
  <p:slideViewPr>
    <p:cSldViewPr snapToGrid="0">
      <p:cViewPr varScale="1">
        <p:scale>
          <a:sx n="80" d="100"/>
          <a:sy n="80" d="100"/>
        </p:scale>
        <p:origin x="-1349" y="-470"/>
      </p:cViewPr>
      <p:guideLst>
        <p:guide orient="horz" pos="2160"/>
        <p:guide pos="28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850" y="-96"/>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dirty="0"/>
          </a:p>
        </p:txBody>
      </p:sp>
      <p:sp>
        <p:nvSpPr>
          <p:cNvPr id="122883" name="Rectangle 3"/>
          <p:cNvSpPr>
            <a:spLocks noGrp="1" noChangeArrowheads="1"/>
          </p:cNvSpPr>
          <p:nvPr>
            <p:ph type="dt" sz="quarter" idx="1"/>
          </p:nvPr>
        </p:nvSpPr>
        <p:spPr bwMode="auto">
          <a:xfrm>
            <a:off x="3929063" y="0"/>
            <a:ext cx="3005137"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dirty="0"/>
          </a:p>
        </p:txBody>
      </p:sp>
      <p:sp>
        <p:nvSpPr>
          <p:cNvPr id="122884"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dirty="0"/>
          </a:p>
        </p:txBody>
      </p:sp>
      <p:sp>
        <p:nvSpPr>
          <p:cNvPr id="122885" name="Rectangle 5"/>
          <p:cNvSpPr>
            <a:spLocks noGrp="1" noChangeArrowheads="1"/>
          </p:cNvSpPr>
          <p:nvPr>
            <p:ph type="sldNum" sz="quarter" idx="3"/>
          </p:nvPr>
        </p:nvSpPr>
        <p:spPr bwMode="auto">
          <a:xfrm>
            <a:off x="3929063" y="8758238"/>
            <a:ext cx="3005137"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C995DAE-AC5F-4C58-AA69-13BE1D27D7ED}" type="slidenum">
              <a:rPr lang="en-US"/>
              <a:pPr>
                <a:defRPr/>
              </a:pPr>
              <a:t>‹#›</a:t>
            </a:fld>
            <a:endParaRPr lang="en-US" dirty="0"/>
          </a:p>
        </p:txBody>
      </p:sp>
    </p:spTree>
    <p:extLst>
      <p:ext uri="{BB962C8B-B14F-4D97-AF65-F5344CB8AC3E}">
        <p14:creationId xmlns:p14="http://schemas.microsoft.com/office/powerpoint/2010/main" val="1068906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dirty="0"/>
          </a:p>
        </p:txBody>
      </p:sp>
      <p:sp>
        <p:nvSpPr>
          <p:cNvPr id="121859"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dirty="0"/>
          </a:p>
        </p:txBody>
      </p:sp>
      <p:sp>
        <p:nvSpPr>
          <p:cNvPr id="12292" name="Rectangle 4"/>
          <p:cNvSpPr>
            <a:spLocks noGrp="1" noRot="1" noChangeAspect="1" noChangeArrowheads="1" noTextEdit="1"/>
          </p:cNvSpPr>
          <p:nvPr>
            <p:ph type="sldImg" idx="2"/>
          </p:nvPr>
        </p:nvSpPr>
        <p:spPr bwMode="auto">
          <a:xfrm>
            <a:off x="1162050" y="692150"/>
            <a:ext cx="4611688" cy="3457575"/>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693738" y="4379913"/>
            <a:ext cx="5548312" cy="414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dirty="0"/>
          </a:p>
        </p:txBody>
      </p:sp>
      <p:sp>
        <p:nvSpPr>
          <p:cNvPr id="121863" name="Rectangle 7"/>
          <p:cNvSpPr>
            <a:spLocks noGrp="1" noChangeArrowheads="1"/>
          </p:cNvSpPr>
          <p:nvPr>
            <p:ph type="sldNum" sz="quarter" idx="5"/>
          </p:nvPr>
        </p:nvSpPr>
        <p:spPr bwMode="auto">
          <a:xfrm>
            <a:off x="3929063" y="8758238"/>
            <a:ext cx="3005137"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01611B3-28EF-4AC3-8DDA-C3C26902199B}" type="slidenum">
              <a:rPr lang="en-US"/>
              <a:pPr>
                <a:defRPr/>
              </a:pPr>
              <a:t>‹#›</a:t>
            </a:fld>
            <a:endParaRPr lang="en-US" dirty="0"/>
          </a:p>
        </p:txBody>
      </p:sp>
    </p:spTree>
    <p:extLst>
      <p:ext uri="{BB962C8B-B14F-4D97-AF65-F5344CB8AC3E}">
        <p14:creationId xmlns:p14="http://schemas.microsoft.com/office/powerpoint/2010/main" val="3547333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1611B3-28EF-4AC3-8DDA-C3C26902199B}" type="slidenum">
              <a:rPr lang="en-US" smtClean="0"/>
              <a:pPr>
                <a:defRPr/>
              </a:pPr>
              <a:t>6</a:t>
            </a:fld>
            <a:endParaRPr lang="en-US" dirty="0"/>
          </a:p>
        </p:txBody>
      </p:sp>
    </p:spTree>
    <p:extLst>
      <p:ext uri="{BB962C8B-B14F-4D97-AF65-F5344CB8AC3E}">
        <p14:creationId xmlns:p14="http://schemas.microsoft.com/office/powerpoint/2010/main" val="173633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a:t>Click to edit Master subtitle style</a:t>
            </a:r>
          </a:p>
        </p:txBody>
      </p:sp>
      <p:sp>
        <p:nvSpPr>
          <p:cNvPr id="4" name="Rectangle 24"/>
          <p:cNvSpPr>
            <a:spLocks noGrp="1" noChangeArrowheads="1"/>
          </p:cNvSpPr>
          <p:nvPr>
            <p:ph type="sldNum" sz="quarter" idx="10"/>
          </p:nvPr>
        </p:nvSpPr>
        <p:spPr>
          <a:xfrm>
            <a:off x="6642100" y="6038850"/>
            <a:ext cx="2133600" cy="206375"/>
          </a:xfrm>
        </p:spPr>
        <p:txBody>
          <a:bodyPr/>
          <a:lstStyle>
            <a:lvl1pPr>
              <a:defRPr smtClean="0"/>
            </a:lvl1pPr>
          </a:lstStyle>
          <a:p>
            <a:pPr>
              <a:defRPr/>
            </a:pPr>
            <a:fld id="{A1F7422D-3DCE-4F4A-871F-42B1A0E31736}"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6F61DFC-4B4E-43F3-BA91-C6BEADA6E83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1C37F2F-80EC-4A06-B39E-037270F50248}"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4AB3FE67-2E36-40D1-9606-1490E2D4EFDB}"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5CA8ADF-4BDF-468D-8F57-9D0ECAF67E18}"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42875"/>
            <a:ext cx="6275388" cy="5735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B5F651F-BDB0-4A86-BA56-29002EC50B5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grpSp>
        <p:nvGrpSpPr>
          <p:cNvPr id="6" name="Group 18"/>
          <p:cNvGrpSpPr>
            <a:grpSpLocks/>
          </p:cNvGrpSpPr>
          <p:nvPr userDrawn="1"/>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5"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a:t>Click to edit Master subtitle style</a:t>
            </a:r>
          </a:p>
        </p:txBody>
      </p:sp>
      <p:sp>
        <p:nvSpPr>
          <p:cNvPr id="11" name="Rectangle 24"/>
          <p:cNvSpPr>
            <a:spLocks noGrp="1" noChangeArrowheads="1"/>
          </p:cNvSpPr>
          <p:nvPr>
            <p:ph type="sldNum" sz="quarter" idx="10"/>
          </p:nvPr>
        </p:nvSpPr>
        <p:spPr>
          <a:xfrm>
            <a:off x="6642100" y="6038850"/>
            <a:ext cx="2133600" cy="206375"/>
          </a:xfrm>
        </p:spPr>
        <p:txBody>
          <a:bodyPr/>
          <a:lstStyle>
            <a:lvl1pPr>
              <a:defRPr smtClean="0"/>
            </a:lvl1pPr>
          </a:lstStyle>
          <a:p>
            <a:pPr>
              <a:defRPr/>
            </a:pPr>
            <a:fld id="{95DD8845-56AA-429B-BF18-5B06D712A1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grpSp>
        <p:nvGrpSpPr>
          <p:cNvPr id="6" name="Group 13"/>
          <p:cNvGrpSpPr>
            <a:grpSpLocks/>
          </p:cNvGrpSpPr>
          <p:nvPr userDrawn="1"/>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5"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a:t>Click to edit Master subtitle style</a:t>
            </a:r>
          </a:p>
        </p:txBody>
      </p:sp>
      <p:sp>
        <p:nvSpPr>
          <p:cNvPr id="11" name="Rectangle 24"/>
          <p:cNvSpPr>
            <a:spLocks noGrp="1" noChangeArrowheads="1"/>
          </p:cNvSpPr>
          <p:nvPr>
            <p:ph type="sldNum" sz="quarter" idx="10"/>
          </p:nvPr>
        </p:nvSpPr>
        <p:spPr>
          <a:xfrm>
            <a:off x="6642100" y="6038850"/>
            <a:ext cx="2133600" cy="206375"/>
          </a:xfrm>
        </p:spPr>
        <p:txBody>
          <a:bodyPr/>
          <a:lstStyle>
            <a:lvl1pPr>
              <a:defRPr smtClean="0"/>
            </a:lvl1pPr>
          </a:lstStyle>
          <a:p>
            <a:pPr>
              <a:defRPr/>
            </a:pPr>
            <a:fld id="{01FDE5B5-5E00-4F98-AA71-4E42CA9F5A6D}"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grpSp>
        <p:nvGrpSpPr>
          <p:cNvPr id="6" name="Group 13"/>
          <p:cNvGrpSpPr>
            <a:grpSpLocks/>
          </p:cNvGrpSpPr>
          <p:nvPr userDrawn="1"/>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5"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a:t>Click to edit Master subtitle style</a:t>
            </a:r>
          </a:p>
        </p:txBody>
      </p:sp>
      <p:sp>
        <p:nvSpPr>
          <p:cNvPr id="11" name="Rectangle 24"/>
          <p:cNvSpPr>
            <a:spLocks noGrp="1" noChangeArrowheads="1"/>
          </p:cNvSpPr>
          <p:nvPr>
            <p:ph type="sldNum" sz="quarter" idx="10"/>
          </p:nvPr>
        </p:nvSpPr>
        <p:spPr>
          <a:xfrm>
            <a:off x="6642100" y="6038850"/>
            <a:ext cx="2133600" cy="206375"/>
          </a:xfrm>
        </p:spPr>
        <p:txBody>
          <a:bodyPr/>
          <a:lstStyle>
            <a:lvl1pPr>
              <a:defRPr smtClean="0"/>
            </a:lvl1pPr>
          </a:lstStyle>
          <a:p>
            <a:pPr>
              <a:defRPr/>
            </a:pPr>
            <a:fld id="{172EC4FD-D454-4EC9-BA69-19C2B73C0DE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vl1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443D891E-8919-4168-90B1-C5AB677F716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xfrm>
            <a:off x="6638925" y="6049963"/>
            <a:ext cx="2133600" cy="206375"/>
          </a:xfrm>
        </p:spPr>
        <p:txBody>
          <a:bodyPr/>
          <a:lstStyle>
            <a:lvl1pPr>
              <a:defRPr smtClean="0"/>
            </a:lvl1pPr>
          </a:lstStyle>
          <a:p>
            <a:pPr>
              <a:defRPr/>
            </a:pPr>
            <a:fld id="{96533CF2-BCBB-4F9C-A670-4809B00C333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ECC89130-B4C1-41FE-AC67-E3335DD2AD8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EA47F341-1E00-4FE7-A952-AE0C025971CB}"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BF40DEA5-1C89-4040-8594-8CDB48F446A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pic>
        <p:nvPicPr>
          <p:cNvPr id="1028" name="Picture 8" descr="ti_logo_powerpoint_1_line.png"/>
          <p:cNvPicPr>
            <a:picLocks noChangeAspect="1"/>
          </p:cNvPicPr>
          <p:nvPr userDrawn="1"/>
        </p:nvPicPr>
        <p:blipFill>
          <a:blip r:embed="rId16"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smtClean="0"/>
            </a:lvl1pPr>
          </a:lstStyle>
          <a:p>
            <a:pPr>
              <a:defRPr/>
            </a:pPr>
            <a:fld id="{DA152A70-5E69-4E79-8513-35B536A75625}" type="slidenum">
              <a:rPr lang="en-US"/>
              <a:pPr>
                <a:defRPr/>
              </a:pPr>
              <a:t>‹#›</a:t>
            </a:fld>
            <a:endParaRPr lang="en-US" dirty="0"/>
          </a:p>
        </p:txBody>
      </p:sp>
      <p:grpSp>
        <p:nvGrpSpPr>
          <p:cNvPr id="1032" name="Group 16"/>
          <p:cNvGrpSpPr>
            <a:grpSpLocks/>
          </p:cNvGrpSpPr>
          <p:nvPr userDrawn="1"/>
        </p:nvGrpSpPr>
        <p:grpSpPr bwMode="auto">
          <a:xfrm>
            <a:off x="-7938" y="6323013"/>
            <a:ext cx="8815388" cy="466725"/>
            <a:chOff x="-7620" y="6323077"/>
            <a:chExt cx="8814816" cy="466344"/>
          </a:xfrm>
        </p:grpSpPr>
        <p:cxnSp>
          <p:nvCxnSpPr>
            <p:cNvPr id="13" name="Straight Connector 12"/>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grpSp>
        <p:nvGrpSpPr>
          <p:cNvPr id="1033" name="Group 9"/>
          <p:cNvGrpSpPr>
            <a:grpSpLocks/>
          </p:cNvGrpSpPr>
          <p:nvPr userDrawn="1"/>
        </p:nvGrpSpPr>
        <p:grpSpPr bwMode="auto">
          <a:xfrm>
            <a:off x="-560388" y="-820738"/>
            <a:ext cx="8815388" cy="466725"/>
            <a:chOff x="-7620" y="6323077"/>
            <a:chExt cx="8814816" cy="466344"/>
          </a:xfrm>
        </p:grpSpPr>
        <p:cxnSp>
          <p:nvCxnSpPr>
            <p:cNvPr id="11" name="Straight Connector 10"/>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userDrawn="1"/>
          </p:nvCxnSpPr>
          <p:spPr>
            <a:xfrm>
              <a:off x="-7620" y="6324664"/>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sp>
        <p:nvSpPr>
          <p:cNvPr id="18" name="Rectangle 17"/>
          <p:cNvSpPr/>
          <p:nvPr userDrawn="1"/>
        </p:nvSpPr>
        <p:spPr>
          <a:xfrm>
            <a:off x="-496888" y="-817563"/>
            <a:ext cx="8740776"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47" r:id="rId5"/>
    <p:sldLayoutId id="2147483760"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3200" b="1">
          <a:solidFill>
            <a:schemeClr val="tx2"/>
          </a:solidFill>
          <a:latin typeface="+mj-lt"/>
          <a:ea typeface="+mj-ea"/>
          <a:cs typeface="+mj-cs"/>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ti.com/" TargetMode="Externa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ti.com.cn/"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420722" y="2127926"/>
            <a:ext cx="8458200" cy="1470025"/>
          </a:xfrm>
        </p:spPr>
        <p:txBody>
          <a:bodyPr/>
          <a:lstStyle/>
          <a:p>
            <a:pPr eaLnBrk="1" hangingPunct="1"/>
            <a:r>
              <a:rPr lang="en-US" altLang="zh-CN" dirty="0" smtClean="0">
                <a:solidFill>
                  <a:srgbClr val="DE0000"/>
                </a:solidFill>
              </a:rPr>
              <a:t>TI </a:t>
            </a:r>
            <a:r>
              <a:rPr lang="en-US" dirty="0" smtClean="0">
                <a:solidFill>
                  <a:srgbClr val="DE0000"/>
                </a:solidFill>
              </a:rPr>
              <a:t>WEBENCH </a:t>
            </a:r>
            <a:r>
              <a:rPr lang="zh-CN" altLang="en-US" dirty="0">
                <a:solidFill>
                  <a:srgbClr val="DE0000"/>
                </a:solidFill>
              </a:rPr>
              <a:t>电源应用</a:t>
            </a:r>
            <a:endParaRPr lang="en-US" dirty="0" smtClean="0"/>
          </a:p>
        </p:txBody>
      </p:sp>
      <p:sp>
        <p:nvSpPr>
          <p:cNvPr id="9220" name="Slide Number Placeholder 3"/>
          <p:cNvSpPr>
            <a:spLocks noGrp="1"/>
          </p:cNvSpPr>
          <p:nvPr>
            <p:ph type="sldNum" sz="quarter" idx="10"/>
          </p:nvPr>
        </p:nvSpPr>
        <p:spPr>
          <a:noFill/>
        </p:spPr>
        <p:txBody>
          <a:bodyPr/>
          <a:lstStyle/>
          <a:p>
            <a:fld id="{37E9E8AE-82E6-4D9B-822E-F4E800E35698}" type="slidenum">
              <a:rPr lang="en-US"/>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486" y="866799"/>
            <a:ext cx="8103569" cy="988837"/>
          </a:xfrm>
        </p:spPr>
        <p:txBody>
          <a:bodyPr/>
          <a:lstStyle/>
          <a:p>
            <a:r>
              <a:rPr lang="zh-CN" altLang="en-US" sz="1800" dirty="0" smtClean="0"/>
              <a:t>点击</a:t>
            </a:r>
            <a:r>
              <a:rPr lang="en-US" altLang="zh-CN" sz="1800" dirty="0" smtClean="0"/>
              <a:t>SIMULATE</a:t>
            </a:r>
            <a:r>
              <a:rPr lang="zh-CN" altLang="en-US" sz="1800" dirty="0" smtClean="0"/>
              <a:t>可以对方案进行</a:t>
            </a:r>
            <a:r>
              <a:rPr lang="zh-CN" altLang="en-US" sz="1800" dirty="0" smtClean="0"/>
              <a:t>仿</a:t>
            </a:r>
            <a:r>
              <a:rPr lang="zh-CN" altLang="en-US" sz="1800" dirty="0" smtClean="0"/>
              <a:t>真</a:t>
            </a:r>
            <a:r>
              <a:rPr lang="zh-CN" altLang="en-US" sz="1800" dirty="0" smtClean="0"/>
              <a:t>，</a:t>
            </a:r>
            <a:r>
              <a:rPr lang="en-US" altLang="zh-CN" sz="1800" dirty="0" smtClean="0"/>
              <a:t>WEBENCH</a:t>
            </a:r>
            <a:r>
              <a:rPr lang="zh-CN" altLang="en-US" sz="1800" dirty="0" smtClean="0"/>
              <a:t>支持稳态仿真、暂态仿真、上电过程仿真等不同类型的仿真。选择仿真类型后点击</a:t>
            </a:r>
            <a:r>
              <a:rPr lang="en-US" altLang="zh-CN" sz="1800" dirty="0" smtClean="0"/>
              <a:t>START</a:t>
            </a:r>
            <a:r>
              <a:rPr lang="zh-CN" altLang="en-US" sz="1800" dirty="0" smtClean="0"/>
              <a:t>，仿真完成后页面右侧会显示仿真结果波形。</a:t>
            </a:r>
            <a:endParaRPr lang="en-US" sz="1800" dirty="0"/>
          </a:p>
        </p:txBody>
      </p:sp>
      <p:sp>
        <p:nvSpPr>
          <p:cNvPr id="4" name="Slide Number Placeholder 3"/>
          <p:cNvSpPr>
            <a:spLocks noGrp="1"/>
          </p:cNvSpPr>
          <p:nvPr>
            <p:ph type="sldNum" sz="quarter" idx="10"/>
          </p:nvPr>
        </p:nvSpPr>
        <p:spPr/>
        <p:txBody>
          <a:bodyPr/>
          <a:lstStyle/>
          <a:p>
            <a:pPr>
              <a:defRPr/>
            </a:pPr>
            <a:fld id="{443D891E-8919-4168-90B1-C5AB677F7164}" type="slidenum">
              <a:rPr lang="en-US" smtClean="0"/>
              <a:pPr>
                <a:defRPr/>
              </a:pPr>
              <a:t>10</a:t>
            </a:fld>
            <a:endParaRPr lang="en-US"/>
          </a:p>
        </p:txBody>
      </p:sp>
      <p:sp>
        <p:nvSpPr>
          <p:cNvPr id="5" name="Title 1"/>
          <p:cNvSpPr>
            <a:spLocks noGrp="1"/>
          </p:cNvSpPr>
          <p:nvPr>
            <p:ph type="title"/>
          </p:nvPr>
        </p:nvSpPr>
        <p:spPr/>
        <p:txBody>
          <a:bodyPr/>
          <a:lstStyle/>
          <a:p>
            <a:r>
              <a:rPr lang="en-US" altLang="zh-CN" dirty="0" smtClean="0"/>
              <a:t>WEBENCH</a:t>
            </a:r>
            <a:r>
              <a:rPr lang="zh-CN" altLang="en-US" dirty="0"/>
              <a:t>仿真</a:t>
            </a:r>
            <a:r>
              <a:rPr lang="zh-CN" altLang="en-US" dirty="0" smtClean="0"/>
              <a:t>工</a:t>
            </a:r>
            <a:r>
              <a:rPr lang="zh-CN" altLang="en-US" dirty="0"/>
              <a:t>具</a:t>
            </a:r>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138" y="1952526"/>
            <a:ext cx="7707634" cy="3334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1480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486" y="866799"/>
            <a:ext cx="8103569" cy="988837"/>
          </a:xfrm>
        </p:spPr>
        <p:txBody>
          <a:bodyPr/>
          <a:lstStyle/>
          <a:p>
            <a:r>
              <a:rPr lang="zh-CN" altLang="en-US" sz="1800" dirty="0"/>
              <a:t>设计完成</a:t>
            </a:r>
            <a:r>
              <a:rPr lang="zh-CN" altLang="en-US" sz="1800" dirty="0" smtClean="0"/>
              <a:t>后点击</a:t>
            </a:r>
            <a:r>
              <a:rPr lang="en-US" altLang="zh-CN" sz="1800" dirty="0" smtClean="0"/>
              <a:t>EXPORT</a:t>
            </a:r>
            <a:r>
              <a:rPr lang="zh-CN" altLang="en-US" sz="1800" dirty="0" smtClean="0"/>
              <a:t>可以导出设计图纸或生成设计报告。在左侧选择导出格式并点击</a:t>
            </a:r>
            <a:r>
              <a:rPr lang="en-US" altLang="zh-CN" sz="1800" dirty="0" smtClean="0"/>
              <a:t>EXPORT DESIGN</a:t>
            </a:r>
            <a:r>
              <a:rPr lang="zh-CN" altLang="en-US" sz="1800" dirty="0" smtClean="0"/>
              <a:t>可以导出原理图和</a:t>
            </a:r>
            <a:r>
              <a:rPr lang="en-US" altLang="zh-CN" sz="1800" dirty="0" smtClean="0"/>
              <a:t>PCB</a:t>
            </a:r>
            <a:r>
              <a:rPr lang="zh-CN" altLang="en-US" sz="1800" dirty="0" smtClean="0"/>
              <a:t>图纸。点击下方的</a:t>
            </a:r>
            <a:r>
              <a:rPr lang="en-US" altLang="zh-CN" sz="1800" dirty="0" smtClean="0"/>
              <a:t>PRINT REPORT</a:t>
            </a:r>
            <a:r>
              <a:rPr lang="zh-CN" altLang="en-US" sz="1800" dirty="0" smtClean="0"/>
              <a:t>可以生成设计报告。</a:t>
            </a:r>
            <a:endParaRPr lang="en-US" sz="1800" dirty="0"/>
          </a:p>
        </p:txBody>
      </p:sp>
      <p:sp>
        <p:nvSpPr>
          <p:cNvPr id="4" name="Slide Number Placeholder 3"/>
          <p:cNvSpPr>
            <a:spLocks noGrp="1"/>
          </p:cNvSpPr>
          <p:nvPr>
            <p:ph type="sldNum" sz="quarter" idx="10"/>
          </p:nvPr>
        </p:nvSpPr>
        <p:spPr/>
        <p:txBody>
          <a:bodyPr/>
          <a:lstStyle/>
          <a:p>
            <a:pPr>
              <a:defRPr/>
            </a:pPr>
            <a:fld id="{443D891E-8919-4168-90B1-C5AB677F7164}" type="slidenum">
              <a:rPr lang="en-US" smtClean="0"/>
              <a:pPr>
                <a:defRPr/>
              </a:pPr>
              <a:t>11</a:t>
            </a:fld>
            <a:endParaRPr lang="en-US"/>
          </a:p>
        </p:txBody>
      </p:sp>
      <p:sp>
        <p:nvSpPr>
          <p:cNvPr id="5" name="Title 1"/>
          <p:cNvSpPr>
            <a:spLocks noGrp="1"/>
          </p:cNvSpPr>
          <p:nvPr>
            <p:ph type="title"/>
          </p:nvPr>
        </p:nvSpPr>
        <p:spPr/>
        <p:txBody>
          <a:bodyPr/>
          <a:lstStyle/>
          <a:p>
            <a:r>
              <a:rPr lang="en-US" altLang="zh-CN" dirty="0" smtClean="0"/>
              <a:t>WEBENCH</a:t>
            </a:r>
            <a:r>
              <a:rPr lang="zh-CN" altLang="en-US" dirty="0"/>
              <a:t>导出</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528" y="1795036"/>
            <a:ext cx="4004056" cy="449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208" y="1627003"/>
            <a:ext cx="3419856" cy="4662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7503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smtClean="0"/>
              <a:t>什么是</a:t>
            </a:r>
            <a:r>
              <a:rPr lang="en-US" altLang="zh-CN" dirty="0" smtClean="0"/>
              <a:t>WEBENCH</a:t>
            </a:r>
            <a:r>
              <a:rPr lang="en-US" dirty="0" smtClean="0"/>
              <a:t> </a:t>
            </a:r>
          </a:p>
        </p:txBody>
      </p:sp>
      <p:sp>
        <p:nvSpPr>
          <p:cNvPr id="11267" name="Rectangle 3"/>
          <p:cNvSpPr>
            <a:spLocks noGrp="1" noChangeArrowheads="1"/>
          </p:cNvSpPr>
          <p:nvPr>
            <p:ph idx="1"/>
          </p:nvPr>
        </p:nvSpPr>
        <p:spPr>
          <a:xfrm>
            <a:off x="333375" y="1047750"/>
            <a:ext cx="8467725" cy="4946650"/>
          </a:xfrm>
        </p:spPr>
        <p:txBody>
          <a:bodyPr/>
          <a:lstStyle/>
          <a:p>
            <a:r>
              <a:rPr lang="zh-CN" altLang="en-US" dirty="0" smtClean="0"/>
              <a:t>现代电子系统设计涉及的芯片越来越多，芯片功耗越来越大。之前</a:t>
            </a:r>
            <a:r>
              <a:rPr lang="en-US" dirty="0" smtClean="0"/>
              <a:t>74</a:t>
            </a:r>
            <a:r>
              <a:rPr lang="zh-CN" altLang="en-US" dirty="0" smtClean="0"/>
              <a:t>加</a:t>
            </a:r>
            <a:r>
              <a:rPr lang="en-US" dirty="0" smtClean="0"/>
              <a:t>51</a:t>
            </a:r>
            <a:r>
              <a:rPr lang="zh-CN" altLang="en-US" dirty="0" smtClean="0"/>
              <a:t>时代一个</a:t>
            </a:r>
            <a:r>
              <a:rPr lang="en-US" dirty="0" smtClean="0"/>
              <a:t>5V</a:t>
            </a:r>
            <a:r>
              <a:rPr lang="zh-CN" altLang="en-US" dirty="0" smtClean="0"/>
              <a:t>电压统治全板的情况不复存在。现代的电子系统对电源要求多种多样，电压方面：</a:t>
            </a:r>
            <a:r>
              <a:rPr lang="en-US" dirty="0" smtClean="0"/>
              <a:t>1V</a:t>
            </a:r>
            <a:r>
              <a:rPr lang="zh-CN" altLang="en-US" dirty="0" smtClean="0"/>
              <a:t>、</a:t>
            </a:r>
            <a:r>
              <a:rPr lang="en-US" dirty="0" smtClean="0"/>
              <a:t>1.2V</a:t>
            </a:r>
            <a:r>
              <a:rPr lang="zh-CN" altLang="en-US" dirty="0" smtClean="0"/>
              <a:t>、</a:t>
            </a:r>
            <a:r>
              <a:rPr lang="en-US" dirty="0" smtClean="0"/>
              <a:t>1.8V</a:t>
            </a:r>
            <a:r>
              <a:rPr lang="zh-CN" altLang="en-US" dirty="0" smtClean="0"/>
              <a:t>、</a:t>
            </a:r>
            <a:r>
              <a:rPr lang="en-US" dirty="0" smtClean="0"/>
              <a:t>3.3V</a:t>
            </a:r>
            <a:r>
              <a:rPr lang="zh-CN" altLang="en-US" dirty="0" smtClean="0"/>
              <a:t>和</a:t>
            </a:r>
            <a:r>
              <a:rPr lang="en-US" dirty="0" smtClean="0"/>
              <a:t>5V</a:t>
            </a:r>
            <a:r>
              <a:rPr lang="zh-CN" altLang="en-US" dirty="0" smtClean="0"/>
              <a:t>等；性能方面：大电流的，高精度的，低噪声的，低功耗和高效率的等等。为了应对如此之多的需求，多种多样的电源芯片应运而生。</a:t>
            </a:r>
            <a:endParaRPr lang="en-US" dirty="0" smtClean="0"/>
          </a:p>
          <a:p>
            <a:r>
              <a:rPr lang="zh-CN" altLang="en-US" dirty="0" smtClean="0"/>
              <a:t>根据这些电压和电流情况，并考虑到需要的性能、功耗和体积，工程师从众多的电源芯片中选型并优化。这是一个复杂而辛苦的过程，急需一种软件工具配合工程师工作，</a:t>
            </a:r>
            <a:r>
              <a:rPr lang="en-US" b="1" dirty="0" smtClean="0"/>
              <a:t>TI</a:t>
            </a:r>
            <a:r>
              <a:rPr lang="zh-CN" altLang="en-US" b="1" dirty="0" smtClean="0"/>
              <a:t>为电源的设计选型提供了强大的设计软件：</a:t>
            </a:r>
            <a:r>
              <a:rPr lang="en-US" b="1" dirty="0" smtClean="0"/>
              <a:t>WEBENCH</a:t>
            </a:r>
          </a:p>
          <a:p>
            <a:r>
              <a:rPr lang="en-US" dirty="0" smtClean="0"/>
              <a:t>TI</a:t>
            </a:r>
            <a:r>
              <a:rPr lang="zh-CN" altLang="en-US" dirty="0" smtClean="0"/>
              <a:t>的电源芯片种类齐全，按用途有</a:t>
            </a:r>
            <a:r>
              <a:rPr lang="en-US" dirty="0" smtClean="0"/>
              <a:t>AC-DC</a:t>
            </a:r>
            <a:r>
              <a:rPr lang="zh-CN" altLang="en-US" dirty="0" smtClean="0"/>
              <a:t>，</a:t>
            </a:r>
            <a:r>
              <a:rPr lang="en-US" dirty="0" smtClean="0"/>
              <a:t>DC-DC</a:t>
            </a:r>
            <a:r>
              <a:rPr lang="zh-CN" altLang="en-US" dirty="0" smtClean="0"/>
              <a:t>和</a:t>
            </a:r>
            <a:r>
              <a:rPr lang="en-US" dirty="0" smtClean="0"/>
              <a:t>DC-AC</a:t>
            </a:r>
            <a:r>
              <a:rPr lang="zh-CN" altLang="en-US" dirty="0" smtClean="0"/>
              <a:t>，按照拓扑结构常见的有</a:t>
            </a:r>
            <a:r>
              <a:rPr lang="en-US" dirty="0" smtClean="0"/>
              <a:t>buck</a:t>
            </a:r>
            <a:r>
              <a:rPr lang="zh-CN" altLang="en-US" dirty="0" smtClean="0"/>
              <a:t>、</a:t>
            </a:r>
            <a:r>
              <a:rPr lang="en-US" dirty="0" smtClean="0"/>
              <a:t>boost</a:t>
            </a:r>
            <a:r>
              <a:rPr lang="zh-CN" altLang="en-US" dirty="0" smtClean="0"/>
              <a:t>和</a:t>
            </a:r>
            <a:r>
              <a:rPr lang="en-US" dirty="0" smtClean="0"/>
              <a:t>buck-boost</a:t>
            </a:r>
            <a:r>
              <a:rPr lang="zh-CN" altLang="en-US" dirty="0" smtClean="0"/>
              <a:t>等。从这些海量芯片中选取合适的芯片一个个看数据手册进行筛选是一件效率很低很耗精力的事情。</a:t>
            </a:r>
            <a:r>
              <a:rPr lang="en-US" dirty="0" smtClean="0"/>
              <a:t>TI</a:t>
            </a:r>
            <a:r>
              <a:rPr lang="zh-CN" altLang="en-US" dirty="0" smtClean="0"/>
              <a:t>提供了</a:t>
            </a:r>
            <a:r>
              <a:rPr lang="en-US" altLang="zh-CN" b="1" dirty="0" smtClean="0"/>
              <a:t>WEBENCH</a:t>
            </a:r>
            <a:r>
              <a:rPr lang="zh-CN" altLang="en-US" dirty="0" smtClean="0"/>
              <a:t>电源设计软件，来帮助用户完成设计，并可以优化和仿真</a:t>
            </a:r>
            <a:endParaRPr lang="en-US" dirty="0" smtClean="0"/>
          </a:p>
        </p:txBody>
      </p:sp>
      <p:sp>
        <p:nvSpPr>
          <p:cNvPr id="11268" name="Slide Number Placeholder 3"/>
          <p:cNvSpPr>
            <a:spLocks noGrp="1"/>
          </p:cNvSpPr>
          <p:nvPr>
            <p:ph type="sldNum" sz="quarter" idx="10"/>
          </p:nvPr>
        </p:nvSpPr>
        <p:spPr>
          <a:noFill/>
        </p:spPr>
        <p:txBody>
          <a:bodyPr/>
          <a:lstStyle/>
          <a:p>
            <a:fld id="{A41F6504-FE76-4DAA-9B22-D641F54AADF9}" type="slidenum">
              <a:rPr lang="en-US"/>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网上注册 </a:t>
            </a:r>
            <a:r>
              <a:rPr lang="en-US" altLang="zh-CN" dirty="0" smtClean="0"/>
              <a:t>my.TI</a:t>
            </a:r>
            <a:r>
              <a:rPr lang="zh-CN" altLang="en-US" dirty="0" smtClean="0"/>
              <a:t>账号</a:t>
            </a:r>
            <a:endParaRPr lang="en-US" dirty="0"/>
          </a:p>
        </p:txBody>
      </p:sp>
      <p:sp>
        <p:nvSpPr>
          <p:cNvPr id="3" name="Content Placeholder 2"/>
          <p:cNvSpPr>
            <a:spLocks noGrp="1"/>
          </p:cNvSpPr>
          <p:nvPr>
            <p:ph idx="1"/>
          </p:nvPr>
        </p:nvSpPr>
        <p:spPr>
          <a:xfrm>
            <a:off x="4459327" y="1026165"/>
            <a:ext cx="4375836" cy="4302789"/>
          </a:xfrm>
        </p:spPr>
        <p:txBody>
          <a:bodyPr/>
          <a:lstStyle/>
          <a:p>
            <a:pPr>
              <a:lnSpc>
                <a:spcPts val="2800"/>
              </a:lnSpc>
              <a:spcBef>
                <a:spcPts val="0"/>
              </a:spcBef>
              <a:buFont typeface="Wingdings" panose="05000000000000000000" pitchFamily="2" charset="2"/>
              <a:buChar char="v"/>
            </a:pPr>
            <a:r>
              <a:rPr lang="zh-CN" altLang="en-US" sz="1600" b="1" i="1" dirty="0" smtClean="0"/>
              <a:t> 使用</a:t>
            </a:r>
            <a:r>
              <a:rPr lang="en-US" altLang="zh-CN" sz="1600" b="1" i="1" dirty="0" smtClean="0"/>
              <a:t>Webench</a:t>
            </a:r>
            <a:r>
              <a:rPr lang="zh-CN" altLang="en-US" sz="1600" b="1" i="1" dirty="0" smtClean="0"/>
              <a:t>进行电路设计，第一步需要注册</a:t>
            </a:r>
            <a:r>
              <a:rPr lang="en-US" altLang="zh-CN" sz="1600" b="1" i="1" dirty="0" smtClean="0"/>
              <a:t>my.TI</a:t>
            </a:r>
            <a:r>
              <a:rPr lang="zh-CN" altLang="en-US" sz="1600" b="1" i="1" dirty="0" smtClean="0"/>
              <a:t>账号</a:t>
            </a:r>
            <a:endParaRPr lang="en-US" altLang="zh-CN" sz="1600" b="1" i="1" dirty="0" smtClean="0"/>
          </a:p>
          <a:p>
            <a:pPr>
              <a:lnSpc>
                <a:spcPts val="2800"/>
              </a:lnSpc>
              <a:spcBef>
                <a:spcPts val="0"/>
              </a:spcBef>
              <a:buFont typeface="Wingdings" panose="05000000000000000000" pitchFamily="2" charset="2"/>
              <a:buChar char="v"/>
            </a:pPr>
            <a:r>
              <a:rPr lang="zh-CN" altLang="en-US" sz="1600" b="1" i="1" dirty="0" smtClean="0"/>
              <a:t> 请记住该账号，未来可以使用该账号向</a:t>
            </a:r>
            <a:r>
              <a:rPr lang="en-US" altLang="zh-CN" sz="1600" b="1" i="1" dirty="0" smtClean="0"/>
              <a:t>TI</a:t>
            </a:r>
            <a:r>
              <a:rPr lang="zh-CN" altLang="en-US" sz="1600" b="1" i="1" dirty="0" smtClean="0"/>
              <a:t>申请</a:t>
            </a:r>
            <a:r>
              <a:rPr lang="zh-CN" altLang="en-US" sz="1600" b="1" i="1" dirty="0"/>
              <a:t>免费</a:t>
            </a:r>
            <a:r>
              <a:rPr lang="zh-CN" altLang="en-US" sz="1600" b="1" i="1" dirty="0" smtClean="0"/>
              <a:t>的样片和开发板，</a:t>
            </a:r>
            <a:r>
              <a:rPr lang="en-US" altLang="zh-CN" sz="1600" b="1" i="1" dirty="0" smtClean="0"/>
              <a:t>TI</a:t>
            </a:r>
            <a:r>
              <a:rPr lang="zh-CN" altLang="en-US" sz="1600" b="1" i="1" dirty="0" smtClean="0"/>
              <a:t>大学计划定期会有很多活动，为同学们提供学习用的开发板和学习资源，均需使用该账</a:t>
            </a:r>
            <a:r>
              <a:rPr lang="zh-CN" altLang="en-US" sz="1600" b="1" i="1" dirty="0" smtClean="0"/>
              <a:t>户</a:t>
            </a:r>
            <a:endParaRPr lang="en-US" altLang="zh-CN" sz="1600" b="1" i="1" dirty="0" smtClean="0"/>
          </a:p>
          <a:p>
            <a:pPr>
              <a:lnSpc>
                <a:spcPts val="2800"/>
              </a:lnSpc>
              <a:spcBef>
                <a:spcPts val="0"/>
              </a:spcBef>
              <a:buFont typeface="Wingdings" panose="05000000000000000000" pitchFamily="2" charset="2"/>
              <a:buChar char="v"/>
            </a:pPr>
            <a:r>
              <a:rPr lang="zh-CN" altLang="en-US" sz="1600" b="1" i="1" dirty="0"/>
              <a:t>高</a:t>
            </a:r>
            <a:r>
              <a:rPr lang="zh-CN" altLang="en-US" sz="1600" b="1" i="1" dirty="0" smtClean="0"/>
              <a:t>校师生建议使用</a:t>
            </a:r>
            <a:r>
              <a:rPr lang="en-US" altLang="zh-CN" sz="1600" b="1" i="1" dirty="0" err="1" smtClean="0"/>
              <a:t>edu</a:t>
            </a:r>
            <a:r>
              <a:rPr lang="zh-CN" altLang="en-US" sz="1600" b="1" i="1" dirty="0" smtClean="0"/>
              <a:t>邮箱作为注册邮箱</a:t>
            </a:r>
            <a:endParaRPr lang="en-US" altLang="zh-CN" sz="1600" b="1" i="1" dirty="0" smtClean="0"/>
          </a:p>
          <a:p>
            <a:pPr>
              <a:buFont typeface="Arial" panose="020B0604020202020204" pitchFamily="34" charset="0"/>
              <a:buChar char="•"/>
            </a:pPr>
            <a:r>
              <a:rPr lang="zh-CN" altLang="en-US" dirty="0" smtClean="0"/>
              <a:t>第</a:t>
            </a:r>
            <a:r>
              <a:rPr lang="zh-CN" altLang="en-US" dirty="0"/>
              <a:t>一步：登陆</a:t>
            </a:r>
            <a:r>
              <a:rPr lang="en-US" altLang="zh-CN" dirty="0"/>
              <a:t>TI</a:t>
            </a:r>
            <a:r>
              <a:rPr lang="zh-CN" altLang="en-US" dirty="0"/>
              <a:t>官网 </a:t>
            </a:r>
            <a:r>
              <a:rPr lang="en-US" altLang="zh-CN" dirty="0" smtClean="0">
                <a:hlinkClick r:id="rId2"/>
              </a:rPr>
              <a:t>www.ti.com</a:t>
            </a:r>
            <a:endParaRPr lang="en-US" altLang="zh-CN" dirty="0" smtClean="0"/>
          </a:p>
          <a:p>
            <a:r>
              <a:rPr lang="zh-CN" altLang="en-US" dirty="0" smtClean="0"/>
              <a:t>第二步：进入 </a:t>
            </a:r>
            <a:r>
              <a:rPr lang="en-US" altLang="zh-CN" dirty="0" smtClean="0"/>
              <a:t>my.TI Login</a:t>
            </a:r>
            <a:r>
              <a:rPr lang="zh-CN" altLang="en-US" dirty="0" smtClean="0"/>
              <a:t>界面</a:t>
            </a:r>
            <a:endParaRPr lang="en-US" altLang="zh-CN" dirty="0" smtClean="0"/>
          </a:p>
          <a:p>
            <a:r>
              <a:rPr lang="zh-CN" altLang="en-US" dirty="0" smtClean="0"/>
              <a:t>第三步：输入新用户信息，点击“注册并继续”</a:t>
            </a:r>
            <a:endParaRPr lang="en-US" altLang="zh-CN" dirty="0" smtClean="0"/>
          </a:p>
          <a:p>
            <a:r>
              <a:rPr lang="zh-CN" altLang="en-US" dirty="0" smtClean="0"/>
              <a:t>第四步：登陆邮箱进行验证</a:t>
            </a:r>
            <a:endParaRPr lang="en-US" dirty="0"/>
          </a:p>
        </p:txBody>
      </p:sp>
      <p:sp>
        <p:nvSpPr>
          <p:cNvPr id="4" name="Slide Number Placeholder 3"/>
          <p:cNvSpPr>
            <a:spLocks noGrp="1"/>
          </p:cNvSpPr>
          <p:nvPr>
            <p:ph type="sldNum" sz="quarter" idx="10"/>
          </p:nvPr>
        </p:nvSpPr>
        <p:spPr/>
        <p:txBody>
          <a:bodyPr/>
          <a:lstStyle/>
          <a:p>
            <a:pPr>
              <a:defRPr/>
            </a:pPr>
            <a:fld id="{443D891E-8919-4168-90B1-C5AB677F7164}" type="slidenum">
              <a:rPr lang="en-US" smtClean="0"/>
              <a:pPr>
                <a:defRPr/>
              </a:pPr>
              <a:t>3</a:t>
            </a:fld>
            <a:endParaRPr lang="en-US" dirty="0"/>
          </a:p>
        </p:txBody>
      </p:sp>
      <p:pic>
        <p:nvPicPr>
          <p:cNvPr id="29698" name="Picture 2"/>
          <p:cNvPicPr>
            <a:picLocks noChangeAspect="1" noChangeArrowheads="1"/>
          </p:cNvPicPr>
          <p:nvPr/>
        </p:nvPicPr>
        <p:blipFill>
          <a:blip r:embed="rId3" cstate="print"/>
          <a:srcRect/>
          <a:stretch>
            <a:fillRect/>
          </a:stretch>
        </p:blipFill>
        <p:spPr bwMode="auto">
          <a:xfrm>
            <a:off x="412336" y="3392509"/>
            <a:ext cx="3841165" cy="1544252"/>
          </a:xfrm>
          <a:prstGeom prst="rect">
            <a:avLst/>
          </a:prstGeom>
          <a:noFill/>
          <a:ln w="9525">
            <a:noFill/>
            <a:miter lim="800000"/>
            <a:headEnd/>
            <a:tailEnd/>
          </a:ln>
        </p:spPr>
      </p:pic>
      <p:pic>
        <p:nvPicPr>
          <p:cNvPr id="29699" name="Picture 3"/>
          <p:cNvPicPr>
            <a:picLocks noChangeAspect="1" noChangeArrowheads="1"/>
          </p:cNvPicPr>
          <p:nvPr/>
        </p:nvPicPr>
        <p:blipFill>
          <a:blip r:embed="rId4" cstate="print"/>
          <a:srcRect/>
          <a:stretch>
            <a:fillRect/>
          </a:stretch>
        </p:blipFill>
        <p:spPr bwMode="auto">
          <a:xfrm>
            <a:off x="494138" y="1238946"/>
            <a:ext cx="3737564" cy="210015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从哪里进入</a:t>
            </a:r>
            <a:r>
              <a:rPr lang="en-US" altLang="zh-CN" dirty="0" smtClean="0"/>
              <a:t>WEBENCH</a:t>
            </a:r>
            <a:r>
              <a:rPr lang="zh-CN" altLang="en-US" dirty="0" smtClean="0"/>
              <a:t>？</a:t>
            </a:r>
            <a:endParaRPr lang="en-US" dirty="0"/>
          </a:p>
        </p:txBody>
      </p:sp>
      <p:sp>
        <p:nvSpPr>
          <p:cNvPr id="3" name="Content Placeholder 2"/>
          <p:cNvSpPr>
            <a:spLocks noGrp="1"/>
          </p:cNvSpPr>
          <p:nvPr>
            <p:ph idx="1"/>
          </p:nvPr>
        </p:nvSpPr>
        <p:spPr/>
        <p:txBody>
          <a:bodyPr/>
          <a:lstStyle/>
          <a:p>
            <a:r>
              <a:rPr lang="zh-CN" altLang="en-US" sz="1800" dirty="0" smtClean="0"/>
              <a:t>从主</a:t>
            </a:r>
            <a:r>
              <a:rPr lang="zh-CN" altLang="en-US" sz="1800" dirty="0" smtClean="0"/>
              <a:t>页</a:t>
            </a:r>
            <a:r>
              <a:rPr lang="en-US" sz="1800" u="sng" dirty="0" smtClean="0">
                <a:hlinkClick r:id="rId2"/>
              </a:rPr>
              <a:t>www.ti.com.cn</a:t>
            </a:r>
            <a:r>
              <a:rPr lang="zh-CN" altLang="en-US" sz="1800" dirty="0" smtClean="0"/>
              <a:t>进</a:t>
            </a:r>
            <a:r>
              <a:rPr lang="zh-CN" altLang="en-US" sz="1800" dirty="0" smtClean="0"/>
              <a:t>入，可以看到上图方框中所示选项，</a:t>
            </a:r>
            <a:r>
              <a:rPr lang="zh-CN" altLang="en-US" sz="1800" dirty="0" smtClean="0"/>
              <a:t>在“工具与软件”中</a:t>
            </a:r>
            <a:r>
              <a:rPr lang="zh-CN" altLang="en-US" sz="1800" dirty="0" smtClean="0"/>
              <a:t>可以看</a:t>
            </a:r>
            <a:r>
              <a:rPr lang="zh-CN" altLang="en-US" sz="1800" dirty="0" smtClean="0"/>
              <a:t>到：</a:t>
            </a:r>
            <a:r>
              <a:rPr lang="en-US" sz="1800" dirty="0" smtClean="0"/>
              <a:t>WEBENCH</a:t>
            </a:r>
            <a:r>
              <a:rPr lang="zh-CN" altLang="en-US" sz="1800" dirty="0" smtClean="0"/>
              <a:t>设计中心。</a:t>
            </a:r>
            <a:endParaRPr lang="en-US" sz="1800" dirty="0" smtClean="0"/>
          </a:p>
          <a:p>
            <a:endParaRPr lang="en-US" sz="1800" dirty="0"/>
          </a:p>
        </p:txBody>
      </p:sp>
      <p:sp>
        <p:nvSpPr>
          <p:cNvPr id="4" name="Slide Number Placeholder 3"/>
          <p:cNvSpPr>
            <a:spLocks noGrp="1"/>
          </p:cNvSpPr>
          <p:nvPr>
            <p:ph type="sldNum" sz="quarter" idx="10"/>
          </p:nvPr>
        </p:nvSpPr>
        <p:spPr/>
        <p:txBody>
          <a:bodyPr/>
          <a:lstStyle/>
          <a:p>
            <a:pPr>
              <a:defRPr/>
            </a:pPr>
            <a:fld id="{443D891E-8919-4168-90B1-C5AB677F7164}" type="slidenum">
              <a:rPr lang="en-US" smtClean="0"/>
              <a:pPr>
                <a:defRPr/>
              </a:pPr>
              <a:t>4</a:t>
            </a:fld>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201863"/>
            <a:ext cx="6470650" cy="336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761488" y="2752344"/>
            <a:ext cx="932688" cy="41148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54962" y="3227832"/>
            <a:ext cx="1635125" cy="2819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75" y="1469546"/>
            <a:ext cx="7224649" cy="4620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ltLang="zh-CN" dirty="0" smtClean="0"/>
              <a:t>WEBENCH</a:t>
            </a:r>
            <a:endParaRPr lang="en-US" dirty="0"/>
          </a:p>
        </p:txBody>
      </p:sp>
      <p:sp>
        <p:nvSpPr>
          <p:cNvPr id="3" name="Content Placeholder 2"/>
          <p:cNvSpPr>
            <a:spLocks noGrp="1"/>
          </p:cNvSpPr>
          <p:nvPr>
            <p:ph idx="1"/>
          </p:nvPr>
        </p:nvSpPr>
        <p:spPr>
          <a:xfrm>
            <a:off x="333375" y="951578"/>
            <a:ext cx="8467725" cy="4945932"/>
          </a:xfrm>
        </p:spPr>
        <p:txBody>
          <a:bodyPr/>
          <a:lstStyle/>
          <a:p>
            <a:r>
              <a:rPr lang="zh-CN" altLang="en-US" sz="1800" dirty="0" smtClean="0"/>
              <a:t>进入</a:t>
            </a:r>
            <a:r>
              <a:rPr lang="en-US" altLang="zh-CN" sz="1800" dirty="0"/>
              <a:t>W</a:t>
            </a:r>
            <a:r>
              <a:rPr lang="en-US" altLang="zh-CN" sz="1800" dirty="0" smtClean="0"/>
              <a:t>ebench</a:t>
            </a:r>
            <a:r>
              <a:rPr lang="zh-CN" altLang="en-US" sz="1800" dirty="0" smtClean="0"/>
              <a:t>页面，如下图所示，点击下图方框中的</a:t>
            </a:r>
            <a:r>
              <a:rPr lang="zh-CN" altLang="en-US" sz="1800" dirty="0" smtClean="0"/>
              <a:t>“</a:t>
            </a:r>
            <a:r>
              <a:rPr lang="zh-CN" altLang="en-US" sz="1800" dirty="0"/>
              <a:t>立即尝试</a:t>
            </a:r>
            <a:r>
              <a:rPr lang="zh-CN" altLang="en-US" sz="1800" dirty="0" smtClean="0"/>
              <a:t>” </a:t>
            </a:r>
            <a:r>
              <a:rPr lang="zh-CN" altLang="en-US" sz="1800" dirty="0"/>
              <a:t>进</a:t>
            </a:r>
            <a:r>
              <a:rPr lang="zh-CN" altLang="en-US" sz="1800" dirty="0" smtClean="0"/>
              <a:t>入设计界面</a:t>
            </a:r>
            <a:endParaRPr lang="en-US" altLang="zh-CN" sz="1800" dirty="0" smtClean="0"/>
          </a:p>
          <a:p>
            <a:pPr marL="0" indent="0">
              <a:buNone/>
            </a:pPr>
            <a:endParaRPr lang="en-US" sz="1800" dirty="0" smtClean="0"/>
          </a:p>
          <a:p>
            <a:endParaRPr lang="en-US" sz="1800" dirty="0" smtClean="0"/>
          </a:p>
          <a:p>
            <a:pPr marL="0" indent="0">
              <a:buNone/>
            </a:pPr>
            <a:r>
              <a:rPr lang="en-US" sz="1800" dirty="0" smtClean="0"/>
              <a:t>                                                                                                  </a:t>
            </a:r>
            <a:r>
              <a:rPr lang="zh-CN" altLang="en-US" sz="1800" dirty="0" smtClean="0"/>
              <a:t>    </a:t>
            </a:r>
            <a:endParaRPr lang="en-US" altLang="zh-CN" sz="1800" dirty="0" smtClean="0"/>
          </a:p>
          <a:p>
            <a:pPr marL="0" indent="0">
              <a:buNone/>
            </a:pPr>
            <a:endParaRPr lang="en-US" sz="1800" dirty="0" smtClean="0"/>
          </a:p>
        </p:txBody>
      </p:sp>
      <p:sp>
        <p:nvSpPr>
          <p:cNvPr id="4" name="Slide Number Placeholder 3"/>
          <p:cNvSpPr>
            <a:spLocks noGrp="1"/>
          </p:cNvSpPr>
          <p:nvPr>
            <p:ph type="sldNum" sz="quarter" idx="10"/>
          </p:nvPr>
        </p:nvSpPr>
        <p:spPr/>
        <p:txBody>
          <a:bodyPr/>
          <a:lstStyle/>
          <a:p>
            <a:pPr>
              <a:defRPr/>
            </a:pPr>
            <a:fld id="{443D891E-8919-4168-90B1-C5AB677F7164}" type="slidenum">
              <a:rPr lang="en-US" smtClean="0"/>
              <a:pPr>
                <a:defRPr/>
              </a:pPr>
              <a:t>5</a:t>
            </a:fld>
            <a:endParaRPr lang="en-US" dirty="0"/>
          </a:p>
        </p:txBody>
      </p:sp>
      <p:sp>
        <p:nvSpPr>
          <p:cNvPr id="9" name="Rectangle 8"/>
          <p:cNvSpPr/>
          <p:nvPr/>
        </p:nvSpPr>
        <p:spPr>
          <a:xfrm>
            <a:off x="968375" y="4838873"/>
            <a:ext cx="1652441" cy="254336"/>
          </a:xfrm>
          <a:prstGeom prst="rect">
            <a:avLst/>
          </a:prstGeom>
          <a:noFill/>
          <a:ln w="444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WEBENCH</a:t>
            </a:r>
            <a:r>
              <a:rPr lang="zh-CN" altLang="en-US" dirty="0" smtClean="0"/>
              <a:t>电源设</a:t>
            </a:r>
            <a:r>
              <a:rPr lang="zh-CN" altLang="en-US" dirty="0" smtClean="0"/>
              <a:t>计工具</a:t>
            </a:r>
            <a:endParaRPr lang="en-US" dirty="0"/>
          </a:p>
        </p:txBody>
      </p:sp>
      <p:sp>
        <p:nvSpPr>
          <p:cNvPr id="4" name="Slide Number Placeholder 3"/>
          <p:cNvSpPr>
            <a:spLocks noGrp="1"/>
          </p:cNvSpPr>
          <p:nvPr>
            <p:ph type="sldNum" sz="quarter" idx="10"/>
          </p:nvPr>
        </p:nvSpPr>
        <p:spPr/>
        <p:txBody>
          <a:bodyPr/>
          <a:lstStyle/>
          <a:p>
            <a:pPr>
              <a:defRPr/>
            </a:pPr>
            <a:fld id="{443D891E-8919-4168-90B1-C5AB677F7164}" type="slidenum">
              <a:rPr lang="en-US" smtClean="0"/>
              <a:pPr>
                <a:defRPr/>
              </a:pPr>
              <a:t>6</a:t>
            </a:fld>
            <a:endParaRPr lang="en-US" dirty="0"/>
          </a:p>
        </p:txBody>
      </p:sp>
      <p:sp>
        <p:nvSpPr>
          <p:cNvPr id="10" name="TextBox 9"/>
          <p:cNvSpPr txBox="1"/>
          <p:nvPr/>
        </p:nvSpPr>
        <p:spPr>
          <a:xfrm>
            <a:off x="466283" y="853844"/>
            <a:ext cx="8011598" cy="938719"/>
          </a:xfrm>
          <a:prstGeom prst="rect">
            <a:avLst/>
          </a:prstGeom>
          <a:noFill/>
        </p:spPr>
        <p:txBody>
          <a:bodyPr wrap="square" rtlCol="0">
            <a:spAutoFit/>
          </a:bodyPr>
          <a:lstStyle/>
          <a:p>
            <a:pPr marL="285750" indent="-285750">
              <a:lnSpc>
                <a:spcPts val="2160"/>
              </a:lnSpc>
              <a:buFont typeface="Arial" panose="020B0604020202020204" pitchFamily="34" charset="0"/>
              <a:buChar char="•"/>
            </a:pPr>
            <a:r>
              <a:rPr lang="zh-CN" altLang="en-US" dirty="0" smtClean="0"/>
              <a:t>进</a:t>
            </a:r>
            <a:r>
              <a:rPr lang="zh-CN" altLang="en-US" dirty="0" smtClean="0"/>
              <a:t>入</a:t>
            </a:r>
            <a:r>
              <a:rPr lang="en-US" altLang="zh-CN" dirty="0" smtClean="0"/>
              <a:t>Webench</a:t>
            </a:r>
            <a:r>
              <a:rPr lang="zh-CN" altLang="en-US" dirty="0"/>
              <a:t> </a:t>
            </a:r>
            <a:r>
              <a:rPr lang="zh-CN" altLang="en-US" dirty="0" smtClean="0"/>
              <a:t>电源设计界面。在该界面中，我们可以根据自己需要设计的系统进行电源电路的设计</a:t>
            </a:r>
            <a:r>
              <a:rPr lang="zh-CN" altLang="en-US" dirty="0" smtClean="0"/>
              <a:t>，</a:t>
            </a:r>
            <a:r>
              <a:rPr lang="zh-CN" altLang="en-US" dirty="0"/>
              <a:t>选</a:t>
            </a:r>
            <a:r>
              <a:rPr lang="zh-CN" altLang="en-US" dirty="0" smtClean="0"/>
              <a:t>择输入电压类型（</a:t>
            </a:r>
            <a:r>
              <a:rPr lang="en-US" altLang="zh-CN" dirty="0" smtClean="0"/>
              <a:t>DC/AC</a:t>
            </a:r>
            <a:r>
              <a:rPr lang="zh-CN" altLang="en-US" dirty="0" smtClean="0"/>
              <a:t>），键入输</a:t>
            </a:r>
            <a:r>
              <a:rPr lang="zh-CN" altLang="en-US" dirty="0" smtClean="0"/>
              <a:t>入电压范</a:t>
            </a:r>
            <a:r>
              <a:rPr lang="zh-CN" altLang="en-US" dirty="0" smtClean="0"/>
              <a:t>围、输</a:t>
            </a:r>
            <a:r>
              <a:rPr lang="zh-CN" altLang="en-US" dirty="0" smtClean="0"/>
              <a:t>出电</a:t>
            </a:r>
            <a:r>
              <a:rPr lang="zh-CN" altLang="en-US" dirty="0" smtClean="0"/>
              <a:t>压、及输</a:t>
            </a:r>
            <a:r>
              <a:rPr lang="zh-CN" altLang="en-US" dirty="0" smtClean="0"/>
              <a:t>出电流大</a:t>
            </a:r>
            <a:r>
              <a:rPr lang="zh-CN" altLang="en-US" dirty="0" smtClean="0"/>
              <a:t>小</a:t>
            </a:r>
            <a:r>
              <a:rPr lang="zh-CN" altLang="en-US" dirty="0"/>
              <a:t>后</a:t>
            </a:r>
            <a:r>
              <a:rPr lang="zh-CN" altLang="en-US" dirty="0" smtClean="0"/>
              <a:t>，</a:t>
            </a:r>
            <a:r>
              <a:rPr lang="zh-CN" altLang="en-US" dirty="0" smtClean="0"/>
              <a:t>即可以</a:t>
            </a:r>
            <a:r>
              <a:rPr lang="zh-CN" altLang="en-US" dirty="0" smtClean="0"/>
              <a:t>点击</a:t>
            </a:r>
            <a:r>
              <a:rPr lang="en-US" altLang="zh-CN" dirty="0" smtClean="0"/>
              <a:t>View </a:t>
            </a:r>
            <a:r>
              <a:rPr lang="en-US" altLang="zh-CN" dirty="0" smtClean="0"/>
              <a:t>Designs</a:t>
            </a:r>
            <a:r>
              <a:rPr lang="zh-CN" altLang="en-US" dirty="0" smtClean="0"/>
              <a:t>。</a:t>
            </a:r>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897" y="1792563"/>
            <a:ext cx="5887720" cy="4516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WEBENCH</a:t>
            </a:r>
            <a:r>
              <a:rPr lang="zh-CN" altLang="en-US" dirty="0"/>
              <a:t>方案列表</a:t>
            </a:r>
            <a:endParaRPr lang="en-US" dirty="0"/>
          </a:p>
        </p:txBody>
      </p:sp>
      <p:sp>
        <p:nvSpPr>
          <p:cNvPr id="3" name="Content Placeholder 2"/>
          <p:cNvSpPr>
            <a:spLocks noGrp="1"/>
          </p:cNvSpPr>
          <p:nvPr>
            <p:ph idx="1"/>
          </p:nvPr>
        </p:nvSpPr>
        <p:spPr>
          <a:xfrm>
            <a:off x="315208" y="939466"/>
            <a:ext cx="8467725" cy="1058891"/>
          </a:xfrm>
        </p:spPr>
        <p:txBody>
          <a:bodyPr/>
          <a:lstStyle/>
          <a:p>
            <a:r>
              <a:rPr lang="en-US" altLang="zh-CN" sz="1800" dirty="0" smtClean="0"/>
              <a:t>WEBENCH</a:t>
            </a:r>
            <a:r>
              <a:rPr lang="zh-CN" altLang="en-US" sz="1800" dirty="0" smtClean="0"/>
              <a:t>工</a:t>
            </a:r>
            <a:r>
              <a:rPr lang="zh-CN" altLang="en-US" sz="1800" dirty="0" smtClean="0"/>
              <a:t>具会根</a:t>
            </a:r>
            <a:r>
              <a:rPr lang="zh-CN" altLang="en-US" sz="1800" dirty="0" smtClean="0"/>
              <a:t>据您的</a:t>
            </a:r>
            <a:r>
              <a:rPr lang="zh-CN" altLang="en-US" sz="1800" dirty="0" smtClean="0"/>
              <a:t>要求，提供多种不同的选择方</a:t>
            </a:r>
            <a:r>
              <a:rPr lang="zh-CN" altLang="en-US" sz="1800" dirty="0" smtClean="0"/>
              <a:t>案。您可</a:t>
            </a:r>
            <a:r>
              <a:rPr lang="zh-CN" altLang="en-US" sz="1800" dirty="0" smtClean="0"/>
              <a:t>以根</a:t>
            </a:r>
            <a:r>
              <a:rPr lang="zh-CN" altLang="en-US" sz="1800" dirty="0" smtClean="0"/>
              <a:t>据效率、</a:t>
            </a:r>
            <a:r>
              <a:rPr lang="en-US" altLang="zh-CN" sz="1800" dirty="0" smtClean="0"/>
              <a:t>PCB</a:t>
            </a:r>
            <a:r>
              <a:rPr lang="zh-CN" altLang="en-US" sz="1800" dirty="0" smtClean="0"/>
              <a:t>面</a:t>
            </a:r>
            <a:r>
              <a:rPr lang="zh-CN" altLang="en-US" sz="1800" dirty="0" smtClean="0"/>
              <a:t>积、价</a:t>
            </a:r>
            <a:r>
              <a:rPr lang="zh-CN" altLang="en-US" sz="1800" dirty="0" smtClean="0"/>
              <a:t>格</a:t>
            </a:r>
            <a:r>
              <a:rPr lang="zh-CN" altLang="en-US" sz="1800" dirty="0" smtClean="0"/>
              <a:t>等因素综</a:t>
            </a:r>
            <a:r>
              <a:rPr lang="zh-CN" altLang="en-US" sz="1800" dirty="0" smtClean="0"/>
              <a:t>合考虑来选择合适的方案。</a:t>
            </a:r>
            <a:endParaRPr lang="en-US" sz="1800" dirty="0"/>
          </a:p>
        </p:txBody>
      </p:sp>
      <p:sp>
        <p:nvSpPr>
          <p:cNvPr id="4" name="Slide Number Placeholder 3"/>
          <p:cNvSpPr>
            <a:spLocks noGrp="1"/>
          </p:cNvSpPr>
          <p:nvPr>
            <p:ph type="sldNum" sz="quarter" idx="10"/>
          </p:nvPr>
        </p:nvSpPr>
        <p:spPr/>
        <p:txBody>
          <a:bodyPr/>
          <a:lstStyle/>
          <a:p>
            <a:pPr>
              <a:defRPr/>
            </a:pPr>
            <a:fld id="{443D891E-8919-4168-90B1-C5AB677F7164}" type="slidenum">
              <a:rPr lang="en-US" smtClean="0"/>
              <a:pPr>
                <a:defRPr/>
              </a:pPr>
              <a:t>7</a:t>
            </a:fld>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7" y="1738036"/>
            <a:ext cx="7924191" cy="3420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43737" y="2576155"/>
            <a:ext cx="1374628" cy="205891"/>
          </a:xfrm>
          <a:prstGeom prst="rect">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93452" y="5322898"/>
            <a:ext cx="7478702" cy="923330"/>
          </a:xfrm>
          <a:prstGeom prst="rect">
            <a:avLst/>
          </a:prstGeom>
          <a:noFill/>
        </p:spPr>
        <p:txBody>
          <a:bodyPr wrap="square" rtlCol="0">
            <a:spAutoFit/>
          </a:bodyPr>
          <a:lstStyle/>
          <a:p>
            <a:r>
              <a:rPr lang="zh-CN" altLang="en-US" dirty="0" smtClean="0"/>
              <a:t>如果需要选择某颗具体芯片，可以在图中方框处输入具体型号。找到方案以后，可以点</a:t>
            </a:r>
            <a:r>
              <a:rPr lang="zh-CN" altLang="en-US" dirty="0" smtClean="0"/>
              <a:t>击上图矩形框中的</a:t>
            </a:r>
            <a:r>
              <a:rPr lang="en-US" altLang="zh-CN" dirty="0" smtClean="0"/>
              <a:t>CUSTOMIZE</a:t>
            </a:r>
            <a:r>
              <a:rPr lang="zh-CN" altLang="en-US" dirty="0" smtClean="0"/>
              <a:t>或</a:t>
            </a:r>
            <a:r>
              <a:rPr lang="en-US" altLang="zh-CN" dirty="0" smtClean="0"/>
              <a:t>SIMULATE</a:t>
            </a:r>
            <a:r>
              <a:rPr lang="zh-CN" altLang="en-US" dirty="0" smtClean="0"/>
              <a:t>按钮，查看该方案的详细设计或进行仿真。</a:t>
            </a:r>
            <a:endParaRPr lang="en-US" dirty="0"/>
          </a:p>
        </p:txBody>
      </p:sp>
    </p:spTree>
    <p:extLst>
      <p:ext uri="{BB962C8B-B14F-4D97-AF65-F5344CB8AC3E}">
        <p14:creationId xmlns:p14="http://schemas.microsoft.com/office/powerpoint/2010/main" val="2238465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1220" y="1857451"/>
            <a:ext cx="7239508" cy="2241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ltLang="zh-CN" dirty="0" smtClean="0"/>
              <a:t>WEBENCH</a:t>
            </a:r>
            <a:r>
              <a:rPr lang="zh-CN" altLang="en-US" dirty="0"/>
              <a:t>设</a:t>
            </a:r>
            <a:r>
              <a:rPr lang="zh-CN" altLang="en-US" dirty="0" smtClean="0"/>
              <a:t>计页面</a:t>
            </a:r>
            <a:endParaRPr lang="en-US" dirty="0"/>
          </a:p>
        </p:txBody>
      </p:sp>
      <p:sp>
        <p:nvSpPr>
          <p:cNvPr id="3" name="Content Placeholder 2"/>
          <p:cNvSpPr>
            <a:spLocks noGrp="1"/>
          </p:cNvSpPr>
          <p:nvPr>
            <p:ph idx="1"/>
          </p:nvPr>
        </p:nvSpPr>
        <p:spPr>
          <a:xfrm>
            <a:off x="333375" y="911308"/>
            <a:ext cx="8467725" cy="1186059"/>
          </a:xfrm>
        </p:spPr>
        <p:txBody>
          <a:bodyPr/>
          <a:lstStyle/>
          <a:p>
            <a:r>
              <a:rPr lang="zh-CN" altLang="en-US" sz="1800" dirty="0" smtClean="0"/>
              <a:t>在</a:t>
            </a:r>
            <a:r>
              <a:rPr lang="en-US" altLang="zh-CN" sz="1800" dirty="0" smtClean="0"/>
              <a:t>CUSTOMIZE</a:t>
            </a:r>
            <a:r>
              <a:rPr lang="zh-CN" altLang="en-US" sz="1800" dirty="0" smtClean="0"/>
              <a:t>页面下可以查看原理图、</a:t>
            </a:r>
            <a:r>
              <a:rPr lang="en-US" altLang="zh-CN" sz="1800" dirty="0" smtClean="0"/>
              <a:t>PCB</a:t>
            </a:r>
            <a:r>
              <a:rPr lang="zh-CN" altLang="en-US" sz="1800" dirty="0" smtClean="0"/>
              <a:t>和元器件清单。如果想要选择不同的元器件，可以直接点击元器件图标，使用替换功能选择代替元器件。</a:t>
            </a:r>
            <a:r>
              <a:rPr lang="en-US" altLang="zh-CN" sz="1800" dirty="0" smtClean="0"/>
              <a:t>WEBENCH</a:t>
            </a:r>
            <a:r>
              <a:rPr lang="zh-CN" altLang="en-US" sz="1800" dirty="0" smtClean="0"/>
              <a:t>中所有元器件均基于真实器件进行建模。</a:t>
            </a:r>
            <a:endParaRPr lang="en-US" sz="1800" dirty="0"/>
          </a:p>
        </p:txBody>
      </p:sp>
      <p:sp>
        <p:nvSpPr>
          <p:cNvPr id="4" name="Slide Number Placeholder 3"/>
          <p:cNvSpPr>
            <a:spLocks noGrp="1"/>
          </p:cNvSpPr>
          <p:nvPr>
            <p:ph type="sldNum" sz="quarter" idx="10"/>
          </p:nvPr>
        </p:nvSpPr>
        <p:spPr/>
        <p:txBody>
          <a:bodyPr/>
          <a:lstStyle/>
          <a:p>
            <a:pPr>
              <a:defRPr/>
            </a:pPr>
            <a:fld id="{443D891E-8919-4168-90B1-C5AB677F7164}" type="slidenum">
              <a:rPr lang="en-US" smtClean="0"/>
              <a:pPr>
                <a:defRPr/>
              </a:pPr>
              <a:t>8</a:t>
            </a:fld>
            <a:endParaRPr lang="en-US"/>
          </a:p>
        </p:txBody>
      </p:sp>
      <p:sp>
        <p:nvSpPr>
          <p:cNvPr id="9" name="Content Placeholder 2"/>
          <p:cNvSpPr txBox="1">
            <a:spLocks/>
          </p:cNvSpPr>
          <p:nvPr/>
        </p:nvSpPr>
        <p:spPr bwMode="auto">
          <a:xfrm>
            <a:off x="394334" y="4120297"/>
            <a:ext cx="8467725" cy="1186059"/>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800">
                <a:solidFill>
                  <a:schemeClr val="tx1"/>
                </a:solidFill>
                <a:latin typeface="+mn-lt"/>
              </a:defRPr>
            </a:lvl3pPr>
            <a:lvl4pPr marL="1201738" indent="-233363" algn="l" rtl="0" eaLnBrk="0" fontAlgn="base" hangingPunct="0">
              <a:spcBef>
                <a:spcPct val="5000"/>
              </a:spcBef>
              <a:spcAft>
                <a:spcPct val="0"/>
              </a:spcAft>
              <a:buChar char="–"/>
              <a:defRPr sz="1800">
                <a:solidFill>
                  <a:schemeClr val="tx1"/>
                </a:solidFill>
                <a:latin typeface="+mn-lt"/>
              </a:defRPr>
            </a:lvl4pPr>
            <a:lvl5pPr marL="1489075" indent="-173038" algn="l" rtl="0" eaLnBrk="0" fontAlgn="base" hangingPunct="0">
              <a:spcBef>
                <a:spcPct val="0"/>
              </a:spcBef>
              <a:spcAft>
                <a:spcPct val="0"/>
              </a:spcAft>
              <a:buChar char="»"/>
              <a:defRPr sz="18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r>
              <a:rPr lang="zh-CN" altLang="en-US" sz="1800" kern="0" dirty="0" smtClean="0"/>
              <a:t>页面下方的</a:t>
            </a:r>
            <a:r>
              <a:rPr lang="en-US" altLang="zh-CN" sz="1800" kern="0" dirty="0" smtClean="0"/>
              <a:t>OPERATION VALUE</a:t>
            </a:r>
            <a:r>
              <a:rPr lang="zh-CN" altLang="en-US" sz="1800" kern="0" dirty="0" smtClean="0"/>
              <a:t>和</a:t>
            </a:r>
            <a:r>
              <a:rPr lang="en-US" altLang="zh-CN" sz="1800" kern="0" dirty="0" smtClean="0"/>
              <a:t>CHARTS</a:t>
            </a:r>
            <a:r>
              <a:rPr lang="zh-CN" altLang="en-US" sz="1800" kern="0" dirty="0" smtClean="0"/>
              <a:t>可以显示电路的运行参数和波形。</a:t>
            </a:r>
            <a:endParaRPr lang="en-US" sz="1800" kern="0" dirty="0"/>
          </a:p>
        </p:txBody>
      </p:sp>
      <p:pic>
        <p:nvPicPr>
          <p:cNvPr id="410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9508" y="4521302"/>
            <a:ext cx="5345054" cy="2104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2643986" y="2495550"/>
            <a:ext cx="2270913" cy="286495"/>
          </a:xfrm>
          <a:prstGeom prst="rect">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9300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修</a:t>
            </a:r>
            <a:r>
              <a:rPr lang="zh-CN" altLang="en-US" dirty="0" smtClean="0"/>
              <a:t>改设计参数</a:t>
            </a:r>
            <a:endParaRPr lang="en-US" dirty="0"/>
          </a:p>
        </p:txBody>
      </p:sp>
      <p:sp>
        <p:nvSpPr>
          <p:cNvPr id="3" name="Content Placeholder 2"/>
          <p:cNvSpPr>
            <a:spLocks noGrp="1"/>
          </p:cNvSpPr>
          <p:nvPr>
            <p:ph idx="1"/>
          </p:nvPr>
        </p:nvSpPr>
        <p:spPr>
          <a:xfrm>
            <a:off x="333375" y="911308"/>
            <a:ext cx="8467725" cy="1186059"/>
          </a:xfrm>
        </p:spPr>
        <p:txBody>
          <a:bodyPr/>
          <a:lstStyle/>
          <a:p>
            <a:r>
              <a:rPr lang="zh-CN" altLang="en-US" sz="1800" dirty="0" smtClean="0"/>
              <a:t>如果想要修改某项设计参数，可以在左侧的</a:t>
            </a:r>
            <a:r>
              <a:rPr lang="en-US" altLang="zh-CN" sz="1800" dirty="0" smtClean="0"/>
              <a:t>Configuration Options</a:t>
            </a:r>
            <a:r>
              <a:rPr lang="zh-CN" altLang="en-US" sz="1800" dirty="0" smtClean="0"/>
              <a:t>中输入需要的参数。例如想要修改开关频率，可以勾选</a:t>
            </a:r>
            <a:r>
              <a:rPr lang="en-US" altLang="zh-CN" sz="1800" dirty="0" smtClean="0"/>
              <a:t>User Preferred Frequency</a:t>
            </a:r>
            <a:r>
              <a:rPr lang="zh-CN" altLang="en-US" sz="1800" dirty="0" smtClean="0"/>
              <a:t>并输入频率值。</a:t>
            </a:r>
            <a:endParaRPr lang="en-US" altLang="zh-CN" sz="1800" dirty="0" smtClean="0"/>
          </a:p>
          <a:p>
            <a:pPr marL="0" indent="0">
              <a:buNone/>
            </a:pPr>
            <a:r>
              <a:rPr lang="zh-CN" altLang="en-US" sz="1400" dirty="0" smtClean="0"/>
              <a:t>（注：由于</a:t>
            </a:r>
            <a:r>
              <a:rPr lang="en-US" altLang="zh-CN" sz="1400" dirty="0" smtClean="0"/>
              <a:t>WEBENCH</a:t>
            </a:r>
            <a:r>
              <a:rPr lang="zh-CN" altLang="en-US" sz="1400" dirty="0" smtClean="0"/>
              <a:t>基于真实器件建模，频率值受器件参数影响，可能无法取到用户需要的精确频率值，</a:t>
            </a:r>
            <a:r>
              <a:rPr lang="en-US" altLang="zh-CN" sz="1400" dirty="0" smtClean="0"/>
              <a:t>WEBENCH</a:t>
            </a:r>
            <a:r>
              <a:rPr lang="zh-CN" altLang="en-US" sz="1400" dirty="0" smtClean="0"/>
              <a:t>会自动选择最接近的频率值。）</a:t>
            </a:r>
            <a:endParaRPr lang="en-US" sz="1400" dirty="0"/>
          </a:p>
        </p:txBody>
      </p:sp>
      <p:sp>
        <p:nvSpPr>
          <p:cNvPr id="4" name="Slide Number Placeholder 3"/>
          <p:cNvSpPr>
            <a:spLocks noGrp="1"/>
          </p:cNvSpPr>
          <p:nvPr>
            <p:ph type="sldNum" sz="quarter" idx="10"/>
          </p:nvPr>
        </p:nvSpPr>
        <p:spPr/>
        <p:txBody>
          <a:bodyPr/>
          <a:lstStyle/>
          <a:p>
            <a:pPr>
              <a:defRPr/>
            </a:pPr>
            <a:fld id="{443D891E-8919-4168-90B1-C5AB677F7164}" type="slidenum">
              <a:rPr lang="en-US" smtClean="0"/>
              <a:pPr>
                <a:defRPr/>
              </a:pPr>
              <a:t>9</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2468130"/>
            <a:ext cx="7689850" cy="384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711200" y="4010025"/>
            <a:ext cx="2193925" cy="1447800"/>
          </a:xfrm>
          <a:prstGeom prst="rect">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96365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3122</TotalTime>
  <Words>1207</Words>
  <Application>Microsoft Office PowerPoint</Application>
  <PresentationFormat>On-screen Show (4:3)</PresentationFormat>
  <Paragraphs>47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FinalPowerpoint</vt:lpstr>
      <vt:lpstr>TI WEBENCH 电源应用</vt:lpstr>
      <vt:lpstr>什么是WEBENCH </vt:lpstr>
      <vt:lpstr>网上注册 my.TI账号</vt:lpstr>
      <vt:lpstr>从哪里进入WEBENCH？</vt:lpstr>
      <vt:lpstr>WEBENCH</vt:lpstr>
      <vt:lpstr>WEBENCH电源设计工具</vt:lpstr>
      <vt:lpstr>WEBENCH方案列表</vt:lpstr>
      <vt:lpstr>WEBENCH设计页面</vt:lpstr>
      <vt:lpstr>修改设计参数</vt:lpstr>
      <vt:lpstr>WEBENCH仿真工具</vt:lpstr>
      <vt:lpstr>WEBENCH导出</vt:lpstr>
    </vt:vector>
  </TitlesOfParts>
  <Company>Texas Instruments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Greene, Matt</dc:creator>
  <cp:lastModifiedBy>TI User</cp:lastModifiedBy>
  <cp:revision>162</cp:revision>
  <dcterms:created xsi:type="dcterms:W3CDTF">2007-12-19T20:51:45Z</dcterms:created>
  <dcterms:modified xsi:type="dcterms:W3CDTF">2018-10-24T12:19:12Z</dcterms:modified>
</cp:coreProperties>
</file>