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5C1A-8198-4C2A-9AE2-AA2B1DDE402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1644" y="1275852"/>
            <a:ext cx="1657567" cy="226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81280" y="2596032"/>
            <a:ext cx="1676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Microstore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512x32 ROM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1280" y="389143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6" idx="0"/>
          </p:cNvCxnSpPr>
          <p:nvPr/>
        </p:nvCxnSpPr>
        <p:spPr>
          <a:xfrm>
            <a:off x="8019480" y="320563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9480" y="33716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12" name="Flowchart: Merge 11"/>
          <p:cNvSpPr/>
          <p:nvPr/>
        </p:nvSpPr>
        <p:spPr>
          <a:xfrm>
            <a:off x="4870971" y="4805832"/>
            <a:ext cx="1752600" cy="990600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137952"/>
            <a:ext cx="1676400" cy="5810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16MB x 32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2" idx="2"/>
          </p:cNvCxnSpPr>
          <p:nvPr/>
        </p:nvCxnSpPr>
        <p:spPr>
          <a:xfrm rot="5400000">
            <a:off x="3925335" y="4385700"/>
            <a:ext cx="411204" cy="32326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91" idx="1"/>
          </p:cNvCxnSpPr>
          <p:nvPr/>
        </p:nvCxnSpPr>
        <p:spPr>
          <a:xfrm rot="5400000" flipH="1" flipV="1">
            <a:off x="599924" y="3985531"/>
            <a:ext cx="4152634" cy="3232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05512" y="59464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99211" y="707442"/>
            <a:ext cx="743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7076" y="771501"/>
            <a:ext cx="1734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1575" y="4304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527221" y="5572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046812" y="5616608"/>
            <a:ext cx="1466280" cy="221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7703" y="421013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cxnSp>
        <p:nvCxnSpPr>
          <p:cNvPr id="1033" name="Straight Arrow Connector 1032"/>
          <p:cNvCxnSpPr>
            <a:stCxn id="36" idx="1"/>
          </p:cNvCxnSpPr>
          <p:nvPr/>
        </p:nvCxnSpPr>
        <p:spPr>
          <a:xfrm flipH="1">
            <a:off x="2057400" y="5727384"/>
            <a:ext cx="9894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>
            <a:off x="5242731" y="707442"/>
            <a:ext cx="15069" cy="4098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>
            <a:off x="6248400" y="834219"/>
            <a:ext cx="0" cy="3971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81280" y="175783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2" name="Straight Arrow Connector 1041"/>
          <p:cNvCxnSpPr>
            <a:stCxn id="53" idx="2"/>
            <a:endCxn id="4" idx="0"/>
          </p:cNvCxnSpPr>
          <p:nvPr/>
        </p:nvCxnSpPr>
        <p:spPr>
          <a:xfrm>
            <a:off x="8019480" y="2062632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24511" y="20746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837880" y="12745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MDR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6" name="Straight Arrow Connector 1045"/>
          <p:cNvCxnSpPr>
            <a:stCxn id="57" idx="1"/>
          </p:cNvCxnSpPr>
          <p:nvPr/>
        </p:nvCxnSpPr>
        <p:spPr>
          <a:xfrm flipH="1">
            <a:off x="2057400" y="1388877"/>
            <a:ext cx="780480" cy="21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6760" y="13645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837880" y="1379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37880" y="3652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8" name="Elbow Connector 1047"/>
          <p:cNvCxnSpPr/>
          <p:nvPr/>
        </p:nvCxnSpPr>
        <p:spPr>
          <a:xfrm rot="10800000" flipV="1">
            <a:off x="1752600" y="4202580"/>
            <a:ext cx="5645153" cy="2127251"/>
          </a:xfrm>
          <a:prstGeom prst="bentConnector3">
            <a:avLst>
              <a:gd name="adj1" fmla="val 1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 flipV="1">
            <a:off x="1524000" y="4189282"/>
            <a:ext cx="6026154" cy="2292950"/>
          </a:xfrm>
          <a:prstGeom prst="bentConnector3">
            <a:avLst>
              <a:gd name="adj1" fmla="val -1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52599" y="5948834"/>
            <a:ext cx="0" cy="3809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23999" y="5948834"/>
            <a:ext cx="0" cy="533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1"/>
          </p:cNvCxnSpPr>
          <p:nvPr/>
        </p:nvCxnSpPr>
        <p:spPr>
          <a:xfrm rot="10800000" flipV="1">
            <a:off x="6477000" y="4043832"/>
            <a:ext cx="70428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697532" y="40716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837880" y="19565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837230" y="172922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37880" y="1038532"/>
            <a:ext cx="1676400" cy="237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37230" y="15019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37230" y="5926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837230" y="81992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837230" y="21838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837230" y="24112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837230" y="264728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9958" y="2020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8400" y="202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623571" y="4348631"/>
            <a:ext cx="694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000: A</a:t>
            </a:r>
          </a:p>
          <a:p>
            <a:r>
              <a:rPr lang="en-US" sz="1100" dirty="0" smtClean="0"/>
              <a:t>001:~A</a:t>
            </a:r>
          </a:p>
          <a:p>
            <a:r>
              <a:rPr lang="en-US" sz="1100" dirty="0" smtClean="0"/>
              <a:t>010:A&amp;B</a:t>
            </a:r>
          </a:p>
          <a:p>
            <a:r>
              <a:rPr lang="en-US" sz="1100" dirty="0" smtClean="0"/>
              <a:t>011:A*B</a:t>
            </a:r>
          </a:p>
          <a:p>
            <a:r>
              <a:rPr lang="en-US" sz="1100" dirty="0" smtClean="0"/>
              <a:t>100:A+B</a:t>
            </a:r>
          </a:p>
          <a:p>
            <a:r>
              <a:rPr lang="en-US" sz="1100" dirty="0" smtClean="0"/>
              <a:t>101:A-B</a:t>
            </a:r>
          </a:p>
          <a:p>
            <a:r>
              <a:rPr lang="en-US" sz="1100" dirty="0" smtClean="0"/>
              <a:t>110:SL</a:t>
            </a:r>
          </a:p>
          <a:p>
            <a:r>
              <a:rPr lang="en-US" sz="1100" dirty="0" smtClean="0"/>
              <a:t>111:SR</a:t>
            </a:r>
            <a:endParaRPr lang="en-US" sz="1100" dirty="0"/>
          </a:p>
        </p:txBody>
      </p:sp>
      <p:sp>
        <p:nvSpPr>
          <p:cNvPr id="114" name="Rectangle 113"/>
          <p:cNvSpPr/>
          <p:nvPr/>
        </p:nvSpPr>
        <p:spPr>
          <a:xfrm>
            <a:off x="2837880" y="28658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841644" y="309317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37076" y="984945"/>
            <a:ext cx="722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518044" y="1038532"/>
            <a:ext cx="1734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49581" y="594648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RD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17822" y="5946487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WR</a:t>
            </a:r>
            <a:endParaRPr lang="en-US" sz="1100" dirty="0"/>
          </a:p>
        </p:txBody>
      </p:sp>
      <p:cxnSp>
        <p:nvCxnSpPr>
          <p:cNvPr id="79" name="Elbow Connector 78"/>
          <p:cNvCxnSpPr>
            <a:stCxn id="6" idx="2"/>
          </p:cNvCxnSpPr>
          <p:nvPr/>
        </p:nvCxnSpPr>
        <p:spPr>
          <a:xfrm rot="5400000">
            <a:off x="4673710" y="3283630"/>
            <a:ext cx="2433169" cy="42583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6" idx="2"/>
          </p:cNvCxnSpPr>
          <p:nvPr/>
        </p:nvCxnSpPr>
        <p:spPr>
          <a:xfrm flipV="1">
            <a:off x="3779952" y="5838160"/>
            <a:ext cx="0" cy="791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V="1">
            <a:off x="6020960" y="2728680"/>
            <a:ext cx="1981200" cy="339441"/>
          </a:xfrm>
          <a:prstGeom prst="bentConnector3">
            <a:avLst>
              <a:gd name="adj1" fmla="val -11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53" idx="1"/>
          </p:cNvCxnSpPr>
          <p:nvPr/>
        </p:nvCxnSpPr>
        <p:spPr>
          <a:xfrm>
            <a:off x="6841839" y="1907800"/>
            <a:ext cx="339441" cy="2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41839" y="3371620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CND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29139" y="21108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04" name="Elbow Connector 103"/>
          <p:cNvCxnSpPr>
            <a:stCxn id="6" idx="3"/>
            <a:endCxn id="53" idx="3"/>
          </p:cNvCxnSpPr>
          <p:nvPr/>
        </p:nvCxnSpPr>
        <p:spPr>
          <a:xfrm flipV="1">
            <a:off x="8857680" y="1910232"/>
            <a:ext cx="12700" cy="2133600"/>
          </a:xfrm>
          <a:prstGeom prst="bentConnector3">
            <a:avLst>
              <a:gd name="adj1" fmla="val 113538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738773" y="33716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889463" y="5562600"/>
            <a:ext cx="0" cy="514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075210" y="5335757"/>
            <a:ext cx="0" cy="741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271196" y="5135401"/>
            <a:ext cx="0" cy="941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811996" y="57341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007982" y="57341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211228" y="573413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3" name="Rectangle 162"/>
          <p:cNvSpPr/>
          <p:nvPr/>
        </p:nvSpPr>
        <p:spPr>
          <a:xfrm>
            <a:off x="2837881" y="332177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37230" y="354539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837230" y="377399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37230" y="399978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36692" y="422838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36692" y="4457676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41644" y="49308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36692" y="4686276"/>
            <a:ext cx="1677589" cy="244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37881" y="51594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37881" y="53880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87630" y="85239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438400"/>
            <a:ext cx="6477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2436055"/>
            <a:ext cx="1752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9841" y="990600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Instruction Format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7957" y="21590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3993" y="21729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30793" y="21590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21590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98702" y="2159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7190" y="21590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215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2159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4493" y="21590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95800" y="3151257"/>
            <a:ext cx="1026243" cy="1751350"/>
            <a:chOff x="1577234" y="3657600"/>
            <a:chExt cx="1026243" cy="1751350"/>
          </a:xfrm>
        </p:grpSpPr>
        <p:sp>
          <p:nvSpPr>
            <p:cNvPr id="24" name="TextBox 23"/>
            <p:cNvSpPr txBox="1"/>
            <p:nvPr/>
          </p:nvSpPr>
          <p:spPr>
            <a:xfrm>
              <a:off x="1577234" y="3962400"/>
              <a:ext cx="102624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000: A</a:t>
              </a:r>
            </a:p>
            <a:p>
              <a:r>
                <a:rPr lang="en-US" sz="1100" dirty="0" smtClean="0"/>
                <a:t>001:~A</a:t>
              </a:r>
            </a:p>
            <a:p>
              <a:r>
                <a:rPr lang="en-US" sz="1100" dirty="0" smtClean="0"/>
                <a:t>010:A&amp;B</a:t>
              </a:r>
            </a:p>
            <a:p>
              <a:r>
                <a:rPr lang="en-US" sz="1100" dirty="0" smtClean="0"/>
                <a:t>011:A*B</a:t>
              </a:r>
            </a:p>
            <a:p>
              <a:r>
                <a:rPr lang="en-US" sz="1100" dirty="0" smtClean="0"/>
                <a:t>100:A+B</a:t>
              </a:r>
            </a:p>
            <a:p>
              <a:r>
                <a:rPr lang="en-US" sz="1100" dirty="0" smtClean="0"/>
                <a:t>101:A-B</a:t>
              </a:r>
            </a:p>
            <a:p>
              <a:r>
                <a:rPr lang="en-US" sz="1100" dirty="0" smtClean="0"/>
                <a:t>110:Shift Left</a:t>
              </a:r>
            </a:p>
            <a:p>
              <a:r>
                <a:rPr lang="en-US" sz="1100" dirty="0" smtClean="0"/>
                <a:t>111:Shift Right</a:t>
              </a:r>
              <a:endParaRPr 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7234" y="3657600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ALU: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5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35560"/>
              </p:ext>
            </p:extLst>
          </p:nvPr>
        </p:nvGraphicFramePr>
        <p:xfrm>
          <a:off x="533400" y="685800"/>
          <a:ext cx="8305801" cy="552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773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376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</a:t>
                      </a:r>
                      <a:r>
                        <a:rPr lang="en-US" sz="1400" baseline="0" dirty="0" smtClean="0"/>
                        <a:t> =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MEM[x]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</a:t>
                      </a:r>
                      <a:r>
                        <a:rPr lang="en-US" sz="1400" baseline="0" dirty="0" smtClean="0"/>
                        <a:t> + MEM[x]; CY=carry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</a:t>
                      </a:r>
                      <a:r>
                        <a:rPr lang="en-US" sz="1400" baseline="0" dirty="0" smtClean="0"/>
                        <a:t> –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MEM[BP</a:t>
                      </a:r>
                      <a:r>
                        <a:rPr lang="en-US" sz="1400" baseline="0" dirty="0" smtClean="0"/>
                        <a:t> + 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MEM[BP</a:t>
                      </a:r>
                      <a:r>
                        <a:rPr lang="en-US" sz="1400" baseline="0" dirty="0" smtClean="0"/>
                        <a:t> + S]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</a:t>
                      </a:r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</a:t>
                      </a:r>
                      <a:r>
                        <a:rPr lang="en-US" sz="1400" baseline="0" dirty="0" smtClean="0"/>
                        <a:t> AC + MEM[BP + S]; CY=carry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58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– MEM[BP + 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Always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93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JZOP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Zero or 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 &gt;= 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8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JN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Negative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 &lt; 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JZ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Zero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If(AC==0)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JNZ</a:t>
                      </a:r>
                      <a:r>
                        <a:rPr lang="en-US" sz="1400" baseline="0" dirty="0" smtClean="0"/>
                        <a:t>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Non-Zero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If(AC!=0)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Procedure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 = PC;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PC = 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32208"/>
              </p:ext>
            </p:extLst>
          </p:nvPr>
        </p:nvGraphicFramePr>
        <p:xfrm>
          <a:off x="533400" y="685800"/>
          <a:ext cx="83058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smtClean="0"/>
                        <a:t>0x10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LDI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</a:t>
                      </a:r>
                      <a:r>
                        <a:rPr lang="en-US" sz="1400" baseline="0" dirty="0" smtClean="0"/>
                        <a:t> = MEM[AC]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smtClean="0"/>
                        <a:t>0x11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MEM[AC] = MEM[SP++]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MEM[--SP] = 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MEM[SP++]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ALOC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SP -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DLOC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Deallocate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SP +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TMP = AC; AC = SP; SP = TMP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+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</a:t>
                      </a:r>
                      <a:r>
                        <a:rPr lang="en-US" sz="1400" baseline="0" dirty="0" smtClean="0"/>
                        <a:t>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Establish Base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 = BP; BP = 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Restore Base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SP = BP; BP = 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Convert Relative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+ 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SCMP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Signed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TMP=AC-MEM[X];AC=-</a:t>
                      </a:r>
                      <a:r>
                        <a:rPr lang="en-US" sz="1400" baseline="0" dirty="0" smtClean="0"/>
                        <a:t>1|0|1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UCMP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Unsigned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TMP=AC-MEM[X];AC=-1|0|1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SHLL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Left Logical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&lt;&lt; X (inject 0’s)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SHRL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Right Logical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&gt;&gt; X (inject 0’s)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520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86564"/>
              </p:ext>
            </p:extLst>
          </p:nvPr>
        </p:nvGraphicFramePr>
        <p:xfrm>
          <a:off x="533400" y="533400"/>
          <a:ext cx="83058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Right </a:t>
                      </a:r>
                      <a:r>
                        <a:rPr lang="en-US" sz="1400" dirty="0" err="1" smtClean="0"/>
                        <a:t>Arith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&gt;&gt; Z</a:t>
                      </a:r>
                      <a:r>
                        <a:rPr lang="en-US" sz="1400" baseline="0" dirty="0" smtClean="0"/>
                        <a:t> (inject sign)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 (shift-add)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*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</a:t>
                      </a:r>
                      <a:r>
                        <a:rPr lang="en-US" sz="1400" baseline="0" dirty="0" smtClean="0"/>
                        <a:t> (hardware)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*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/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Remainder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%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ADDY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with carry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+ MEM[X] + CY;CY = carry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|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XOR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exclusive</a:t>
                      </a:r>
                      <a:r>
                        <a:rPr lang="en-US" sz="1400" baseline="0" dirty="0" smtClean="0"/>
                        <a:t> 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Ꚛ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&amp;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complement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~AC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MEM[SP--] = PC;PC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SECT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count 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</a:t>
                      </a:r>
                      <a:r>
                        <a:rPr lang="en-US" sz="1400" baseline="0" dirty="0" smtClean="0"/>
                        <a:t> =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Decrement count 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 = </a:t>
                      </a:r>
                      <a:r>
                        <a:rPr lang="en-US" sz="1400" smtClean="0"/>
                        <a:t>CT –</a:t>
                      </a:r>
                      <a:r>
                        <a:rPr lang="en-US" sz="1400" baseline="0" smtClean="0"/>
                        <a:t> 1; if(CT==0)PC=PC+1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Skip</a:t>
                      </a:r>
                      <a:r>
                        <a:rPr lang="en-US" sz="1400" baseline="0" dirty="0" smtClean="0"/>
                        <a:t> on 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If(AC%2==1)PC=PC+1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 to 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BP=MEM[BP]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 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BP=MEM[SP++]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900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62183"/>
              </p:ext>
            </p:extLst>
          </p:nvPr>
        </p:nvGraphicFramePr>
        <p:xfrm>
          <a:off x="533400" y="533400"/>
          <a:ext cx="8305801" cy="569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PUBP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Push BP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MEM[--SP]=BP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BCPY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Block Copy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TEMP=MEM[SP++]while(CT--) { MEM[AC++]=MEM[TEMP++] }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SYSC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System Call 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MEM[--SP]=PC;MODE=0;PC = MEM[TTB+X];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EXIT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Exit</a:t>
                      </a:r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AC=X; exit program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ITTB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Initialize Trap Table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 TTB = X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IITB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Initialize Interrupt Table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 ITB = X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ENBI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Enable Interrupts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(PRIV)INTE=1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DISI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Disable Interrupts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(PRIV)INTE=0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HNDI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Handle Interrupt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(PRIV)PC=MEM[ITT+INTX];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0x3A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0x3B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03C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0x3D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0x3F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900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730</Words>
  <Application>Microsoft Office PowerPoint</Application>
  <PresentationFormat>On-screen Show (4:3)</PresentationFormat>
  <Paragraphs>338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Alan Whitehurst</dc:creator>
  <cp:lastModifiedBy>Whitehurst</cp:lastModifiedBy>
  <cp:revision>53</cp:revision>
  <cp:lastPrinted>2018-02-08T19:32:03Z</cp:lastPrinted>
  <dcterms:created xsi:type="dcterms:W3CDTF">2017-12-06T16:48:26Z</dcterms:created>
  <dcterms:modified xsi:type="dcterms:W3CDTF">2018-03-08T16:35:54Z</dcterms:modified>
</cp:coreProperties>
</file>