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61" r:id="rId3"/>
    <p:sldId id="263" r:id="rId4"/>
    <p:sldId id="258" r:id="rId5"/>
    <p:sldId id="259" r:id="rId6"/>
    <p:sldId id="260" r:id="rId7"/>
    <p:sldId id="262" r:id="rId8"/>
    <p:sldId id="25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375F"/>
    <a:srgbClr val="F06300"/>
    <a:srgbClr val="00AE1F"/>
    <a:srgbClr val="FEC46E"/>
    <a:srgbClr val="FFE181"/>
    <a:srgbClr val="D8EACC"/>
    <a:srgbClr val="FFB3B3"/>
    <a:srgbClr val="E4D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11"/>
    <p:restoredTop sz="94694"/>
  </p:normalViewPr>
  <p:slideViewPr>
    <p:cSldViewPr snapToGrid="0" snapToObjects="1">
      <p:cViewPr varScale="1">
        <p:scale>
          <a:sx n="142" d="100"/>
          <a:sy n="142" d="100"/>
        </p:scale>
        <p:origin x="20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9B164E-757E-4B2B-9FFD-B9EC7280E2E4}" type="datetimeFigureOut">
              <a:rPr lang="en-US" smtClean="0"/>
              <a:t>5/5/22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8FBA2B-3B5E-4D2C-BE96-C1979C60D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926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045C3-78E4-534B-9B79-03D3306AAF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4587D8-36BB-804D-B2A8-F65B2FAEDA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4A866A-7296-4C4B-8527-33E11E6DC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37C5E-F8EA-FE41-B15D-6D1B9C980EBF}" type="datetimeFigureOut">
              <a:rPr lang="en-US" smtClean="0"/>
              <a:t>5/5/22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244426-DA8E-874B-A8B5-F3B3B4B7B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B606B4-9FF1-594B-8585-C143512FB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880D5-D491-ED4A-848E-18085A3F1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184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B7A85-3699-8943-979D-C724E1099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A18F41-3754-6240-9335-BCC33AADDE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DA81E5-DDA0-564C-9F6A-3FA538F63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37C5E-F8EA-FE41-B15D-6D1B9C980EBF}" type="datetimeFigureOut">
              <a:rPr lang="en-US" smtClean="0"/>
              <a:t>5/5/22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8FF40D-17CC-5B49-AEB6-BAF6D99F3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9B97D-E36C-4A4B-84D8-0B23C5B32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880D5-D491-ED4A-848E-18085A3F1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848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960231-491B-144C-BF45-214C073C5A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D21DF5-A9D7-604D-8F59-74288F88B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7879B-CDC6-3642-8840-DD4143B05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37C5E-F8EA-FE41-B15D-6D1B9C980EBF}" type="datetimeFigureOut">
              <a:rPr lang="en-US" smtClean="0"/>
              <a:t>5/5/22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3D491-F54B-9B4C-A2BC-D963EEDA9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1CE35-3E22-2E46-AB20-B49BC4B60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880D5-D491-ED4A-848E-18085A3F1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240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1288B-96F8-BD4A-96EE-DAB7FFBA9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F1FA0-0A0E-B64C-95C0-69BB1F1B0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EB9C2-404D-4A49-A677-4B5AEFC24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37C5E-F8EA-FE41-B15D-6D1B9C980EBF}" type="datetimeFigureOut">
              <a:rPr lang="en-US" smtClean="0"/>
              <a:t>5/5/22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7D201D-A1B5-6341-B228-FCDA8038D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1BAEB-9C5B-674A-B1C7-5D89BED8A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880D5-D491-ED4A-848E-18085A3F1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709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2D590-12AA-6E4E-874E-5A55DC06C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8DB06F-5EE5-5D49-94D4-2F083B39A1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0B176-F815-004F-BF13-926B6A4E0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37C5E-F8EA-FE41-B15D-6D1B9C980EBF}" type="datetimeFigureOut">
              <a:rPr lang="en-US" smtClean="0"/>
              <a:t>5/5/22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094235-36E6-044A-9F34-3046C166B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E2FCE-47ED-EF4B-8EED-0DDEEBA6E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880D5-D491-ED4A-848E-18085A3F1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538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DAAF0-0F4F-0347-850F-143781B77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529A8-CDAF-3E4B-882E-D61984018A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2A5879-C37D-EF48-8A02-8974172176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A0058A-3173-5746-B65D-E2DA3820A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37C5E-F8EA-FE41-B15D-6D1B9C980EBF}" type="datetimeFigureOut">
              <a:rPr lang="en-US" smtClean="0"/>
              <a:t>5/5/22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B581AD-9315-0A42-B976-2CB4EF17F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632FBF-3FCB-2E45-8284-15E0AC0C5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880D5-D491-ED4A-848E-18085A3F1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47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A95DC-4E0F-9F4F-A935-20A377E22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EBF259-696C-1F43-82DA-2E56C28F9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D1012E-F219-E442-AC0E-668BD27384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6B2253-4B03-8047-905D-55B8319F41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B2D70D-7E78-F14E-A843-05844025CA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28118-81FB-4043-9146-33A348A39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37C5E-F8EA-FE41-B15D-6D1B9C980EBF}" type="datetimeFigureOut">
              <a:rPr lang="en-US" smtClean="0"/>
              <a:t>5/5/22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EF8EE6-C9C6-1144-8269-619B4A3BB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262F89-9B9A-4143-9404-8B2D4C0BC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880D5-D491-ED4A-848E-18085A3F1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459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5AC18-BB45-AD45-8377-B9AAD57D4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347454-90B8-514B-B5DF-9725CEE4B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37C5E-F8EA-FE41-B15D-6D1B9C980EBF}" type="datetimeFigureOut">
              <a:rPr lang="en-US" smtClean="0"/>
              <a:t>5/5/22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21C898-080B-C54B-AC1F-A94C57514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477CA8-B9C3-C743-B096-A8ED457A7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880D5-D491-ED4A-848E-18085A3F1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929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9A5ED2-766C-424B-9B41-A5DA3C068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37C5E-F8EA-FE41-B15D-6D1B9C980EBF}" type="datetimeFigureOut">
              <a:rPr lang="en-US" smtClean="0"/>
              <a:t>5/5/22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09EA94-B5C6-7341-A5C1-EA6A43FBB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03341B-653E-1447-A5DB-034E5BA04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880D5-D491-ED4A-848E-18085A3F1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334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C1ED1-F11B-E247-A31A-01B63A2DC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1EE11-042A-E04E-A840-B00F123FD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5B3FFB-012A-534A-82BB-934266FEEC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07DB47-7BBD-BA4E-A2CB-064C8AD6A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37C5E-F8EA-FE41-B15D-6D1B9C980EBF}" type="datetimeFigureOut">
              <a:rPr lang="en-US" smtClean="0"/>
              <a:t>5/5/22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B12FF9-0A89-2840-8A1A-047D3D30B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8A5F10-6A78-304C-82B3-381A57CDE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880D5-D491-ED4A-848E-18085A3F1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869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F620C-331D-7749-B093-FBE897F3F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E16845-7FED-274E-B69B-0E5DCFB3F2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9723FE-235F-2142-93CE-8388C8154B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9BBFA0-D238-BE4B-BE8E-156AE6587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37C5E-F8EA-FE41-B15D-6D1B9C980EBF}" type="datetimeFigureOut">
              <a:rPr lang="en-US" smtClean="0"/>
              <a:t>5/5/22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F5EABB-922A-1649-9103-51274B2E1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632D3D-B6CE-4F4C-9A8F-2CDA2F020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880D5-D491-ED4A-848E-18085A3F1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148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139139-9D10-4F47-894D-56B434473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79136B-9B22-9547-9960-F199C24A1F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862AE-9961-C04A-AFDB-C6FE9AF83E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37C5E-F8EA-FE41-B15D-6D1B9C980EBF}" type="datetimeFigureOut">
              <a:rPr lang="en-US" smtClean="0"/>
              <a:t>5/5/22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1C507-5D12-2541-9F1E-14A5D352D4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2563AD-1492-E046-8473-457B00DD62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880D5-D491-ED4A-848E-18085A3F1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380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tiff"/><Relationship Id="rId5" Type="http://schemas.openxmlformats.org/officeDocument/2006/relationships/image" Target="../media/image3.tiff"/><Relationship Id="rId4" Type="http://schemas.openxmlformats.org/officeDocument/2006/relationships/image" Target="../media/image2.tiff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tiff"/><Relationship Id="rId5" Type="http://schemas.openxmlformats.org/officeDocument/2006/relationships/image" Target="../media/image4.tiff"/><Relationship Id="rId4" Type="http://schemas.openxmlformats.org/officeDocument/2006/relationships/image" Target="../media/image3.tiff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tiff"/><Relationship Id="rId4" Type="http://schemas.openxmlformats.org/officeDocument/2006/relationships/image" Target="../media/image3.tiff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tiff"/><Relationship Id="rId4" Type="http://schemas.openxmlformats.org/officeDocument/2006/relationships/image" Target="../media/image3.tiff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tiff"/><Relationship Id="rId4" Type="http://schemas.openxmlformats.org/officeDocument/2006/relationships/image" Target="../media/image3.tiff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tiff"/><Relationship Id="rId4" Type="http://schemas.openxmlformats.org/officeDocument/2006/relationships/image" Target="../media/image3.tiff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tiff"/><Relationship Id="rId4" Type="http://schemas.openxmlformats.org/officeDocument/2006/relationships/image" Target="../media/image3.tiff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tiff"/><Relationship Id="rId5" Type="http://schemas.openxmlformats.org/officeDocument/2006/relationships/image" Target="../media/image2.tiff"/><Relationship Id="rId4" Type="http://schemas.openxmlformats.org/officeDocument/2006/relationships/image" Target="../media/image4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1324786A-446E-4F48-8B8C-360EDA94A0EE}"/>
              </a:ext>
            </a:extLst>
          </p:cNvPr>
          <p:cNvSpPr txBox="1">
            <a:spLocks/>
          </p:cNvSpPr>
          <p:nvPr/>
        </p:nvSpPr>
        <p:spPr>
          <a:xfrm>
            <a:off x="380571" y="1924820"/>
            <a:ext cx="11400095" cy="42245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Font typeface="Arial" panose="020B0604020202020204" pitchFamily="34" charset="0"/>
              <a:buNone/>
            </a:pPr>
            <a:endParaRPr lang="en-US">
              <a:latin typeface="Helvetica Neue Thin" panose="020B0403020202020204" pitchFamily="34" charset="0"/>
              <a:ea typeface="Helvetica Neue Thin" panose="020B0403020202020204" pitchFamily="34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>
              <a:latin typeface="Helvetica Neue Thin" panose="020B0403020202020204" pitchFamily="34" charset="0"/>
              <a:ea typeface="Helvetica Neue Thin" panose="020B0403020202020204" pitchFamily="34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>
              <a:latin typeface="Helvetica Neue Thin" panose="020B0403020202020204" pitchFamily="34" charset="0"/>
              <a:ea typeface="Helvetica Neue Thin" panose="020B0403020202020204" pitchFamily="34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dirty="0">
              <a:latin typeface="Helvetica Neue Thin" panose="020B0403020202020204" pitchFamily="34" charset="0"/>
              <a:ea typeface="Helvetica Neue Thin" panose="020B0403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0CF417-D21C-0C47-BCE8-A64FC95A6F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045029" cy="78377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17BB1E0-1587-B44E-91FC-56B7CEB2DE0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7842042" y="3066238"/>
            <a:ext cx="400472" cy="40047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10A825E-7E05-C142-A8BF-6B0AF7427432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5423655" y="2752242"/>
            <a:ext cx="484717" cy="48471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3940D89-0C36-BC41-95AE-20108008B812}"/>
              </a:ext>
            </a:extLst>
          </p:cNvPr>
          <p:cNvSpPr txBox="1"/>
          <p:nvPr/>
        </p:nvSpPr>
        <p:spPr>
          <a:xfrm>
            <a:off x="5177709" y="2416078"/>
            <a:ext cx="8851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AE1F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Segoe UI Light" panose="020B0502040204020203" pitchFamily="34" charset="0"/>
              </a:rPr>
              <a:t>Leaf API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98A24AB-FF92-EB43-B011-17E80B202055}"/>
              </a:ext>
            </a:extLst>
          </p:cNvPr>
          <p:cNvSpPr txBox="1"/>
          <p:nvPr/>
        </p:nvSpPr>
        <p:spPr>
          <a:xfrm>
            <a:off x="8170796" y="3083534"/>
            <a:ext cx="1223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06300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Segoe UI Light" panose="020B0502040204020203" pitchFamily="34" charset="0"/>
              </a:rPr>
              <a:t>Clinical DB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B0D1380-9A14-2C4E-A977-6F656BF36DCB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5849059" y="2802184"/>
            <a:ext cx="2193219" cy="264054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FEB22E5B-1AD4-D243-8496-C327A3E0A1C9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2753021" y="2698285"/>
            <a:ext cx="484717" cy="48471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296567B-E745-AE4C-8217-D9EC04DB4C15}"/>
              </a:ext>
            </a:extLst>
          </p:cNvPr>
          <p:cNvSpPr txBox="1"/>
          <p:nvPr/>
        </p:nvSpPr>
        <p:spPr>
          <a:xfrm>
            <a:off x="2586311" y="2363530"/>
            <a:ext cx="845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Segoe UI Light" panose="020B0502040204020203" pitchFamily="34" charset="0"/>
              </a:rPr>
              <a:t>Apache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404BD5F-508E-2440-A992-F4546358F297}"/>
              </a:ext>
            </a:extLst>
          </p:cNvPr>
          <p:cNvCxnSpPr>
            <a:cxnSpLocks/>
          </p:cNvCxnSpPr>
          <p:nvPr/>
        </p:nvCxnSpPr>
        <p:spPr>
          <a:xfrm flipV="1">
            <a:off x="3224208" y="2785410"/>
            <a:ext cx="2214975" cy="7547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12C3CF2-99B4-6D4D-A8D7-8845E5C7CD98}"/>
              </a:ext>
            </a:extLst>
          </p:cNvPr>
          <p:cNvCxnSpPr>
            <a:cxnSpLocks/>
            <a:stCxn id="29" idx="2"/>
            <a:endCxn id="23" idx="0"/>
          </p:cNvCxnSpPr>
          <p:nvPr/>
        </p:nvCxnSpPr>
        <p:spPr>
          <a:xfrm>
            <a:off x="3001782" y="1492980"/>
            <a:ext cx="7081" cy="87055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DEA167AA-7DF5-D54D-8238-92C88AE48321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1853817" y="950818"/>
            <a:ext cx="484717" cy="48471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93946535-394D-D949-9B39-287469FB6279}"/>
              </a:ext>
            </a:extLst>
          </p:cNvPr>
          <p:cNvSpPr txBox="1"/>
          <p:nvPr/>
        </p:nvSpPr>
        <p:spPr>
          <a:xfrm>
            <a:off x="2234585" y="908205"/>
            <a:ext cx="15343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Segoe UI Light" panose="020B0502040204020203" pitchFamily="34" charset="0"/>
              </a:rPr>
              <a:t>SAML2 Identity </a:t>
            </a:r>
            <a:b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Segoe UI Light" panose="020B0502040204020203" pitchFamily="34" charset="0"/>
              </a:rPr>
            </a:b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Segoe UI Light" panose="020B0502040204020203" pitchFamily="34" charset="0"/>
              </a:rPr>
              <a:t>Provider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40AF9363-EFC8-CC4E-9621-2B5CD6BF3AF2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95521" y="3592267"/>
            <a:ext cx="419379" cy="41937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81219F9-6348-4E4B-B0EC-873421120248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80571" y="2610268"/>
            <a:ext cx="419379" cy="419379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A35111EA-4553-7E40-A733-0A0165F5385D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90832" y="1609172"/>
            <a:ext cx="419379" cy="419379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E98ACFB-B6AC-4945-AAD6-51F413A91641}"/>
              </a:ext>
            </a:extLst>
          </p:cNvPr>
          <p:cNvCxnSpPr>
            <a:cxnSpLocks/>
            <a:stCxn id="31" idx="3"/>
          </p:cNvCxnSpPr>
          <p:nvPr/>
        </p:nvCxnSpPr>
        <p:spPr>
          <a:xfrm flipV="1">
            <a:off x="799950" y="2808893"/>
            <a:ext cx="1970061" cy="11065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F628724-3EBB-9047-979C-C59207FC6CA5}"/>
              </a:ext>
            </a:extLst>
          </p:cNvPr>
          <p:cNvSpPr txBox="1"/>
          <p:nvPr/>
        </p:nvSpPr>
        <p:spPr>
          <a:xfrm rot="1730867">
            <a:off x="1068901" y="1939807"/>
            <a:ext cx="10358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 Neue Thin" panose="020B0403020202020204" pitchFamily="34" charset="0"/>
                <a:ea typeface="Helvetica Neue Thin" panose="020B0403020202020204" pitchFamily="34" charset="0"/>
                <a:cs typeface="Segoe UI Light" panose="020B0502040204020203" pitchFamily="34" charset="0"/>
              </a:rPr>
              <a:t>Client API request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90EF105-F9AB-464E-BA50-F6FA2A24D20F}"/>
              </a:ext>
            </a:extLst>
          </p:cNvPr>
          <p:cNvSpPr txBox="1"/>
          <p:nvPr/>
        </p:nvSpPr>
        <p:spPr>
          <a:xfrm>
            <a:off x="947009" y="2572428"/>
            <a:ext cx="10358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 Neue Thin" panose="020B0403020202020204" pitchFamily="34" charset="0"/>
                <a:ea typeface="Helvetica Neue Thin" panose="020B0403020202020204" pitchFamily="34" charset="0"/>
                <a:cs typeface="Segoe UI Light" panose="020B0502040204020203" pitchFamily="34" charset="0"/>
              </a:rPr>
              <a:t>Client API request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E522CE2-74E9-0A46-AE9B-F86C99198A1C}"/>
              </a:ext>
            </a:extLst>
          </p:cNvPr>
          <p:cNvSpPr txBox="1"/>
          <p:nvPr/>
        </p:nvSpPr>
        <p:spPr>
          <a:xfrm rot="20070740">
            <a:off x="971639" y="3206241"/>
            <a:ext cx="10358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 Neue Thin" panose="020B0403020202020204" pitchFamily="34" charset="0"/>
                <a:ea typeface="Helvetica Neue Thin" panose="020B0403020202020204" pitchFamily="34" charset="0"/>
                <a:cs typeface="Segoe UI Light" panose="020B0502040204020203" pitchFamily="34" charset="0"/>
              </a:rPr>
              <a:t>Client API request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77C29F8-5EDA-4142-96F7-FCFB57AE90D8}"/>
              </a:ext>
            </a:extLst>
          </p:cNvPr>
          <p:cNvSpPr txBox="1"/>
          <p:nvPr/>
        </p:nvSpPr>
        <p:spPr>
          <a:xfrm>
            <a:off x="3866080" y="2562124"/>
            <a:ext cx="9428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 Neue Thin" panose="020B0403020202020204" pitchFamily="34" charset="0"/>
                <a:ea typeface="Helvetica Neue Thin" panose="020B0403020202020204" pitchFamily="34" charset="0"/>
                <a:cs typeface="Segoe UI Light" panose="020B0502040204020203" pitchFamily="34" charset="0"/>
              </a:rPr>
              <a:t>Request routing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AE46633-0916-8649-85EE-4BC234E6B85A}"/>
              </a:ext>
            </a:extLst>
          </p:cNvPr>
          <p:cNvSpPr txBox="1"/>
          <p:nvPr/>
        </p:nvSpPr>
        <p:spPr>
          <a:xfrm>
            <a:off x="2149355" y="2036224"/>
            <a:ext cx="8819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accent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Segoe UI Light" panose="020B0502040204020203" pitchFamily="34" charset="0"/>
              </a:rPr>
              <a:t>Web Server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CE8DD491-6D02-B347-BCEB-11A406F402E7}"/>
              </a:ext>
            </a:extLst>
          </p:cNvPr>
          <p:cNvSpPr/>
          <p:nvPr/>
        </p:nvSpPr>
        <p:spPr>
          <a:xfrm>
            <a:off x="2119667" y="2010572"/>
            <a:ext cx="1708596" cy="1446109"/>
          </a:xfrm>
          <a:prstGeom prst="round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 Thin" panose="020B0403020202020204" pitchFamily="34" charset="0"/>
              <a:ea typeface="Helvetica Neue Thin" panose="020B0403020202020204" pitchFamily="34" charset="0"/>
              <a:cs typeface="Segoe UI Light" panose="020B0502040204020203" pitchFamily="34" charset="0"/>
            </a:endParaRP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23BF6DA9-A5FF-4648-B158-9CC9B5E35FD6}"/>
              </a:ext>
            </a:extLst>
          </p:cNvPr>
          <p:cNvSpPr/>
          <p:nvPr/>
        </p:nvSpPr>
        <p:spPr>
          <a:xfrm>
            <a:off x="4864822" y="2028553"/>
            <a:ext cx="1708596" cy="1513714"/>
          </a:xfrm>
          <a:prstGeom prst="roundRect">
            <a:avLst/>
          </a:prstGeom>
          <a:noFill/>
          <a:ln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 Thin" panose="020B0403020202020204" pitchFamily="34" charset="0"/>
              <a:ea typeface="Helvetica Neue Thin" panose="020B0403020202020204" pitchFamily="34" charset="0"/>
              <a:cs typeface="Segoe UI Light" panose="020B0502040204020203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CF8B4B5-8C05-DE4D-8B84-6AB5B17F021F}"/>
              </a:ext>
            </a:extLst>
          </p:cNvPr>
          <p:cNvSpPr txBox="1"/>
          <p:nvPr/>
        </p:nvSpPr>
        <p:spPr>
          <a:xfrm>
            <a:off x="4949988" y="2056465"/>
            <a:ext cx="8451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>
                <a:solidFill>
                  <a:srgbClr val="00AE1F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Segoe UI Light" panose="020B0502040204020203" pitchFamily="34" charset="0"/>
              </a:rPr>
              <a:t>App Server</a:t>
            </a:r>
          </a:p>
        </p:txBody>
      </p: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DFA1640E-BF8C-6044-A3C1-FAF445070BE2}"/>
              </a:ext>
            </a:extLst>
          </p:cNvPr>
          <p:cNvSpPr/>
          <p:nvPr/>
        </p:nvSpPr>
        <p:spPr>
          <a:xfrm>
            <a:off x="7709986" y="2036099"/>
            <a:ext cx="1708596" cy="853012"/>
          </a:xfrm>
          <a:prstGeom prst="round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 Thin" panose="020B0403020202020204" pitchFamily="34" charset="0"/>
              <a:ea typeface="Helvetica Neue Thin" panose="020B0403020202020204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78CAA2D1-7142-5645-9ABF-A25A7A280BDF}"/>
              </a:ext>
            </a:extLst>
          </p:cNvPr>
          <p:cNvCxnSpPr>
            <a:stCxn id="32" idx="3"/>
          </p:cNvCxnSpPr>
          <p:nvPr/>
        </p:nvCxnSpPr>
        <p:spPr>
          <a:xfrm>
            <a:off x="810211" y="1818862"/>
            <a:ext cx="1942810" cy="99003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4344D7D2-693A-2046-B4FC-927B2D37DF7D}"/>
              </a:ext>
            </a:extLst>
          </p:cNvPr>
          <p:cNvCxnSpPr>
            <a:stCxn id="30" idx="3"/>
          </p:cNvCxnSpPr>
          <p:nvPr/>
        </p:nvCxnSpPr>
        <p:spPr>
          <a:xfrm flipV="1">
            <a:off x="814900" y="2808893"/>
            <a:ext cx="1938121" cy="993064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6AD3F8B9-0187-FB41-8A21-C2F095A48493}"/>
              </a:ext>
            </a:extLst>
          </p:cNvPr>
          <p:cNvSpPr txBox="1"/>
          <p:nvPr/>
        </p:nvSpPr>
        <p:spPr>
          <a:xfrm rot="21416661">
            <a:off x="6544423" y="2525876"/>
            <a:ext cx="119455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 Neue Thin" panose="020B0403020202020204" pitchFamily="34" charset="0"/>
                <a:ea typeface="Helvetica Neue Thin" panose="020B0403020202020204" pitchFamily="34" charset="0"/>
                <a:cs typeface="Segoe UI Light" panose="020B0502040204020203" pitchFamily="34" charset="0"/>
              </a:rPr>
              <a:t>Caching and logging</a:t>
            </a:r>
          </a:p>
        </p:txBody>
      </p:sp>
      <p:pic>
        <p:nvPicPr>
          <p:cNvPr id="106" name="Picture 105">
            <a:extLst>
              <a:ext uri="{FF2B5EF4-FFF2-40B4-BE49-F238E27FC236}">
                <a16:creationId xmlns:a16="http://schemas.microsoft.com/office/drawing/2014/main" id="{2379E0AA-F88A-2E45-83C8-EB277B1DB54A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7842042" y="2329205"/>
            <a:ext cx="400472" cy="400472"/>
          </a:xfrm>
          <a:prstGeom prst="rect">
            <a:avLst/>
          </a:prstGeom>
        </p:spPr>
      </p:pic>
      <p:sp>
        <p:nvSpPr>
          <p:cNvPr id="107" name="TextBox 106">
            <a:extLst>
              <a:ext uri="{FF2B5EF4-FFF2-40B4-BE49-F238E27FC236}">
                <a16:creationId xmlns:a16="http://schemas.microsoft.com/office/drawing/2014/main" id="{DA9DDD43-16AA-7044-8A85-ACAE2A872CE5}"/>
              </a:ext>
            </a:extLst>
          </p:cNvPr>
          <p:cNvSpPr txBox="1"/>
          <p:nvPr/>
        </p:nvSpPr>
        <p:spPr>
          <a:xfrm>
            <a:off x="8187686" y="2339350"/>
            <a:ext cx="1267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Segoe UI Light" panose="020B0502040204020203" pitchFamily="34" charset="0"/>
              </a:rPr>
              <a:t>App DB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6C093A6A-DF2D-F246-9750-DFB4279030FA}"/>
              </a:ext>
            </a:extLst>
          </p:cNvPr>
          <p:cNvCxnSpPr>
            <a:cxnSpLocks/>
            <a:stCxn id="106" idx="2"/>
            <a:endCxn id="17" idx="0"/>
          </p:cNvCxnSpPr>
          <p:nvPr/>
        </p:nvCxnSpPr>
        <p:spPr>
          <a:xfrm>
            <a:off x="8042278" y="2729677"/>
            <a:ext cx="0" cy="33656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82982B7F-A299-BC45-9A96-2A43AB08B65D}"/>
              </a:ext>
            </a:extLst>
          </p:cNvPr>
          <p:cNvCxnSpPr>
            <a:cxnSpLocks/>
            <a:endCxn id="106" idx="2"/>
          </p:cNvCxnSpPr>
          <p:nvPr/>
        </p:nvCxnSpPr>
        <p:spPr>
          <a:xfrm flipV="1">
            <a:off x="5864587" y="2729677"/>
            <a:ext cx="2177691" cy="85907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547D282C-BD88-3E4F-A7FC-3C968943D3A6}"/>
              </a:ext>
            </a:extLst>
          </p:cNvPr>
          <p:cNvSpPr txBox="1"/>
          <p:nvPr/>
        </p:nvSpPr>
        <p:spPr>
          <a:xfrm>
            <a:off x="7737536" y="2066373"/>
            <a:ext cx="13019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>
                <a:solidFill>
                  <a:srgbClr val="F06300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Segoe UI Light" panose="020B0502040204020203" pitchFamily="34" charset="0"/>
              </a:rPr>
              <a:t>Database Server(s)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82E88A5-7FCA-9E45-B893-47AD1080629D}"/>
              </a:ext>
            </a:extLst>
          </p:cNvPr>
          <p:cNvSpPr txBox="1"/>
          <p:nvPr/>
        </p:nvSpPr>
        <p:spPr>
          <a:xfrm rot="442789">
            <a:off x="6681647" y="2955610"/>
            <a:ext cx="9012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 Neue Thin" panose="020B0403020202020204" pitchFamily="34" charset="0"/>
                <a:ea typeface="Helvetica Neue Thin" panose="020B0403020202020204" pitchFamily="34" charset="0"/>
                <a:cs typeface="Segoe UI Light" panose="020B0502040204020203" pitchFamily="34" charset="0"/>
              </a:rPr>
              <a:t>Clinical queries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B1735E9A-4540-9D47-A194-1DAB00C30A78}"/>
              </a:ext>
            </a:extLst>
          </p:cNvPr>
          <p:cNvSpPr txBox="1"/>
          <p:nvPr/>
        </p:nvSpPr>
        <p:spPr>
          <a:xfrm>
            <a:off x="834020" y="124433"/>
            <a:ext cx="43941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 Neue Thin" panose="020B0403020202020204" pitchFamily="34" charset="0"/>
                <a:ea typeface="Helvetica Neue Thin" panose="020B0403020202020204" pitchFamily="34" charset="0"/>
                <a:cs typeface="Segoe UI Light" panose="020B0502040204020203" pitchFamily="34" charset="0"/>
              </a:rPr>
              <a:t>Single-Instance Deployment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6C6AB07F-C333-1466-BAB9-FC6B30D391AB}"/>
              </a:ext>
            </a:extLst>
          </p:cNvPr>
          <p:cNvSpPr/>
          <p:nvPr/>
        </p:nvSpPr>
        <p:spPr>
          <a:xfrm>
            <a:off x="7705958" y="2899149"/>
            <a:ext cx="1708596" cy="643118"/>
          </a:xfrm>
          <a:prstGeom prst="round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 Thin" panose="020B0403020202020204" pitchFamily="34" charset="0"/>
              <a:ea typeface="Helvetica Neue Thin" panose="020B0403020202020204" pitchFamily="34" charset="0"/>
              <a:cs typeface="Segoe UI Light" panose="020B0502040204020203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FF564F9-9B41-58AC-9839-A11C63ABF01D}"/>
              </a:ext>
            </a:extLst>
          </p:cNvPr>
          <p:cNvSpPr txBox="1"/>
          <p:nvPr/>
        </p:nvSpPr>
        <p:spPr>
          <a:xfrm>
            <a:off x="9528392" y="271951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 Neue Thin" panose="020B0403020202020204" pitchFamily="34" charset="0"/>
                <a:ea typeface="Helvetica Neue Thin" panose="020B0403020202020204" pitchFamily="34" charset="0"/>
                <a:cs typeface="Segoe UI Light" panose="020B0502040204020203" pitchFamily="34" charset="0"/>
              </a:rPr>
              <a:t>Same or</a:t>
            </a:r>
            <a:br>
              <a:rPr lang="en-US" sz="900" dirty="0">
                <a:latin typeface="Helvetica Neue Thin" panose="020B0403020202020204" pitchFamily="34" charset="0"/>
                <a:ea typeface="Helvetica Neue Thin" panose="020B0403020202020204" pitchFamily="34" charset="0"/>
                <a:cs typeface="Segoe UI Light" panose="020B0502040204020203" pitchFamily="34" charset="0"/>
              </a:rPr>
            </a:br>
            <a:r>
              <a:rPr lang="en-US" sz="900" dirty="0">
                <a:latin typeface="Helvetica Neue Thin" panose="020B0403020202020204" pitchFamily="34" charset="0"/>
                <a:ea typeface="Helvetica Neue Thin" panose="020B0403020202020204" pitchFamily="34" charset="0"/>
                <a:cs typeface="Segoe UI Light" panose="020B0502040204020203" pitchFamily="34" charset="0"/>
              </a:rPr>
              <a:t>Separate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F49C455-4A58-AD48-5682-DE8896386BF3}"/>
              </a:ext>
            </a:extLst>
          </p:cNvPr>
          <p:cNvCxnSpPr>
            <a:cxnSpLocks/>
            <a:endCxn id="107" idx="3"/>
          </p:cNvCxnSpPr>
          <p:nvPr/>
        </p:nvCxnSpPr>
        <p:spPr>
          <a:xfrm flipH="1" flipV="1">
            <a:off x="9455256" y="2508627"/>
            <a:ext cx="106187" cy="380484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5156845-E344-64DC-0CC0-A09B70801862}"/>
              </a:ext>
            </a:extLst>
          </p:cNvPr>
          <p:cNvCxnSpPr>
            <a:cxnSpLocks/>
            <a:endCxn id="39" idx="3"/>
          </p:cNvCxnSpPr>
          <p:nvPr/>
        </p:nvCxnSpPr>
        <p:spPr>
          <a:xfrm flipH="1">
            <a:off x="9414554" y="2889111"/>
            <a:ext cx="146889" cy="331597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1932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1324786A-446E-4F48-8B8C-360EDA94A0EE}"/>
              </a:ext>
            </a:extLst>
          </p:cNvPr>
          <p:cNvSpPr txBox="1">
            <a:spLocks/>
          </p:cNvSpPr>
          <p:nvPr/>
        </p:nvSpPr>
        <p:spPr>
          <a:xfrm>
            <a:off x="380571" y="1924820"/>
            <a:ext cx="11400095" cy="42245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Font typeface="Arial" panose="020B0604020202020204" pitchFamily="34" charset="0"/>
              <a:buNone/>
            </a:pPr>
            <a:endParaRPr lang="en-US">
              <a:latin typeface="Helvetica Neue Thin" panose="020B0403020202020204" pitchFamily="34" charset="0"/>
              <a:ea typeface="Helvetica Neue Thin" panose="020B0403020202020204" pitchFamily="34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>
              <a:latin typeface="Helvetica Neue Thin" panose="020B0403020202020204" pitchFamily="34" charset="0"/>
              <a:ea typeface="Helvetica Neue Thin" panose="020B0403020202020204" pitchFamily="34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>
              <a:latin typeface="Helvetica Neue Thin" panose="020B0403020202020204" pitchFamily="34" charset="0"/>
              <a:ea typeface="Helvetica Neue Thin" panose="020B0403020202020204" pitchFamily="34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dirty="0">
              <a:latin typeface="Helvetica Neue Thin" panose="020B0403020202020204" pitchFamily="34" charset="0"/>
              <a:ea typeface="Helvetica Neue Thin" panose="020B0403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0CF417-D21C-0C47-BCE8-A64FC95A6F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045029" cy="78377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10A825E-7E05-C142-A8BF-6B0AF742743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5423655" y="2752242"/>
            <a:ext cx="484717" cy="48471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3940D89-0C36-BC41-95AE-20108008B812}"/>
              </a:ext>
            </a:extLst>
          </p:cNvPr>
          <p:cNvSpPr txBox="1"/>
          <p:nvPr/>
        </p:nvSpPr>
        <p:spPr>
          <a:xfrm>
            <a:off x="5005208" y="2379841"/>
            <a:ext cx="1317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AE1F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Segoe UI Light" panose="020B0502040204020203" pitchFamily="34" charset="0"/>
              </a:rPr>
              <a:t>IIS &amp; Leaf API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B0D1380-9A14-2C4E-A977-6F656BF36DCB}"/>
              </a:ext>
            </a:extLst>
          </p:cNvPr>
          <p:cNvCxnSpPr>
            <a:cxnSpLocks/>
          </p:cNvCxnSpPr>
          <p:nvPr/>
        </p:nvCxnSpPr>
        <p:spPr>
          <a:xfrm>
            <a:off x="5849059" y="2802184"/>
            <a:ext cx="2193219" cy="264054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12C3CF2-99B4-6D4D-A8D7-8845E5C7CD98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5614647" y="1254993"/>
            <a:ext cx="7081" cy="87055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DEA167AA-7DF5-D54D-8238-92C88AE4832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4466682" y="712831"/>
            <a:ext cx="484717" cy="48471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93946535-394D-D949-9B39-287469FB6279}"/>
              </a:ext>
            </a:extLst>
          </p:cNvPr>
          <p:cNvSpPr txBox="1"/>
          <p:nvPr/>
        </p:nvSpPr>
        <p:spPr>
          <a:xfrm>
            <a:off x="4847450" y="670218"/>
            <a:ext cx="15343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Segoe UI Light" panose="020B0502040204020203" pitchFamily="34" charset="0"/>
              </a:rPr>
              <a:t>SAML2 Identity </a:t>
            </a:r>
            <a:b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Segoe UI Light" panose="020B0502040204020203" pitchFamily="34" charset="0"/>
              </a:rPr>
            </a:b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Segoe UI Light" panose="020B0502040204020203" pitchFamily="34" charset="0"/>
              </a:rPr>
              <a:t>Provider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40AF9363-EFC8-CC4E-9621-2B5CD6BF3AF2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470262" y="3770282"/>
            <a:ext cx="419379" cy="41937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81219F9-6348-4E4B-B0EC-873421120248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455312" y="2788283"/>
            <a:ext cx="419379" cy="419379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A35111EA-4553-7E40-A733-0A0165F5385D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465573" y="1787187"/>
            <a:ext cx="419379" cy="419379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E98ACFB-B6AC-4945-AAD6-51F413A91641}"/>
              </a:ext>
            </a:extLst>
          </p:cNvPr>
          <p:cNvCxnSpPr>
            <a:cxnSpLocks/>
            <a:stCxn id="31" idx="3"/>
          </p:cNvCxnSpPr>
          <p:nvPr/>
        </p:nvCxnSpPr>
        <p:spPr>
          <a:xfrm flipV="1">
            <a:off x="2874691" y="2850655"/>
            <a:ext cx="2509070" cy="147318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F628724-3EBB-9047-979C-C59207FC6CA5}"/>
              </a:ext>
            </a:extLst>
          </p:cNvPr>
          <p:cNvSpPr txBox="1"/>
          <p:nvPr/>
        </p:nvSpPr>
        <p:spPr>
          <a:xfrm rot="1381601">
            <a:off x="3198601" y="2058160"/>
            <a:ext cx="10358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 Neue Thin" panose="020B0403020202020204" pitchFamily="34" charset="0"/>
                <a:ea typeface="Helvetica Neue Thin" panose="020B0403020202020204" pitchFamily="34" charset="0"/>
                <a:cs typeface="Segoe UI Light" panose="020B0502040204020203" pitchFamily="34" charset="0"/>
              </a:rPr>
              <a:t>Client API request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90EF105-F9AB-464E-BA50-F6FA2A24D20F}"/>
              </a:ext>
            </a:extLst>
          </p:cNvPr>
          <p:cNvSpPr txBox="1"/>
          <p:nvPr/>
        </p:nvSpPr>
        <p:spPr>
          <a:xfrm rot="21381857">
            <a:off x="3147611" y="2742557"/>
            <a:ext cx="10358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 Neue Thin" panose="020B0403020202020204" pitchFamily="34" charset="0"/>
                <a:ea typeface="Helvetica Neue Thin" panose="020B0403020202020204" pitchFamily="34" charset="0"/>
                <a:cs typeface="Segoe UI Light" panose="020B0502040204020203" pitchFamily="34" charset="0"/>
              </a:rPr>
              <a:t>Client API request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E522CE2-74E9-0A46-AE9B-F86C99198A1C}"/>
              </a:ext>
            </a:extLst>
          </p:cNvPr>
          <p:cNvSpPr txBox="1"/>
          <p:nvPr/>
        </p:nvSpPr>
        <p:spPr>
          <a:xfrm rot="20331858">
            <a:off x="3092747" y="3412546"/>
            <a:ext cx="10358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 Neue Thin" panose="020B0403020202020204" pitchFamily="34" charset="0"/>
                <a:ea typeface="Helvetica Neue Thin" panose="020B0403020202020204" pitchFamily="34" charset="0"/>
                <a:cs typeface="Segoe UI Light" panose="020B0502040204020203" pitchFamily="34" charset="0"/>
              </a:rPr>
              <a:t>Client API request</a:t>
            </a: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23BF6DA9-A5FF-4648-B158-9CC9B5E35FD6}"/>
              </a:ext>
            </a:extLst>
          </p:cNvPr>
          <p:cNvSpPr/>
          <p:nvPr/>
        </p:nvSpPr>
        <p:spPr>
          <a:xfrm>
            <a:off x="4635297" y="2028553"/>
            <a:ext cx="1938121" cy="1513714"/>
          </a:xfrm>
          <a:prstGeom prst="roundRect">
            <a:avLst/>
          </a:prstGeom>
          <a:noFill/>
          <a:ln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 Thin" panose="020B0403020202020204" pitchFamily="34" charset="0"/>
              <a:ea typeface="Helvetica Neue Thin" panose="020B0403020202020204" pitchFamily="34" charset="0"/>
              <a:cs typeface="Segoe UI Light" panose="020B0502040204020203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CF8B4B5-8C05-DE4D-8B84-6AB5B17F021F}"/>
              </a:ext>
            </a:extLst>
          </p:cNvPr>
          <p:cNvSpPr txBox="1"/>
          <p:nvPr/>
        </p:nvSpPr>
        <p:spPr>
          <a:xfrm>
            <a:off x="4649519" y="2071661"/>
            <a:ext cx="19415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>
                <a:solidFill>
                  <a:srgbClr val="00AE1F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Segoe UI Light" panose="020B0502040204020203" pitchFamily="34" charset="0"/>
              </a:rPr>
              <a:t>Combined Web &amp; App Server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78CAA2D1-7142-5645-9ABF-A25A7A280BDF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2884952" y="1996877"/>
            <a:ext cx="2498809" cy="861096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4344D7D2-693A-2046-B4FC-927B2D37DF7D}"/>
              </a:ext>
            </a:extLst>
          </p:cNvPr>
          <p:cNvCxnSpPr>
            <a:cxnSpLocks/>
            <a:stCxn id="30" idx="3"/>
          </p:cNvCxnSpPr>
          <p:nvPr/>
        </p:nvCxnSpPr>
        <p:spPr>
          <a:xfrm flipV="1">
            <a:off x="2889641" y="2834223"/>
            <a:ext cx="2489431" cy="1145749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6AD3F8B9-0187-FB41-8A21-C2F095A48493}"/>
              </a:ext>
            </a:extLst>
          </p:cNvPr>
          <p:cNvSpPr txBox="1"/>
          <p:nvPr/>
        </p:nvSpPr>
        <p:spPr>
          <a:xfrm rot="21416661">
            <a:off x="6544423" y="2525876"/>
            <a:ext cx="119455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 Neue Thin" panose="020B0403020202020204" pitchFamily="34" charset="0"/>
                <a:ea typeface="Helvetica Neue Thin" panose="020B0403020202020204" pitchFamily="34" charset="0"/>
                <a:cs typeface="Segoe UI Light" panose="020B0502040204020203" pitchFamily="34" charset="0"/>
              </a:rPr>
              <a:t>Caching and logging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82982B7F-A299-BC45-9A96-2A43AB08B65D}"/>
              </a:ext>
            </a:extLst>
          </p:cNvPr>
          <p:cNvCxnSpPr>
            <a:cxnSpLocks/>
          </p:cNvCxnSpPr>
          <p:nvPr/>
        </p:nvCxnSpPr>
        <p:spPr>
          <a:xfrm flipV="1">
            <a:off x="5864587" y="2729677"/>
            <a:ext cx="2177691" cy="85907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C82E88A5-7FCA-9E45-B893-47AD1080629D}"/>
              </a:ext>
            </a:extLst>
          </p:cNvPr>
          <p:cNvSpPr txBox="1"/>
          <p:nvPr/>
        </p:nvSpPr>
        <p:spPr>
          <a:xfrm rot="442789">
            <a:off x="6681647" y="2955610"/>
            <a:ext cx="9012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 Neue Thin" panose="020B0403020202020204" pitchFamily="34" charset="0"/>
                <a:ea typeface="Helvetica Neue Thin" panose="020B0403020202020204" pitchFamily="34" charset="0"/>
                <a:cs typeface="Segoe UI Light" panose="020B0502040204020203" pitchFamily="34" charset="0"/>
              </a:rPr>
              <a:t>Clinical queries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B1735E9A-4540-9D47-A194-1DAB00C30A78}"/>
              </a:ext>
            </a:extLst>
          </p:cNvPr>
          <p:cNvSpPr txBox="1"/>
          <p:nvPr/>
        </p:nvSpPr>
        <p:spPr>
          <a:xfrm>
            <a:off x="834020" y="124433"/>
            <a:ext cx="43941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 Neue Thin" panose="020B0403020202020204" pitchFamily="34" charset="0"/>
                <a:ea typeface="Helvetica Neue Thin" panose="020B0403020202020204" pitchFamily="34" charset="0"/>
                <a:cs typeface="Segoe UI Light" panose="020B0502040204020203" pitchFamily="34" charset="0"/>
              </a:rPr>
              <a:t>Single-Instance Deployment</a:t>
            </a: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843FDC33-924B-63C7-B27C-CEBCE98190B9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7842042" y="3066238"/>
            <a:ext cx="400472" cy="400472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78B0E49C-A818-DE05-4903-AF876F354C09}"/>
              </a:ext>
            </a:extLst>
          </p:cNvPr>
          <p:cNvSpPr txBox="1"/>
          <p:nvPr/>
        </p:nvSpPr>
        <p:spPr>
          <a:xfrm>
            <a:off x="8170796" y="3083534"/>
            <a:ext cx="1223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06300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Segoe UI Light" panose="020B0502040204020203" pitchFamily="34" charset="0"/>
              </a:rPr>
              <a:t>Clinical DB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7EFA577E-7FD0-A9A1-65A7-78EB5885BD6D}"/>
              </a:ext>
            </a:extLst>
          </p:cNvPr>
          <p:cNvSpPr/>
          <p:nvPr/>
        </p:nvSpPr>
        <p:spPr>
          <a:xfrm>
            <a:off x="7709986" y="2036099"/>
            <a:ext cx="1708596" cy="853012"/>
          </a:xfrm>
          <a:prstGeom prst="round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 Thin" panose="020B0403020202020204" pitchFamily="34" charset="0"/>
              <a:ea typeface="Helvetica Neue Thin" panose="020B040302020202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950F3804-0608-BC34-B7EC-FB77169F22A5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7842042" y="2329205"/>
            <a:ext cx="400472" cy="400472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A357BFE9-1072-FB88-E3C4-AA3EC6B57846}"/>
              </a:ext>
            </a:extLst>
          </p:cNvPr>
          <p:cNvSpPr txBox="1"/>
          <p:nvPr/>
        </p:nvSpPr>
        <p:spPr>
          <a:xfrm>
            <a:off x="8187686" y="2339350"/>
            <a:ext cx="1267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Segoe UI Light" panose="020B0502040204020203" pitchFamily="34" charset="0"/>
              </a:rPr>
              <a:t>App DB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36990FF-3D40-CF66-15A9-9B2EDD6B9974}"/>
              </a:ext>
            </a:extLst>
          </p:cNvPr>
          <p:cNvCxnSpPr>
            <a:cxnSpLocks/>
            <a:stCxn id="62" idx="2"/>
            <a:endCxn id="59" idx="0"/>
          </p:cNvCxnSpPr>
          <p:nvPr/>
        </p:nvCxnSpPr>
        <p:spPr>
          <a:xfrm>
            <a:off x="8042278" y="2729677"/>
            <a:ext cx="0" cy="33656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0B373C94-C3DB-C54C-3FBE-A660795EE41D}"/>
              </a:ext>
            </a:extLst>
          </p:cNvPr>
          <p:cNvSpPr txBox="1"/>
          <p:nvPr/>
        </p:nvSpPr>
        <p:spPr>
          <a:xfrm>
            <a:off x="7737536" y="2066373"/>
            <a:ext cx="13019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>
                <a:solidFill>
                  <a:srgbClr val="F06300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Segoe UI Light" panose="020B0502040204020203" pitchFamily="34" charset="0"/>
              </a:rPr>
              <a:t>Database Server(s)</a:t>
            </a: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95258960-42A3-E7DB-DA52-20F68B700554}"/>
              </a:ext>
            </a:extLst>
          </p:cNvPr>
          <p:cNvSpPr/>
          <p:nvPr/>
        </p:nvSpPr>
        <p:spPr>
          <a:xfrm>
            <a:off x="7705958" y="2899149"/>
            <a:ext cx="1708596" cy="643118"/>
          </a:xfrm>
          <a:prstGeom prst="round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 Thin" panose="020B0403020202020204" pitchFamily="34" charset="0"/>
              <a:ea typeface="Helvetica Neue Thin" panose="020B0403020202020204" pitchFamily="34" charset="0"/>
              <a:cs typeface="Segoe UI Light" panose="020B0502040204020203" pitchFamily="34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4033F7C-5543-6402-63D5-AF0919B5FE01}"/>
              </a:ext>
            </a:extLst>
          </p:cNvPr>
          <p:cNvSpPr txBox="1"/>
          <p:nvPr/>
        </p:nvSpPr>
        <p:spPr>
          <a:xfrm>
            <a:off x="9528392" y="271951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 Neue Thin" panose="020B0403020202020204" pitchFamily="34" charset="0"/>
                <a:ea typeface="Helvetica Neue Thin" panose="020B0403020202020204" pitchFamily="34" charset="0"/>
                <a:cs typeface="Segoe UI Light" panose="020B0502040204020203" pitchFamily="34" charset="0"/>
              </a:rPr>
              <a:t>Same or</a:t>
            </a:r>
            <a:br>
              <a:rPr lang="en-US" sz="900" dirty="0">
                <a:latin typeface="Helvetica Neue Thin" panose="020B0403020202020204" pitchFamily="34" charset="0"/>
                <a:ea typeface="Helvetica Neue Thin" panose="020B0403020202020204" pitchFamily="34" charset="0"/>
                <a:cs typeface="Segoe UI Light" panose="020B0502040204020203" pitchFamily="34" charset="0"/>
              </a:rPr>
            </a:br>
            <a:r>
              <a:rPr lang="en-US" sz="900" dirty="0">
                <a:latin typeface="Helvetica Neue Thin" panose="020B0403020202020204" pitchFamily="34" charset="0"/>
                <a:ea typeface="Helvetica Neue Thin" panose="020B0403020202020204" pitchFamily="34" charset="0"/>
                <a:cs typeface="Segoe UI Light" panose="020B0502040204020203" pitchFamily="34" charset="0"/>
              </a:rPr>
              <a:t>Separate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393A222-F6BF-7BA3-7964-37500485C47A}"/>
              </a:ext>
            </a:extLst>
          </p:cNvPr>
          <p:cNvCxnSpPr>
            <a:cxnSpLocks/>
            <a:endCxn id="63" idx="3"/>
          </p:cNvCxnSpPr>
          <p:nvPr/>
        </p:nvCxnSpPr>
        <p:spPr>
          <a:xfrm flipH="1" flipV="1">
            <a:off x="9455256" y="2508627"/>
            <a:ext cx="106187" cy="380484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EDE1937-0A50-FC97-CAC3-6F082A1D4FAC}"/>
              </a:ext>
            </a:extLst>
          </p:cNvPr>
          <p:cNvCxnSpPr>
            <a:cxnSpLocks/>
            <a:endCxn id="68" idx="3"/>
          </p:cNvCxnSpPr>
          <p:nvPr/>
        </p:nvCxnSpPr>
        <p:spPr>
          <a:xfrm flipH="1">
            <a:off x="9414554" y="2889111"/>
            <a:ext cx="146889" cy="331597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4797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1324786A-446E-4F48-8B8C-360EDA94A0EE}"/>
              </a:ext>
            </a:extLst>
          </p:cNvPr>
          <p:cNvSpPr txBox="1">
            <a:spLocks/>
          </p:cNvSpPr>
          <p:nvPr/>
        </p:nvSpPr>
        <p:spPr>
          <a:xfrm>
            <a:off x="380571" y="1924820"/>
            <a:ext cx="11400095" cy="42245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Font typeface="Arial" panose="020B0604020202020204" pitchFamily="34" charset="0"/>
              <a:buNone/>
            </a:pPr>
            <a:endParaRPr lang="en-US">
              <a:latin typeface="Helvetica Neue Thin" panose="020B0403020202020204" pitchFamily="34" charset="0"/>
              <a:ea typeface="Helvetica Neue Thin" panose="020B0403020202020204" pitchFamily="34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>
              <a:latin typeface="Helvetica Neue Thin" panose="020B0403020202020204" pitchFamily="34" charset="0"/>
              <a:ea typeface="Helvetica Neue Thin" panose="020B0403020202020204" pitchFamily="34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>
              <a:latin typeface="Helvetica Neue Thin" panose="020B0403020202020204" pitchFamily="34" charset="0"/>
              <a:ea typeface="Helvetica Neue Thin" panose="020B0403020202020204" pitchFamily="34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dirty="0">
              <a:latin typeface="Helvetica Neue Thin" panose="020B0403020202020204" pitchFamily="34" charset="0"/>
              <a:ea typeface="Helvetica Neue Thin" panose="020B0403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0CF417-D21C-0C47-BCE8-A64FC95A6F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045029" cy="78377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10A825E-7E05-C142-A8BF-6B0AF742743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5423655" y="2752242"/>
            <a:ext cx="484717" cy="48471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3940D89-0C36-BC41-95AE-20108008B812}"/>
              </a:ext>
            </a:extLst>
          </p:cNvPr>
          <p:cNvSpPr txBox="1"/>
          <p:nvPr/>
        </p:nvSpPr>
        <p:spPr>
          <a:xfrm>
            <a:off x="5005208" y="2379841"/>
            <a:ext cx="1317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AE1F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Segoe UI Light" panose="020B0502040204020203" pitchFamily="34" charset="0"/>
              </a:rPr>
              <a:t>IIS &amp; Leaf API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B0D1380-9A14-2C4E-A977-6F656BF36DCB}"/>
              </a:ext>
            </a:extLst>
          </p:cNvPr>
          <p:cNvCxnSpPr>
            <a:cxnSpLocks/>
          </p:cNvCxnSpPr>
          <p:nvPr/>
        </p:nvCxnSpPr>
        <p:spPr>
          <a:xfrm>
            <a:off x="5849059" y="2802184"/>
            <a:ext cx="2193219" cy="264054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12C3CF2-99B4-6D4D-A8D7-8845E5C7CD98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5614647" y="1254993"/>
            <a:ext cx="7081" cy="87055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DEA167AA-7DF5-D54D-8238-92C88AE4832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4466682" y="712831"/>
            <a:ext cx="484717" cy="48471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93946535-394D-D949-9B39-287469FB6279}"/>
              </a:ext>
            </a:extLst>
          </p:cNvPr>
          <p:cNvSpPr txBox="1"/>
          <p:nvPr/>
        </p:nvSpPr>
        <p:spPr>
          <a:xfrm>
            <a:off x="4847450" y="670218"/>
            <a:ext cx="15343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Segoe UI Light" panose="020B0502040204020203" pitchFamily="34" charset="0"/>
              </a:rPr>
              <a:t>SAML2 Identity </a:t>
            </a:r>
            <a:b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Segoe UI Light" panose="020B0502040204020203" pitchFamily="34" charset="0"/>
              </a:rPr>
            </a:b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Segoe UI Light" panose="020B0502040204020203" pitchFamily="34" charset="0"/>
              </a:rPr>
              <a:t>Provider</a:t>
            </a: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23BF6DA9-A5FF-4648-B158-9CC9B5E35FD6}"/>
              </a:ext>
            </a:extLst>
          </p:cNvPr>
          <p:cNvSpPr/>
          <p:nvPr/>
        </p:nvSpPr>
        <p:spPr>
          <a:xfrm>
            <a:off x="4635297" y="2028553"/>
            <a:ext cx="1938121" cy="1513714"/>
          </a:xfrm>
          <a:prstGeom prst="roundRect">
            <a:avLst/>
          </a:prstGeom>
          <a:noFill/>
          <a:ln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 Thin" panose="020B0403020202020204" pitchFamily="34" charset="0"/>
              <a:ea typeface="Helvetica Neue Thin" panose="020B0403020202020204" pitchFamily="34" charset="0"/>
              <a:cs typeface="Segoe UI Light" panose="020B0502040204020203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CF8B4B5-8C05-DE4D-8B84-6AB5B17F021F}"/>
              </a:ext>
            </a:extLst>
          </p:cNvPr>
          <p:cNvSpPr txBox="1"/>
          <p:nvPr/>
        </p:nvSpPr>
        <p:spPr>
          <a:xfrm>
            <a:off x="4649519" y="2071661"/>
            <a:ext cx="19415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>
                <a:solidFill>
                  <a:srgbClr val="00AE1F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Segoe UI Light" panose="020B0502040204020203" pitchFamily="34" charset="0"/>
              </a:rPr>
              <a:t>Combined Web &amp; App Server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AD3F8B9-0187-FB41-8A21-C2F095A48493}"/>
              </a:ext>
            </a:extLst>
          </p:cNvPr>
          <p:cNvSpPr txBox="1"/>
          <p:nvPr/>
        </p:nvSpPr>
        <p:spPr>
          <a:xfrm rot="21416661">
            <a:off x="6544423" y="2525876"/>
            <a:ext cx="119455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 Neue Thin" panose="020B0403020202020204" pitchFamily="34" charset="0"/>
                <a:ea typeface="Helvetica Neue Thin" panose="020B0403020202020204" pitchFamily="34" charset="0"/>
                <a:cs typeface="Segoe UI Light" panose="020B0502040204020203" pitchFamily="34" charset="0"/>
              </a:rPr>
              <a:t>Caching and logging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82982B7F-A299-BC45-9A96-2A43AB08B65D}"/>
              </a:ext>
            </a:extLst>
          </p:cNvPr>
          <p:cNvCxnSpPr>
            <a:cxnSpLocks/>
          </p:cNvCxnSpPr>
          <p:nvPr/>
        </p:nvCxnSpPr>
        <p:spPr>
          <a:xfrm flipV="1">
            <a:off x="5864587" y="2729677"/>
            <a:ext cx="2177691" cy="85907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C82E88A5-7FCA-9E45-B893-47AD1080629D}"/>
              </a:ext>
            </a:extLst>
          </p:cNvPr>
          <p:cNvSpPr txBox="1"/>
          <p:nvPr/>
        </p:nvSpPr>
        <p:spPr>
          <a:xfrm rot="442789">
            <a:off x="6681647" y="2955610"/>
            <a:ext cx="9012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 Neue Thin" panose="020B0403020202020204" pitchFamily="34" charset="0"/>
                <a:ea typeface="Helvetica Neue Thin" panose="020B0403020202020204" pitchFamily="34" charset="0"/>
                <a:cs typeface="Segoe UI Light" panose="020B0502040204020203" pitchFamily="34" charset="0"/>
              </a:rPr>
              <a:t>Clinical queries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B1735E9A-4540-9D47-A194-1DAB00C30A78}"/>
              </a:ext>
            </a:extLst>
          </p:cNvPr>
          <p:cNvSpPr txBox="1"/>
          <p:nvPr/>
        </p:nvSpPr>
        <p:spPr>
          <a:xfrm>
            <a:off x="834020" y="124433"/>
            <a:ext cx="43941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 Neue Thin" panose="020B0403020202020204" pitchFamily="34" charset="0"/>
                <a:ea typeface="Helvetica Neue Thin" panose="020B0403020202020204" pitchFamily="34" charset="0"/>
                <a:cs typeface="Segoe UI Light" panose="020B0502040204020203" pitchFamily="34" charset="0"/>
              </a:rPr>
              <a:t>Single-Instance Deployment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4C224D7-9EF6-ED28-FA41-CBF194027519}"/>
              </a:ext>
            </a:extLst>
          </p:cNvPr>
          <p:cNvSpPr txBox="1"/>
          <p:nvPr/>
        </p:nvSpPr>
        <p:spPr>
          <a:xfrm>
            <a:off x="8170796" y="3083534"/>
            <a:ext cx="1223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65000"/>
                  </a:schemeClr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Segoe UI Light" panose="020B0502040204020203" pitchFamily="34" charset="0"/>
              </a:rPr>
              <a:t>Clinical DB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84F9C418-2555-C41B-AC4C-DA7A8502E524}"/>
              </a:ext>
            </a:extLst>
          </p:cNvPr>
          <p:cNvSpPr/>
          <p:nvPr/>
        </p:nvSpPr>
        <p:spPr>
          <a:xfrm>
            <a:off x="7709986" y="2036099"/>
            <a:ext cx="1708596" cy="853012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 Thin" panose="020B0403020202020204" pitchFamily="34" charset="0"/>
              <a:ea typeface="Helvetica Neue Thin" panose="020B040302020202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67F61FEA-3B1A-5CB5-2C91-DCE507C16E2B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7842042" y="2329205"/>
            <a:ext cx="400472" cy="400472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8EC51F5-CA80-DAEC-7DA0-2E13B8AD6F8D}"/>
              </a:ext>
            </a:extLst>
          </p:cNvPr>
          <p:cNvSpPr txBox="1"/>
          <p:nvPr/>
        </p:nvSpPr>
        <p:spPr>
          <a:xfrm>
            <a:off x="8187686" y="2339350"/>
            <a:ext cx="1267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Segoe UI Light" panose="020B0502040204020203" pitchFamily="34" charset="0"/>
              </a:rPr>
              <a:t>App DB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758B15A-1C03-49B7-BD9C-1C00ACACFE6E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8042278" y="2729677"/>
            <a:ext cx="0" cy="33656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79CA69C-E8B9-BCF0-64E1-5367DD0B630E}"/>
              </a:ext>
            </a:extLst>
          </p:cNvPr>
          <p:cNvSpPr txBox="1"/>
          <p:nvPr/>
        </p:nvSpPr>
        <p:spPr>
          <a:xfrm>
            <a:off x="7737536" y="2066373"/>
            <a:ext cx="13019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>
                    <a:lumMod val="65000"/>
                  </a:schemeClr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Segoe UI Light" panose="020B0502040204020203" pitchFamily="34" charset="0"/>
              </a:rPr>
              <a:t>Database Server(s)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F2211E4E-CBC7-7953-F6B7-4193C39CAC52}"/>
              </a:ext>
            </a:extLst>
          </p:cNvPr>
          <p:cNvSpPr/>
          <p:nvPr/>
        </p:nvSpPr>
        <p:spPr>
          <a:xfrm>
            <a:off x="7705958" y="2899149"/>
            <a:ext cx="1708596" cy="643118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 Thin" panose="020B0403020202020204" pitchFamily="34" charset="0"/>
              <a:ea typeface="Helvetica Neue Thin" panose="020B0403020202020204" pitchFamily="34" charset="0"/>
              <a:cs typeface="Segoe UI Light" panose="020B0502040204020203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16A1403-489A-A953-8339-39AA8E7A2907}"/>
              </a:ext>
            </a:extLst>
          </p:cNvPr>
          <p:cNvSpPr txBox="1"/>
          <p:nvPr/>
        </p:nvSpPr>
        <p:spPr>
          <a:xfrm>
            <a:off x="9528392" y="271951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 Neue Thin" panose="020B0403020202020204" pitchFamily="34" charset="0"/>
                <a:ea typeface="Helvetica Neue Thin" panose="020B0403020202020204" pitchFamily="34" charset="0"/>
                <a:cs typeface="Segoe UI Light" panose="020B0502040204020203" pitchFamily="34" charset="0"/>
              </a:rPr>
              <a:t>Same or</a:t>
            </a:r>
            <a:br>
              <a:rPr lang="en-US" sz="900" dirty="0">
                <a:latin typeface="Helvetica Neue Thin" panose="020B0403020202020204" pitchFamily="34" charset="0"/>
                <a:ea typeface="Helvetica Neue Thin" panose="020B0403020202020204" pitchFamily="34" charset="0"/>
                <a:cs typeface="Segoe UI Light" panose="020B0502040204020203" pitchFamily="34" charset="0"/>
              </a:rPr>
            </a:br>
            <a:r>
              <a:rPr lang="en-US" sz="900" dirty="0">
                <a:latin typeface="Helvetica Neue Thin" panose="020B0403020202020204" pitchFamily="34" charset="0"/>
                <a:ea typeface="Helvetica Neue Thin" panose="020B0403020202020204" pitchFamily="34" charset="0"/>
                <a:cs typeface="Segoe UI Light" panose="020B0502040204020203" pitchFamily="34" charset="0"/>
              </a:rPr>
              <a:t>Separate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14F550B-0D7E-F3F2-ADC9-90C457F7AEE1}"/>
              </a:ext>
            </a:extLst>
          </p:cNvPr>
          <p:cNvCxnSpPr>
            <a:cxnSpLocks/>
            <a:endCxn id="30" idx="3"/>
          </p:cNvCxnSpPr>
          <p:nvPr/>
        </p:nvCxnSpPr>
        <p:spPr>
          <a:xfrm flipH="1" flipV="1">
            <a:off x="9455256" y="2508627"/>
            <a:ext cx="106187" cy="380484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B04BA7E-B84E-8B0C-B8BE-A19327CD65DC}"/>
              </a:ext>
            </a:extLst>
          </p:cNvPr>
          <p:cNvCxnSpPr>
            <a:cxnSpLocks/>
            <a:endCxn id="33" idx="3"/>
          </p:cNvCxnSpPr>
          <p:nvPr/>
        </p:nvCxnSpPr>
        <p:spPr>
          <a:xfrm flipH="1">
            <a:off x="9414554" y="2889111"/>
            <a:ext cx="146889" cy="331597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>
            <a:extLst>
              <a:ext uri="{FF2B5EF4-FFF2-40B4-BE49-F238E27FC236}">
                <a16:creationId xmlns:a16="http://schemas.microsoft.com/office/drawing/2014/main" id="{9FD9A149-A9FB-19ED-F5D9-7FB83316999F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7841287" y="3066238"/>
            <a:ext cx="400472" cy="400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641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1324786A-446E-4F48-8B8C-360EDA94A0EE}"/>
              </a:ext>
            </a:extLst>
          </p:cNvPr>
          <p:cNvSpPr txBox="1">
            <a:spLocks/>
          </p:cNvSpPr>
          <p:nvPr/>
        </p:nvSpPr>
        <p:spPr>
          <a:xfrm>
            <a:off x="380571" y="1924820"/>
            <a:ext cx="11400095" cy="42245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Font typeface="Arial" panose="020B0604020202020204" pitchFamily="34" charset="0"/>
              <a:buNone/>
            </a:pPr>
            <a:endParaRPr lang="en-US">
              <a:latin typeface="Helvetica Neue Thin" panose="020B0403020202020204" pitchFamily="34" charset="0"/>
              <a:ea typeface="Helvetica Neue Thin" panose="020B0403020202020204" pitchFamily="34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>
              <a:latin typeface="Helvetica Neue Thin" panose="020B0403020202020204" pitchFamily="34" charset="0"/>
              <a:ea typeface="Helvetica Neue Thin" panose="020B0403020202020204" pitchFamily="34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>
              <a:latin typeface="Helvetica Neue Thin" panose="020B0403020202020204" pitchFamily="34" charset="0"/>
              <a:ea typeface="Helvetica Neue Thin" panose="020B0403020202020204" pitchFamily="34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dirty="0">
              <a:latin typeface="Helvetica Neue Thin" panose="020B0403020202020204" pitchFamily="34" charset="0"/>
              <a:ea typeface="Helvetica Neue Thin" panose="020B0403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0CF417-D21C-0C47-BCE8-A64FC95A6F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045029" cy="78377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10A825E-7E05-C142-A8BF-6B0AF742743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5423655" y="2752242"/>
            <a:ext cx="484717" cy="48471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3940D89-0C36-BC41-95AE-20108008B812}"/>
              </a:ext>
            </a:extLst>
          </p:cNvPr>
          <p:cNvSpPr txBox="1"/>
          <p:nvPr/>
        </p:nvSpPr>
        <p:spPr>
          <a:xfrm>
            <a:off x="5177709" y="2416078"/>
            <a:ext cx="8851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65000"/>
                  </a:schemeClr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Segoe UI Light" panose="020B0502040204020203" pitchFamily="34" charset="0"/>
              </a:rPr>
              <a:t>Leaf API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B0D1380-9A14-2C4E-A977-6F656BF36DCB}"/>
              </a:ext>
            </a:extLst>
          </p:cNvPr>
          <p:cNvCxnSpPr>
            <a:cxnSpLocks/>
          </p:cNvCxnSpPr>
          <p:nvPr/>
        </p:nvCxnSpPr>
        <p:spPr>
          <a:xfrm>
            <a:off x="5849059" y="2802184"/>
            <a:ext cx="2193219" cy="264054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FEB22E5B-1AD4-D243-8496-C327A3E0A1C9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2753021" y="2698285"/>
            <a:ext cx="484717" cy="48471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296567B-E745-AE4C-8217-D9EC04DB4C15}"/>
              </a:ext>
            </a:extLst>
          </p:cNvPr>
          <p:cNvSpPr txBox="1"/>
          <p:nvPr/>
        </p:nvSpPr>
        <p:spPr>
          <a:xfrm>
            <a:off x="2454865" y="2363530"/>
            <a:ext cx="1107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>
                    <a:lumMod val="65000"/>
                  </a:schemeClr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Segoe UI Light" panose="020B0502040204020203" pitchFamily="34" charset="0"/>
              </a:rPr>
              <a:t>Apache/IIS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404BD5F-508E-2440-A992-F4546358F297}"/>
              </a:ext>
            </a:extLst>
          </p:cNvPr>
          <p:cNvCxnSpPr>
            <a:cxnSpLocks/>
          </p:cNvCxnSpPr>
          <p:nvPr/>
        </p:nvCxnSpPr>
        <p:spPr>
          <a:xfrm flipV="1">
            <a:off x="3224208" y="2785410"/>
            <a:ext cx="2214975" cy="7547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12C3CF2-99B4-6D4D-A8D7-8845E5C7CD98}"/>
              </a:ext>
            </a:extLst>
          </p:cNvPr>
          <p:cNvCxnSpPr>
            <a:cxnSpLocks/>
            <a:stCxn id="29" idx="2"/>
            <a:endCxn id="23" idx="0"/>
          </p:cNvCxnSpPr>
          <p:nvPr/>
        </p:nvCxnSpPr>
        <p:spPr>
          <a:xfrm>
            <a:off x="3001782" y="1492980"/>
            <a:ext cx="7081" cy="87055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DEA167AA-7DF5-D54D-8238-92C88AE4832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1853817" y="950818"/>
            <a:ext cx="484717" cy="48471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93946535-394D-D949-9B39-287469FB6279}"/>
              </a:ext>
            </a:extLst>
          </p:cNvPr>
          <p:cNvSpPr txBox="1"/>
          <p:nvPr/>
        </p:nvSpPr>
        <p:spPr>
          <a:xfrm>
            <a:off x="2234585" y="908205"/>
            <a:ext cx="15343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Segoe UI Light" panose="020B0502040204020203" pitchFamily="34" charset="0"/>
              </a:rPr>
              <a:t>SAML2 Identity </a:t>
            </a:r>
            <a:b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Segoe UI Light" panose="020B0502040204020203" pitchFamily="34" charset="0"/>
              </a:rPr>
            </a:b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Segoe UI Light" panose="020B0502040204020203" pitchFamily="34" charset="0"/>
              </a:rPr>
              <a:t>Provider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77C29F8-5EDA-4142-96F7-FCFB57AE90D8}"/>
              </a:ext>
            </a:extLst>
          </p:cNvPr>
          <p:cNvSpPr txBox="1"/>
          <p:nvPr/>
        </p:nvSpPr>
        <p:spPr>
          <a:xfrm>
            <a:off x="3866080" y="2562124"/>
            <a:ext cx="9428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 Neue Thin" panose="020B0403020202020204" pitchFamily="34" charset="0"/>
                <a:ea typeface="Helvetica Neue Thin" panose="020B0403020202020204" pitchFamily="34" charset="0"/>
                <a:cs typeface="Segoe UI Light" panose="020B0502040204020203" pitchFamily="34" charset="0"/>
              </a:rPr>
              <a:t>Request routing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AE46633-0916-8649-85EE-4BC234E6B85A}"/>
              </a:ext>
            </a:extLst>
          </p:cNvPr>
          <p:cNvSpPr txBox="1"/>
          <p:nvPr/>
        </p:nvSpPr>
        <p:spPr>
          <a:xfrm>
            <a:off x="2149355" y="2036224"/>
            <a:ext cx="8819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>
                    <a:lumMod val="65000"/>
                  </a:schemeClr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Segoe UI Light" panose="020B0502040204020203" pitchFamily="34" charset="0"/>
              </a:rPr>
              <a:t>Web Server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CE8DD491-6D02-B347-BCEB-11A406F402E7}"/>
              </a:ext>
            </a:extLst>
          </p:cNvPr>
          <p:cNvSpPr/>
          <p:nvPr/>
        </p:nvSpPr>
        <p:spPr>
          <a:xfrm>
            <a:off x="2119667" y="2010572"/>
            <a:ext cx="1708596" cy="1446109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 Thin" panose="020B0403020202020204" pitchFamily="34" charset="0"/>
              <a:ea typeface="Helvetica Neue Thin" panose="020B0403020202020204" pitchFamily="34" charset="0"/>
              <a:cs typeface="Segoe UI Light" panose="020B0502040204020203" pitchFamily="34" charset="0"/>
            </a:endParaRP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23BF6DA9-A5FF-4648-B158-9CC9B5E35FD6}"/>
              </a:ext>
            </a:extLst>
          </p:cNvPr>
          <p:cNvSpPr/>
          <p:nvPr/>
        </p:nvSpPr>
        <p:spPr>
          <a:xfrm>
            <a:off x="4864822" y="2028553"/>
            <a:ext cx="1708596" cy="1513714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 Thin" panose="020B0403020202020204" pitchFamily="34" charset="0"/>
              <a:ea typeface="Helvetica Neue Thin" panose="020B0403020202020204" pitchFamily="34" charset="0"/>
              <a:cs typeface="Segoe UI Light" panose="020B0502040204020203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CF8B4B5-8C05-DE4D-8B84-6AB5B17F021F}"/>
              </a:ext>
            </a:extLst>
          </p:cNvPr>
          <p:cNvSpPr txBox="1"/>
          <p:nvPr/>
        </p:nvSpPr>
        <p:spPr>
          <a:xfrm>
            <a:off x="4949988" y="2056465"/>
            <a:ext cx="8451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>
                    <a:lumMod val="65000"/>
                  </a:schemeClr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Segoe UI Light" panose="020B0502040204020203" pitchFamily="34" charset="0"/>
              </a:rPr>
              <a:t>App Server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AD3F8B9-0187-FB41-8A21-C2F095A48493}"/>
              </a:ext>
            </a:extLst>
          </p:cNvPr>
          <p:cNvSpPr txBox="1"/>
          <p:nvPr/>
        </p:nvSpPr>
        <p:spPr>
          <a:xfrm rot="21416661">
            <a:off x="6544423" y="2525876"/>
            <a:ext cx="119455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 Neue Thin" panose="020B0403020202020204" pitchFamily="34" charset="0"/>
                <a:ea typeface="Helvetica Neue Thin" panose="020B0403020202020204" pitchFamily="34" charset="0"/>
                <a:cs typeface="Segoe UI Light" panose="020B0502040204020203" pitchFamily="34" charset="0"/>
              </a:rPr>
              <a:t>Caching and logging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82982B7F-A299-BC45-9A96-2A43AB08B65D}"/>
              </a:ext>
            </a:extLst>
          </p:cNvPr>
          <p:cNvCxnSpPr>
            <a:cxnSpLocks/>
          </p:cNvCxnSpPr>
          <p:nvPr/>
        </p:nvCxnSpPr>
        <p:spPr>
          <a:xfrm flipV="1">
            <a:off x="5864587" y="2729677"/>
            <a:ext cx="2177691" cy="85907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C82E88A5-7FCA-9E45-B893-47AD1080629D}"/>
              </a:ext>
            </a:extLst>
          </p:cNvPr>
          <p:cNvSpPr txBox="1"/>
          <p:nvPr/>
        </p:nvSpPr>
        <p:spPr>
          <a:xfrm rot="442789">
            <a:off x="6681647" y="2955610"/>
            <a:ext cx="9012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 Neue Thin" panose="020B0403020202020204" pitchFamily="34" charset="0"/>
                <a:ea typeface="Helvetica Neue Thin" panose="020B0403020202020204" pitchFamily="34" charset="0"/>
                <a:cs typeface="Segoe UI Light" panose="020B0502040204020203" pitchFamily="34" charset="0"/>
              </a:rPr>
              <a:t>Clinical queries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B1735E9A-4540-9D47-A194-1DAB00C30A78}"/>
              </a:ext>
            </a:extLst>
          </p:cNvPr>
          <p:cNvSpPr txBox="1"/>
          <p:nvPr/>
        </p:nvSpPr>
        <p:spPr>
          <a:xfrm>
            <a:off x="834020" y="124433"/>
            <a:ext cx="43941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 Neue Thin" panose="020B0403020202020204" pitchFamily="34" charset="0"/>
                <a:ea typeface="Helvetica Neue Thin" panose="020B0403020202020204" pitchFamily="34" charset="0"/>
                <a:cs typeface="Segoe UI Light" panose="020B0502040204020203" pitchFamily="34" charset="0"/>
              </a:rPr>
              <a:t>Single-Instance Deployment</a:t>
            </a:r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97D454B9-6086-648C-263F-F2E10DE83D2B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7842042" y="3066238"/>
            <a:ext cx="400472" cy="400472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9601E88B-9999-32F8-A7F6-5C47C2AD3763}"/>
              </a:ext>
            </a:extLst>
          </p:cNvPr>
          <p:cNvSpPr txBox="1"/>
          <p:nvPr/>
        </p:nvSpPr>
        <p:spPr>
          <a:xfrm>
            <a:off x="8170796" y="3083534"/>
            <a:ext cx="1223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06300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Segoe UI Light" panose="020B0502040204020203" pitchFamily="34" charset="0"/>
              </a:rPr>
              <a:t>Clinical DB</a:t>
            </a: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09A49508-7EE3-31D7-395A-FF4910566AAF}"/>
              </a:ext>
            </a:extLst>
          </p:cNvPr>
          <p:cNvSpPr/>
          <p:nvPr/>
        </p:nvSpPr>
        <p:spPr>
          <a:xfrm>
            <a:off x="7709986" y="2036099"/>
            <a:ext cx="1708596" cy="853012"/>
          </a:xfrm>
          <a:prstGeom prst="round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 Thin" panose="020B0403020202020204" pitchFamily="34" charset="0"/>
              <a:ea typeface="Helvetica Neue Thin" panose="020B040302020202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FF9733D-DCBF-BE86-701C-EE3222ACE3A6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7842042" y="2329205"/>
            <a:ext cx="400472" cy="400472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8FEF167C-4DD2-9BBC-ADB3-65B7320143AE}"/>
              </a:ext>
            </a:extLst>
          </p:cNvPr>
          <p:cNvSpPr txBox="1"/>
          <p:nvPr/>
        </p:nvSpPr>
        <p:spPr>
          <a:xfrm>
            <a:off x="8187686" y="2339350"/>
            <a:ext cx="1267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Segoe UI Light" panose="020B0502040204020203" pitchFamily="34" charset="0"/>
              </a:rPr>
              <a:t>App DB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EF68121-1FD6-0BD5-CE53-6BB04CA237A4}"/>
              </a:ext>
            </a:extLst>
          </p:cNvPr>
          <p:cNvCxnSpPr>
            <a:cxnSpLocks/>
            <a:stCxn id="71" idx="2"/>
            <a:endCxn id="68" idx="0"/>
          </p:cNvCxnSpPr>
          <p:nvPr/>
        </p:nvCxnSpPr>
        <p:spPr>
          <a:xfrm>
            <a:off x="8042278" y="2729677"/>
            <a:ext cx="0" cy="33656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B921E88D-A854-CBF9-87B1-50379216714C}"/>
              </a:ext>
            </a:extLst>
          </p:cNvPr>
          <p:cNvSpPr txBox="1"/>
          <p:nvPr/>
        </p:nvSpPr>
        <p:spPr>
          <a:xfrm>
            <a:off x="7737536" y="2066373"/>
            <a:ext cx="13019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>
                <a:solidFill>
                  <a:srgbClr val="F06300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Segoe UI Light" panose="020B0502040204020203" pitchFamily="34" charset="0"/>
              </a:rPr>
              <a:t>Database Server(s)</a:t>
            </a:r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9C1BABBB-593F-05B8-211F-28FD801A7D7E}"/>
              </a:ext>
            </a:extLst>
          </p:cNvPr>
          <p:cNvSpPr/>
          <p:nvPr/>
        </p:nvSpPr>
        <p:spPr>
          <a:xfrm>
            <a:off x="7705958" y="2899149"/>
            <a:ext cx="1708596" cy="643118"/>
          </a:xfrm>
          <a:prstGeom prst="round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 Thin" panose="020B0403020202020204" pitchFamily="34" charset="0"/>
              <a:ea typeface="Helvetica Neue Thin" panose="020B0403020202020204" pitchFamily="34" charset="0"/>
              <a:cs typeface="Segoe UI Light" panose="020B0502040204020203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23666A8-5C03-0096-71DF-EB6DD2B3EAAA}"/>
              </a:ext>
            </a:extLst>
          </p:cNvPr>
          <p:cNvSpPr txBox="1"/>
          <p:nvPr/>
        </p:nvSpPr>
        <p:spPr>
          <a:xfrm>
            <a:off x="9528392" y="271951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 Neue Thin" panose="020B0403020202020204" pitchFamily="34" charset="0"/>
                <a:ea typeface="Helvetica Neue Thin" panose="020B0403020202020204" pitchFamily="34" charset="0"/>
                <a:cs typeface="Segoe UI Light" panose="020B0502040204020203" pitchFamily="34" charset="0"/>
              </a:rPr>
              <a:t>Same or</a:t>
            </a:r>
            <a:br>
              <a:rPr lang="en-US" sz="900" dirty="0">
                <a:latin typeface="Helvetica Neue Thin" panose="020B0403020202020204" pitchFamily="34" charset="0"/>
                <a:ea typeface="Helvetica Neue Thin" panose="020B0403020202020204" pitchFamily="34" charset="0"/>
                <a:cs typeface="Segoe UI Light" panose="020B0502040204020203" pitchFamily="34" charset="0"/>
              </a:rPr>
            </a:br>
            <a:r>
              <a:rPr lang="en-US" sz="900" dirty="0">
                <a:latin typeface="Helvetica Neue Thin" panose="020B0403020202020204" pitchFamily="34" charset="0"/>
                <a:ea typeface="Helvetica Neue Thin" panose="020B0403020202020204" pitchFamily="34" charset="0"/>
                <a:cs typeface="Segoe UI Light" panose="020B0502040204020203" pitchFamily="34" charset="0"/>
              </a:rPr>
              <a:t>Separate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734C1DC-9D92-A8BD-66AE-B01C615D81F7}"/>
              </a:ext>
            </a:extLst>
          </p:cNvPr>
          <p:cNvCxnSpPr>
            <a:cxnSpLocks/>
            <a:endCxn id="72" idx="3"/>
          </p:cNvCxnSpPr>
          <p:nvPr/>
        </p:nvCxnSpPr>
        <p:spPr>
          <a:xfrm flipH="1" flipV="1">
            <a:off x="9455256" y="2508627"/>
            <a:ext cx="106187" cy="380484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3E88465-5A4F-A3B3-5E24-093B46A56B33}"/>
              </a:ext>
            </a:extLst>
          </p:cNvPr>
          <p:cNvCxnSpPr>
            <a:cxnSpLocks/>
            <a:endCxn id="75" idx="3"/>
          </p:cNvCxnSpPr>
          <p:nvPr/>
        </p:nvCxnSpPr>
        <p:spPr>
          <a:xfrm flipH="1">
            <a:off x="9414554" y="2889111"/>
            <a:ext cx="146889" cy="331597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1090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1324786A-446E-4F48-8B8C-360EDA94A0EE}"/>
              </a:ext>
            </a:extLst>
          </p:cNvPr>
          <p:cNvSpPr txBox="1">
            <a:spLocks/>
          </p:cNvSpPr>
          <p:nvPr/>
        </p:nvSpPr>
        <p:spPr>
          <a:xfrm>
            <a:off x="380571" y="1924820"/>
            <a:ext cx="11400095" cy="42245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Font typeface="Arial" panose="020B0604020202020204" pitchFamily="34" charset="0"/>
              <a:buNone/>
            </a:pPr>
            <a:endParaRPr lang="en-US">
              <a:latin typeface="Helvetica Neue Thin" panose="020B0403020202020204" pitchFamily="34" charset="0"/>
              <a:ea typeface="Helvetica Neue Thin" panose="020B0403020202020204" pitchFamily="34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>
              <a:latin typeface="Helvetica Neue Thin" panose="020B0403020202020204" pitchFamily="34" charset="0"/>
              <a:ea typeface="Helvetica Neue Thin" panose="020B0403020202020204" pitchFamily="34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>
              <a:latin typeface="Helvetica Neue Thin" panose="020B0403020202020204" pitchFamily="34" charset="0"/>
              <a:ea typeface="Helvetica Neue Thin" panose="020B0403020202020204" pitchFamily="34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dirty="0">
              <a:latin typeface="Helvetica Neue Thin" panose="020B0403020202020204" pitchFamily="34" charset="0"/>
              <a:ea typeface="Helvetica Neue Thin" panose="020B0403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0CF417-D21C-0C47-BCE8-A64FC95A6F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045029" cy="783772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B0D1380-9A14-2C4E-A977-6F656BF36DCB}"/>
              </a:ext>
            </a:extLst>
          </p:cNvPr>
          <p:cNvCxnSpPr>
            <a:cxnSpLocks/>
          </p:cNvCxnSpPr>
          <p:nvPr/>
        </p:nvCxnSpPr>
        <p:spPr>
          <a:xfrm>
            <a:off x="5849059" y="2802184"/>
            <a:ext cx="2193219" cy="264054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FEB22E5B-1AD4-D243-8496-C327A3E0A1C9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2753021" y="2698285"/>
            <a:ext cx="484717" cy="48471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296567B-E745-AE4C-8217-D9EC04DB4C15}"/>
              </a:ext>
            </a:extLst>
          </p:cNvPr>
          <p:cNvSpPr txBox="1"/>
          <p:nvPr/>
        </p:nvSpPr>
        <p:spPr>
          <a:xfrm>
            <a:off x="2454865" y="2363530"/>
            <a:ext cx="1107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>
                    <a:lumMod val="65000"/>
                  </a:schemeClr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Segoe UI Light" panose="020B0502040204020203" pitchFamily="34" charset="0"/>
              </a:rPr>
              <a:t>Apache/IIS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404BD5F-508E-2440-A992-F4546358F297}"/>
              </a:ext>
            </a:extLst>
          </p:cNvPr>
          <p:cNvCxnSpPr>
            <a:cxnSpLocks/>
          </p:cNvCxnSpPr>
          <p:nvPr/>
        </p:nvCxnSpPr>
        <p:spPr>
          <a:xfrm flipV="1">
            <a:off x="3224208" y="2785410"/>
            <a:ext cx="2214975" cy="7547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12C3CF2-99B4-6D4D-A8D7-8845E5C7CD98}"/>
              </a:ext>
            </a:extLst>
          </p:cNvPr>
          <p:cNvCxnSpPr>
            <a:cxnSpLocks/>
            <a:stCxn id="29" idx="2"/>
            <a:endCxn id="23" idx="0"/>
          </p:cNvCxnSpPr>
          <p:nvPr/>
        </p:nvCxnSpPr>
        <p:spPr>
          <a:xfrm>
            <a:off x="3001782" y="1492980"/>
            <a:ext cx="7081" cy="87055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DEA167AA-7DF5-D54D-8238-92C88AE4832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1853817" y="950818"/>
            <a:ext cx="484717" cy="48471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93946535-394D-D949-9B39-287469FB6279}"/>
              </a:ext>
            </a:extLst>
          </p:cNvPr>
          <p:cNvSpPr txBox="1"/>
          <p:nvPr/>
        </p:nvSpPr>
        <p:spPr>
          <a:xfrm>
            <a:off x="2234585" y="908205"/>
            <a:ext cx="15343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Segoe UI Light" panose="020B0502040204020203" pitchFamily="34" charset="0"/>
              </a:rPr>
              <a:t>SAML2 Identity </a:t>
            </a:r>
            <a:b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Segoe UI Light" panose="020B0502040204020203" pitchFamily="34" charset="0"/>
              </a:rPr>
            </a:b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Segoe UI Light" panose="020B0502040204020203" pitchFamily="34" charset="0"/>
              </a:rPr>
              <a:t>Provider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77C29F8-5EDA-4142-96F7-FCFB57AE90D8}"/>
              </a:ext>
            </a:extLst>
          </p:cNvPr>
          <p:cNvSpPr txBox="1"/>
          <p:nvPr/>
        </p:nvSpPr>
        <p:spPr>
          <a:xfrm>
            <a:off x="3866080" y="2562124"/>
            <a:ext cx="9428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 Neue Thin" panose="020B0403020202020204" pitchFamily="34" charset="0"/>
                <a:ea typeface="Helvetica Neue Thin" panose="020B0403020202020204" pitchFamily="34" charset="0"/>
                <a:cs typeface="Segoe UI Light" panose="020B0502040204020203" pitchFamily="34" charset="0"/>
              </a:rPr>
              <a:t>Request routing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AE46633-0916-8649-85EE-4BC234E6B85A}"/>
              </a:ext>
            </a:extLst>
          </p:cNvPr>
          <p:cNvSpPr txBox="1"/>
          <p:nvPr/>
        </p:nvSpPr>
        <p:spPr>
          <a:xfrm>
            <a:off x="2149355" y="2036224"/>
            <a:ext cx="8819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>
                    <a:lumMod val="65000"/>
                  </a:schemeClr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Segoe UI Light" panose="020B0502040204020203" pitchFamily="34" charset="0"/>
              </a:rPr>
              <a:t>Web Server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CE8DD491-6D02-B347-BCEB-11A406F402E7}"/>
              </a:ext>
            </a:extLst>
          </p:cNvPr>
          <p:cNvSpPr/>
          <p:nvPr/>
        </p:nvSpPr>
        <p:spPr>
          <a:xfrm>
            <a:off x="2119667" y="2010572"/>
            <a:ext cx="1708596" cy="1446109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 Thin" panose="020B0403020202020204" pitchFamily="34" charset="0"/>
              <a:ea typeface="Helvetica Neue Thin" panose="020B0403020202020204" pitchFamily="34" charset="0"/>
              <a:cs typeface="Segoe UI Light" panose="020B0502040204020203" pitchFamily="34" charset="0"/>
            </a:endParaRP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23BF6DA9-A5FF-4648-B158-9CC9B5E35FD6}"/>
              </a:ext>
            </a:extLst>
          </p:cNvPr>
          <p:cNvSpPr/>
          <p:nvPr/>
        </p:nvSpPr>
        <p:spPr>
          <a:xfrm>
            <a:off x="4864822" y="2028553"/>
            <a:ext cx="1708596" cy="1513714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 Thin" panose="020B0403020202020204" pitchFamily="34" charset="0"/>
              <a:ea typeface="Helvetica Neue Thin" panose="020B0403020202020204" pitchFamily="34" charset="0"/>
              <a:cs typeface="Segoe UI Light" panose="020B0502040204020203" pitchFamily="34" charset="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AD3F8B9-0187-FB41-8A21-C2F095A48493}"/>
              </a:ext>
            </a:extLst>
          </p:cNvPr>
          <p:cNvSpPr txBox="1"/>
          <p:nvPr/>
        </p:nvSpPr>
        <p:spPr>
          <a:xfrm rot="21416661">
            <a:off x="6544423" y="2525876"/>
            <a:ext cx="119455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 Neue Thin" panose="020B0403020202020204" pitchFamily="34" charset="0"/>
                <a:ea typeface="Helvetica Neue Thin" panose="020B0403020202020204" pitchFamily="34" charset="0"/>
                <a:cs typeface="Segoe UI Light" panose="020B0502040204020203" pitchFamily="34" charset="0"/>
              </a:rPr>
              <a:t>Caching and logging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82982B7F-A299-BC45-9A96-2A43AB08B65D}"/>
              </a:ext>
            </a:extLst>
          </p:cNvPr>
          <p:cNvCxnSpPr>
            <a:cxnSpLocks/>
          </p:cNvCxnSpPr>
          <p:nvPr/>
        </p:nvCxnSpPr>
        <p:spPr>
          <a:xfrm flipV="1">
            <a:off x="5864587" y="2729677"/>
            <a:ext cx="2177691" cy="85907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C82E88A5-7FCA-9E45-B893-47AD1080629D}"/>
              </a:ext>
            </a:extLst>
          </p:cNvPr>
          <p:cNvSpPr txBox="1"/>
          <p:nvPr/>
        </p:nvSpPr>
        <p:spPr>
          <a:xfrm rot="442789">
            <a:off x="6681647" y="2955610"/>
            <a:ext cx="9012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 Neue Thin" panose="020B0403020202020204" pitchFamily="34" charset="0"/>
                <a:ea typeface="Helvetica Neue Thin" panose="020B0403020202020204" pitchFamily="34" charset="0"/>
                <a:cs typeface="Segoe UI Light" panose="020B0502040204020203" pitchFamily="34" charset="0"/>
              </a:rPr>
              <a:t>Clinical queries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B1735E9A-4540-9D47-A194-1DAB00C30A78}"/>
              </a:ext>
            </a:extLst>
          </p:cNvPr>
          <p:cNvSpPr txBox="1"/>
          <p:nvPr/>
        </p:nvSpPr>
        <p:spPr>
          <a:xfrm>
            <a:off x="834020" y="124433"/>
            <a:ext cx="43941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 Neue Thin" panose="020B0403020202020204" pitchFamily="34" charset="0"/>
                <a:ea typeface="Helvetica Neue Thin" panose="020B0403020202020204" pitchFamily="34" charset="0"/>
                <a:cs typeface="Segoe UI Light" panose="020B0502040204020203" pitchFamily="34" charset="0"/>
              </a:rPr>
              <a:t>Single-Instance Deployment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6A555C5E-24B8-824F-9C28-258067790DC0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5423655" y="2752242"/>
            <a:ext cx="484717" cy="48471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22552036-62FD-E649-9907-1F4C406E8351}"/>
              </a:ext>
            </a:extLst>
          </p:cNvPr>
          <p:cNvSpPr txBox="1"/>
          <p:nvPr/>
        </p:nvSpPr>
        <p:spPr>
          <a:xfrm>
            <a:off x="5177709" y="2416078"/>
            <a:ext cx="8851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AE1F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Segoe UI Light" panose="020B0502040204020203" pitchFamily="34" charset="0"/>
              </a:rPr>
              <a:t>Leaf API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84ECA8F1-F9CA-5746-9BF2-6176DE2CE19D}"/>
              </a:ext>
            </a:extLst>
          </p:cNvPr>
          <p:cNvSpPr/>
          <p:nvPr/>
        </p:nvSpPr>
        <p:spPr>
          <a:xfrm>
            <a:off x="4864822" y="2028553"/>
            <a:ext cx="1708596" cy="1513714"/>
          </a:xfrm>
          <a:prstGeom prst="roundRect">
            <a:avLst/>
          </a:prstGeom>
          <a:noFill/>
          <a:ln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 Thin" panose="020B0403020202020204" pitchFamily="34" charset="0"/>
              <a:ea typeface="Helvetica Neue Thin" panose="020B0403020202020204" pitchFamily="34" charset="0"/>
              <a:cs typeface="Segoe UI Light" panose="020B0502040204020203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C702B3A-DC0E-194C-A5E6-D0A61D783BDE}"/>
              </a:ext>
            </a:extLst>
          </p:cNvPr>
          <p:cNvSpPr txBox="1"/>
          <p:nvPr/>
        </p:nvSpPr>
        <p:spPr>
          <a:xfrm>
            <a:off x="4949988" y="2056465"/>
            <a:ext cx="8451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>
                <a:solidFill>
                  <a:srgbClr val="00AE1F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Segoe UI Light" panose="020B0502040204020203" pitchFamily="34" charset="0"/>
              </a:rPr>
              <a:t>App Server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7713D69-EA73-AC52-9395-5D5F654E33C9}"/>
              </a:ext>
            </a:extLst>
          </p:cNvPr>
          <p:cNvSpPr txBox="1"/>
          <p:nvPr/>
        </p:nvSpPr>
        <p:spPr>
          <a:xfrm>
            <a:off x="8170796" y="3083534"/>
            <a:ext cx="1223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65000"/>
                  </a:schemeClr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Segoe UI Light" panose="020B0502040204020203" pitchFamily="34" charset="0"/>
              </a:rPr>
              <a:t>Clinical DB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B36C1857-B248-0502-A53D-05E41BF5F917}"/>
              </a:ext>
            </a:extLst>
          </p:cNvPr>
          <p:cNvSpPr/>
          <p:nvPr/>
        </p:nvSpPr>
        <p:spPr>
          <a:xfrm>
            <a:off x="7709986" y="2036099"/>
            <a:ext cx="1708596" cy="853012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 Thin" panose="020B0403020202020204" pitchFamily="34" charset="0"/>
              <a:ea typeface="Helvetica Neue Thin" panose="020B040302020202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5CD55730-00D0-2442-ED03-EC5D33F54EA1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7842042" y="2329205"/>
            <a:ext cx="400472" cy="400472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44A5B6C4-A91C-1DE3-F0B8-23889C558A34}"/>
              </a:ext>
            </a:extLst>
          </p:cNvPr>
          <p:cNvSpPr txBox="1"/>
          <p:nvPr/>
        </p:nvSpPr>
        <p:spPr>
          <a:xfrm>
            <a:off x="8187686" y="2339350"/>
            <a:ext cx="1267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Segoe UI Light" panose="020B0502040204020203" pitchFamily="34" charset="0"/>
              </a:rPr>
              <a:t>App DB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8839BCC-38A9-8140-1655-3E4147E14297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8042278" y="2729677"/>
            <a:ext cx="0" cy="33656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5AADC11-9A65-0174-A1CE-B64A903C6639}"/>
              </a:ext>
            </a:extLst>
          </p:cNvPr>
          <p:cNvSpPr txBox="1"/>
          <p:nvPr/>
        </p:nvSpPr>
        <p:spPr>
          <a:xfrm>
            <a:off x="7737536" y="2066373"/>
            <a:ext cx="13019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>
                    <a:lumMod val="65000"/>
                  </a:schemeClr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Segoe UI Light" panose="020B0502040204020203" pitchFamily="34" charset="0"/>
              </a:rPr>
              <a:t>Database Server(s)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7EFA2F4F-A225-EBE0-7D33-180FFCFC39A1}"/>
              </a:ext>
            </a:extLst>
          </p:cNvPr>
          <p:cNvSpPr/>
          <p:nvPr/>
        </p:nvSpPr>
        <p:spPr>
          <a:xfrm>
            <a:off x="7705958" y="2899149"/>
            <a:ext cx="1708596" cy="643118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 Thin" panose="020B0403020202020204" pitchFamily="34" charset="0"/>
              <a:ea typeface="Helvetica Neue Thin" panose="020B0403020202020204" pitchFamily="34" charset="0"/>
              <a:cs typeface="Segoe UI Light" panose="020B0502040204020203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D975DAB-5951-50C1-73C1-3D725EEF73FA}"/>
              </a:ext>
            </a:extLst>
          </p:cNvPr>
          <p:cNvSpPr txBox="1"/>
          <p:nvPr/>
        </p:nvSpPr>
        <p:spPr>
          <a:xfrm>
            <a:off x="9528392" y="271951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 Neue Thin" panose="020B0403020202020204" pitchFamily="34" charset="0"/>
                <a:ea typeface="Helvetica Neue Thin" panose="020B0403020202020204" pitchFamily="34" charset="0"/>
                <a:cs typeface="Segoe UI Light" panose="020B0502040204020203" pitchFamily="34" charset="0"/>
              </a:rPr>
              <a:t>Same or</a:t>
            </a:r>
            <a:br>
              <a:rPr lang="en-US" sz="900" dirty="0">
                <a:latin typeface="Helvetica Neue Thin" panose="020B0403020202020204" pitchFamily="34" charset="0"/>
                <a:ea typeface="Helvetica Neue Thin" panose="020B0403020202020204" pitchFamily="34" charset="0"/>
                <a:cs typeface="Segoe UI Light" panose="020B0502040204020203" pitchFamily="34" charset="0"/>
              </a:rPr>
            </a:br>
            <a:r>
              <a:rPr lang="en-US" sz="900" dirty="0">
                <a:latin typeface="Helvetica Neue Thin" panose="020B0403020202020204" pitchFamily="34" charset="0"/>
                <a:ea typeface="Helvetica Neue Thin" panose="020B0403020202020204" pitchFamily="34" charset="0"/>
                <a:cs typeface="Segoe UI Light" panose="020B0502040204020203" pitchFamily="34" charset="0"/>
              </a:rPr>
              <a:t>Separate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917ED3F-4812-CF9C-1040-EF41044F5A3B}"/>
              </a:ext>
            </a:extLst>
          </p:cNvPr>
          <p:cNvCxnSpPr>
            <a:cxnSpLocks/>
            <a:endCxn id="37" idx="3"/>
          </p:cNvCxnSpPr>
          <p:nvPr/>
        </p:nvCxnSpPr>
        <p:spPr>
          <a:xfrm flipH="1" flipV="1">
            <a:off x="9455256" y="2508627"/>
            <a:ext cx="106187" cy="380484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9973588-5339-8AED-304B-77A5DF09070F}"/>
              </a:ext>
            </a:extLst>
          </p:cNvPr>
          <p:cNvCxnSpPr>
            <a:cxnSpLocks/>
            <a:endCxn id="41" idx="3"/>
          </p:cNvCxnSpPr>
          <p:nvPr/>
        </p:nvCxnSpPr>
        <p:spPr>
          <a:xfrm flipH="1">
            <a:off x="9414554" y="2889111"/>
            <a:ext cx="146889" cy="331597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>
            <a:extLst>
              <a:ext uri="{FF2B5EF4-FFF2-40B4-BE49-F238E27FC236}">
                <a16:creationId xmlns:a16="http://schemas.microsoft.com/office/drawing/2014/main" id="{3B4DF0E6-65FD-7870-3DC8-B6F012009111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7841287" y="3066238"/>
            <a:ext cx="400472" cy="400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732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1324786A-446E-4F48-8B8C-360EDA94A0EE}"/>
              </a:ext>
            </a:extLst>
          </p:cNvPr>
          <p:cNvSpPr txBox="1">
            <a:spLocks/>
          </p:cNvSpPr>
          <p:nvPr/>
        </p:nvSpPr>
        <p:spPr>
          <a:xfrm>
            <a:off x="380571" y="1924820"/>
            <a:ext cx="11400095" cy="42245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Font typeface="Arial" panose="020B0604020202020204" pitchFamily="34" charset="0"/>
              <a:buNone/>
            </a:pPr>
            <a:endParaRPr lang="en-US">
              <a:latin typeface="Helvetica Neue Thin" panose="020B0403020202020204" pitchFamily="34" charset="0"/>
              <a:ea typeface="Helvetica Neue Thin" panose="020B0403020202020204" pitchFamily="34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>
              <a:latin typeface="Helvetica Neue Thin" panose="020B0403020202020204" pitchFamily="34" charset="0"/>
              <a:ea typeface="Helvetica Neue Thin" panose="020B0403020202020204" pitchFamily="34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>
              <a:latin typeface="Helvetica Neue Thin" panose="020B0403020202020204" pitchFamily="34" charset="0"/>
              <a:ea typeface="Helvetica Neue Thin" panose="020B0403020202020204" pitchFamily="34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dirty="0">
              <a:latin typeface="Helvetica Neue Thin" panose="020B0403020202020204" pitchFamily="34" charset="0"/>
              <a:ea typeface="Helvetica Neue Thin" panose="020B0403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0CF417-D21C-0C47-BCE8-A64FC95A6F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045029" cy="783772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B0D1380-9A14-2C4E-A977-6F656BF36DCB}"/>
              </a:ext>
            </a:extLst>
          </p:cNvPr>
          <p:cNvCxnSpPr>
            <a:cxnSpLocks/>
          </p:cNvCxnSpPr>
          <p:nvPr/>
        </p:nvCxnSpPr>
        <p:spPr>
          <a:xfrm>
            <a:off x="5849059" y="2802184"/>
            <a:ext cx="2193219" cy="264054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404BD5F-508E-2440-A992-F4546358F297}"/>
              </a:ext>
            </a:extLst>
          </p:cNvPr>
          <p:cNvCxnSpPr>
            <a:cxnSpLocks/>
          </p:cNvCxnSpPr>
          <p:nvPr/>
        </p:nvCxnSpPr>
        <p:spPr>
          <a:xfrm flipV="1">
            <a:off x="3224208" y="2785410"/>
            <a:ext cx="2214975" cy="7547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12C3CF2-99B4-6D4D-A8D7-8845E5C7CD98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3001782" y="1492980"/>
            <a:ext cx="7081" cy="87055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DEA167AA-7DF5-D54D-8238-92C88AE4832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1853817" y="950818"/>
            <a:ext cx="484717" cy="48471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93946535-394D-D949-9B39-287469FB6279}"/>
              </a:ext>
            </a:extLst>
          </p:cNvPr>
          <p:cNvSpPr txBox="1"/>
          <p:nvPr/>
        </p:nvSpPr>
        <p:spPr>
          <a:xfrm>
            <a:off x="2234585" y="908205"/>
            <a:ext cx="15343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Segoe UI Light" panose="020B0502040204020203" pitchFamily="34" charset="0"/>
              </a:rPr>
              <a:t>SAML2 Identity </a:t>
            </a:r>
            <a:b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Segoe UI Light" panose="020B0502040204020203" pitchFamily="34" charset="0"/>
              </a:rPr>
            </a:b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Segoe UI Light" panose="020B0502040204020203" pitchFamily="34" charset="0"/>
              </a:rPr>
              <a:t>Provider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77C29F8-5EDA-4142-96F7-FCFB57AE90D8}"/>
              </a:ext>
            </a:extLst>
          </p:cNvPr>
          <p:cNvSpPr txBox="1"/>
          <p:nvPr/>
        </p:nvSpPr>
        <p:spPr>
          <a:xfrm>
            <a:off x="3866080" y="2562124"/>
            <a:ext cx="9428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 Neue Thin" panose="020B0403020202020204" pitchFamily="34" charset="0"/>
                <a:ea typeface="Helvetica Neue Thin" panose="020B0403020202020204" pitchFamily="34" charset="0"/>
                <a:cs typeface="Segoe UI Light" panose="020B0502040204020203" pitchFamily="34" charset="0"/>
              </a:rPr>
              <a:t>Request routing</a:t>
            </a: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23BF6DA9-A5FF-4648-B158-9CC9B5E35FD6}"/>
              </a:ext>
            </a:extLst>
          </p:cNvPr>
          <p:cNvSpPr/>
          <p:nvPr/>
        </p:nvSpPr>
        <p:spPr>
          <a:xfrm>
            <a:off x="4864822" y="2028553"/>
            <a:ext cx="1708596" cy="1513714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 Thin" panose="020B0403020202020204" pitchFamily="34" charset="0"/>
              <a:ea typeface="Helvetica Neue Thin" panose="020B0403020202020204" pitchFamily="34" charset="0"/>
              <a:cs typeface="Segoe UI Light" panose="020B0502040204020203" pitchFamily="34" charset="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AD3F8B9-0187-FB41-8A21-C2F095A48493}"/>
              </a:ext>
            </a:extLst>
          </p:cNvPr>
          <p:cNvSpPr txBox="1"/>
          <p:nvPr/>
        </p:nvSpPr>
        <p:spPr>
          <a:xfrm rot="21416661">
            <a:off x="6544423" y="2525876"/>
            <a:ext cx="119455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 Neue Thin" panose="020B0403020202020204" pitchFamily="34" charset="0"/>
                <a:ea typeface="Helvetica Neue Thin" panose="020B0403020202020204" pitchFamily="34" charset="0"/>
                <a:cs typeface="Segoe UI Light" panose="020B0502040204020203" pitchFamily="34" charset="0"/>
              </a:rPr>
              <a:t>Caching and logging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82982B7F-A299-BC45-9A96-2A43AB08B65D}"/>
              </a:ext>
            </a:extLst>
          </p:cNvPr>
          <p:cNvCxnSpPr>
            <a:cxnSpLocks/>
          </p:cNvCxnSpPr>
          <p:nvPr/>
        </p:nvCxnSpPr>
        <p:spPr>
          <a:xfrm flipV="1">
            <a:off x="5864587" y="2729677"/>
            <a:ext cx="2177691" cy="85907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C82E88A5-7FCA-9E45-B893-47AD1080629D}"/>
              </a:ext>
            </a:extLst>
          </p:cNvPr>
          <p:cNvSpPr txBox="1"/>
          <p:nvPr/>
        </p:nvSpPr>
        <p:spPr>
          <a:xfrm rot="442789">
            <a:off x="6681647" y="2955610"/>
            <a:ext cx="9012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 Neue Thin" panose="020B0403020202020204" pitchFamily="34" charset="0"/>
                <a:ea typeface="Helvetica Neue Thin" panose="020B0403020202020204" pitchFamily="34" charset="0"/>
                <a:cs typeface="Segoe UI Light" panose="020B0502040204020203" pitchFamily="34" charset="0"/>
              </a:rPr>
              <a:t>Clinical queries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B1735E9A-4540-9D47-A194-1DAB00C30A78}"/>
              </a:ext>
            </a:extLst>
          </p:cNvPr>
          <p:cNvSpPr txBox="1"/>
          <p:nvPr/>
        </p:nvSpPr>
        <p:spPr>
          <a:xfrm>
            <a:off x="834020" y="124433"/>
            <a:ext cx="43941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 Neue Thin" panose="020B0403020202020204" pitchFamily="34" charset="0"/>
                <a:ea typeface="Helvetica Neue Thin" panose="020B0403020202020204" pitchFamily="34" charset="0"/>
                <a:cs typeface="Segoe UI Light" panose="020B0502040204020203" pitchFamily="34" charset="0"/>
              </a:rPr>
              <a:t>Single-Instance Deployment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6A555C5E-24B8-824F-9C28-258067790DC0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5423655" y="2752242"/>
            <a:ext cx="484717" cy="48471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22552036-62FD-E649-9907-1F4C406E8351}"/>
              </a:ext>
            </a:extLst>
          </p:cNvPr>
          <p:cNvSpPr txBox="1"/>
          <p:nvPr/>
        </p:nvSpPr>
        <p:spPr>
          <a:xfrm>
            <a:off x="5177709" y="2416078"/>
            <a:ext cx="8851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65000"/>
                  </a:schemeClr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Segoe UI Light" panose="020B0502040204020203" pitchFamily="34" charset="0"/>
              </a:rPr>
              <a:t>Leaf API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84ECA8F1-F9CA-5746-9BF2-6176DE2CE19D}"/>
              </a:ext>
            </a:extLst>
          </p:cNvPr>
          <p:cNvSpPr/>
          <p:nvPr/>
        </p:nvSpPr>
        <p:spPr>
          <a:xfrm>
            <a:off x="4864822" y="2028553"/>
            <a:ext cx="1708596" cy="1513714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 Thin" panose="020B0403020202020204" pitchFamily="34" charset="0"/>
              <a:ea typeface="Helvetica Neue Thin" panose="020B0403020202020204" pitchFamily="34" charset="0"/>
              <a:cs typeface="Segoe UI Light" panose="020B0502040204020203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C702B3A-DC0E-194C-A5E6-D0A61D783BDE}"/>
              </a:ext>
            </a:extLst>
          </p:cNvPr>
          <p:cNvSpPr txBox="1"/>
          <p:nvPr/>
        </p:nvSpPr>
        <p:spPr>
          <a:xfrm>
            <a:off x="4949988" y="2056465"/>
            <a:ext cx="8451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>
                    <a:lumMod val="65000"/>
                  </a:schemeClr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Segoe UI Light" panose="020B0502040204020203" pitchFamily="34" charset="0"/>
              </a:rPr>
              <a:t>App Server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905170E-7D5D-CC4D-B572-672BFEF7691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2753021" y="2698285"/>
            <a:ext cx="484717" cy="484717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FDC2D42B-03A0-0944-B425-73A2ADC5FF82}"/>
              </a:ext>
            </a:extLst>
          </p:cNvPr>
          <p:cNvSpPr txBox="1"/>
          <p:nvPr/>
        </p:nvSpPr>
        <p:spPr>
          <a:xfrm>
            <a:off x="2454865" y="2363530"/>
            <a:ext cx="1107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Segoe UI Light" panose="020B0502040204020203" pitchFamily="34" charset="0"/>
              </a:rPr>
              <a:t>Apache/IIS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81FE2BD-7C7B-6D49-8C65-DE108D91E24C}"/>
              </a:ext>
            </a:extLst>
          </p:cNvPr>
          <p:cNvSpPr txBox="1"/>
          <p:nvPr/>
        </p:nvSpPr>
        <p:spPr>
          <a:xfrm>
            <a:off x="2149355" y="2036224"/>
            <a:ext cx="8819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accent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Segoe UI Light" panose="020B0502040204020203" pitchFamily="34" charset="0"/>
              </a:rPr>
              <a:t>Web Server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2BA13779-8584-8A48-80FC-FB6ECED0B2D7}"/>
              </a:ext>
            </a:extLst>
          </p:cNvPr>
          <p:cNvSpPr/>
          <p:nvPr/>
        </p:nvSpPr>
        <p:spPr>
          <a:xfrm>
            <a:off x="2119667" y="2010572"/>
            <a:ext cx="1708596" cy="1446109"/>
          </a:xfrm>
          <a:prstGeom prst="round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 Thin" panose="020B0403020202020204" pitchFamily="34" charset="0"/>
              <a:ea typeface="Helvetica Neue Thin" panose="020B0403020202020204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6151033-B550-6736-E00C-A4B7894CB9A7}"/>
              </a:ext>
            </a:extLst>
          </p:cNvPr>
          <p:cNvSpPr txBox="1"/>
          <p:nvPr/>
        </p:nvSpPr>
        <p:spPr>
          <a:xfrm>
            <a:off x="8170796" y="3083534"/>
            <a:ext cx="1223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65000"/>
                  </a:schemeClr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Segoe UI Light" panose="020B0502040204020203" pitchFamily="34" charset="0"/>
              </a:rPr>
              <a:t>Clinical DB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0FAE53B2-0B54-4386-8877-CC6E20705779}"/>
              </a:ext>
            </a:extLst>
          </p:cNvPr>
          <p:cNvSpPr/>
          <p:nvPr/>
        </p:nvSpPr>
        <p:spPr>
          <a:xfrm>
            <a:off x="7709986" y="2036099"/>
            <a:ext cx="1708596" cy="853012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 Thin" panose="020B0403020202020204" pitchFamily="34" charset="0"/>
              <a:ea typeface="Helvetica Neue Thin" panose="020B040302020202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DCC4388D-CB1E-C033-C282-27956AF1C567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7842042" y="2329205"/>
            <a:ext cx="400472" cy="400472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73B167CE-136C-2B15-7862-6079873F7131}"/>
              </a:ext>
            </a:extLst>
          </p:cNvPr>
          <p:cNvSpPr txBox="1"/>
          <p:nvPr/>
        </p:nvSpPr>
        <p:spPr>
          <a:xfrm>
            <a:off x="8187686" y="2339350"/>
            <a:ext cx="1267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Segoe UI Light" panose="020B0502040204020203" pitchFamily="34" charset="0"/>
              </a:rPr>
              <a:t>App DB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6E2A688-839B-0E87-4F01-273FB23120E1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8042278" y="2729677"/>
            <a:ext cx="0" cy="33656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DF2AF696-4149-3CC0-C2EE-1B91019BEE73}"/>
              </a:ext>
            </a:extLst>
          </p:cNvPr>
          <p:cNvSpPr txBox="1"/>
          <p:nvPr/>
        </p:nvSpPr>
        <p:spPr>
          <a:xfrm>
            <a:off x="7737536" y="2066373"/>
            <a:ext cx="13019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>
                    <a:lumMod val="65000"/>
                  </a:schemeClr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Segoe UI Light" panose="020B0502040204020203" pitchFamily="34" charset="0"/>
              </a:rPr>
              <a:t>Database Server(s)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A277C59B-B173-7F8F-D761-DFA0ABB813D6}"/>
              </a:ext>
            </a:extLst>
          </p:cNvPr>
          <p:cNvSpPr/>
          <p:nvPr/>
        </p:nvSpPr>
        <p:spPr>
          <a:xfrm>
            <a:off x="7705958" y="2899149"/>
            <a:ext cx="1708596" cy="643118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 Thin" panose="020B0403020202020204" pitchFamily="34" charset="0"/>
              <a:ea typeface="Helvetica Neue Thin" panose="020B0403020202020204" pitchFamily="34" charset="0"/>
              <a:cs typeface="Segoe UI Light" panose="020B0502040204020203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719D486-B475-5447-D658-C23D795BF175}"/>
              </a:ext>
            </a:extLst>
          </p:cNvPr>
          <p:cNvSpPr txBox="1"/>
          <p:nvPr/>
        </p:nvSpPr>
        <p:spPr>
          <a:xfrm>
            <a:off x="9528392" y="271951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 Neue Thin" panose="020B0403020202020204" pitchFamily="34" charset="0"/>
                <a:ea typeface="Helvetica Neue Thin" panose="020B0403020202020204" pitchFamily="34" charset="0"/>
                <a:cs typeface="Segoe UI Light" panose="020B0502040204020203" pitchFamily="34" charset="0"/>
              </a:rPr>
              <a:t>Same or</a:t>
            </a:r>
            <a:br>
              <a:rPr lang="en-US" sz="900" dirty="0">
                <a:latin typeface="Helvetica Neue Thin" panose="020B0403020202020204" pitchFamily="34" charset="0"/>
                <a:ea typeface="Helvetica Neue Thin" panose="020B0403020202020204" pitchFamily="34" charset="0"/>
                <a:cs typeface="Segoe UI Light" panose="020B0502040204020203" pitchFamily="34" charset="0"/>
              </a:rPr>
            </a:br>
            <a:r>
              <a:rPr lang="en-US" sz="900" dirty="0">
                <a:latin typeface="Helvetica Neue Thin" panose="020B0403020202020204" pitchFamily="34" charset="0"/>
                <a:ea typeface="Helvetica Neue Thin" panose="020B0403020202020204" pitchFamily="34" charset="0"/>
                <a:cs typeface="Segoe UI Light" panose="020B0502040204020203" pitchFamily="34" charset="0"/>
              </a:rPr>
              <a:t>Separate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AC1FB15-BEED-52F7-C763-21C74238648B}"/>
              </a:ext>
            </a:extLst>
          </p:cNvPr>
          <p:cNvCxnSpPr>
            <a:cxnSpLocks/>
            <a:endCxn id="42" idx="3"/>
          </p:cNvCxnSpPr>
          <p:nvPr/>
        </p:nvCxnSpPr>
        <p:spPr>
          <a:xfrm flipH="1" flipV="1">
            <a:off x="9455256" y="2508627"/>
            <a:ext cx="106187" cy="380484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B3DBF93-CAB8-A891-5FEF-201A95993CC9}"/>
              </a:ext>
            </a:extLst>
          </p:cNvPr>
          <p:cNvCxnSpPr>
            <a:cxnSpLocks/>
            <a:endCxn id="45" idx="3"/>
          </p:cNvCxnSpPr>
          <p:nvPr/>
        </p:nvCxnSpPr>
        <p:spPr>
          <a:xfrm flipH="1">
            <a:off x="9414554" y="2889111"/>
            <a:ext cx="146889" cy="331597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>
            <a:extLst>
              <a:ext uri="{FF2B5EF4-FFF2-40B4-BE49-F238E27FC236}">
                <a16:creationId xmlns:a16="http://schemas.microsoft.com/office/drawing/2014/main" id="{BEAF2338-6E2A-910E-C030-38CA454266A0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7841287" y="3066238"/>
            <a:ext cx="400472" cy="400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098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1324786A-446E-4F48-8B8C-360EDA94A0EE}"/>
              </a:ext>
            </a:extLst>
          </p:cNvPr>
          <p:cNvSpPr txBox="1">
            <a:spLocks/>
          </p:cNvSpPr>
          <p:nvPr/>
        </p:nvSpPr>
        <p:spPr>
          <a:xfrm>
            <a:off x="380571" y="1924820"/>
            <a:ext cx="11400095" cy="42245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Font typeface="Arial" panose="020B0604020202020204" pitchFamily="34" charset="0"/>
              <a:buNone/>
            </a:pPr>
            <a:endParaRPr lang="en-US">
              <a:latin typeface="Helvetica Neue Thin" panose="020B0403020202020204" pitchFamily="34" charset="0"/>
              <a:ea typeface="Helvetica Neue Thin" panose="020B0403020202020204" pitchFamily="34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>
              <a:latin typeface="Helvetica Neue Thin" panose="020B0403020202020204" pitchFamily="34" charset="0"/>
              <a:ea typeface="Helvetica Neue Thin" panose="020B0403020202020204" pitchFamily="34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>
              <a:latin typeface="Helvetica Neue Thin" panose="020B0403020202020204" pitchFamily="34" charset="0"/>
              <a:ea typeface="Helvetica Neue Thin" panose="020B0403020202020204" pitchFamily="34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dirty="0">
              <a:latin typeface="Helvetica Neue Thin" panose="020B0403020202020204" pitchFamily="34" charset="0"/>
              <a:ea typeface="Helvetica Neue Thin" panose="020B0403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0CF417-D21C-0C47-BCE8-A64FC95A6F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045029" cy="783772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B0D1380-9A14-2C4E-A977-6F656BF36DCB}"/>
              </a:ext>
            </a:extLst>
          </p:cNvPr>
          <p:cNvCxnSpPr>
            <a:cxnSpLocks/>
          </p:cNvCxnSpPr>
          <p:nvPr/>
        </p:nvCxnSpPr>
        <p:spPr>
          <a:xfrm>
            <a:off x="5849059" y="2802184"/>
            <a:ext cx="2193219" cy="264054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404BD5F-508E-2440-A992-F4546358F297}"/>
              </a:ext>
            </a:extLst>
          </p:cNvPr>
          <p:cNvCxnSpPr>
            <a:cxnSpLocks/>
          </p:cNvCxnSpPr>
          <p:nvPr/>
        </p:nvCxnSpPr>
        <p:spPr>
          <a:xfrm flipV="1">
            <a:off x="3224208" y="2785410"/>
            <a:ext cx="2214975" cy="7547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12C3CF2-99B4-6D4D-A8D7-8845E5C7CD98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3001782" y="1492980"/>
            <a:ext cx="7081" cy="87055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DEA167AA-7DF5-D54D-8238-92C88AE4832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1853817" y="950818"/>
            <a:ext cx="484717" cy="48471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93946535-394D-D949-9B39-287469FB6279}"/>
              </a:ext>
            </a:extLst>
          </p:cNvPr>
          <p:cNvSpPr txBox="1"/>
          <p:nvPr/>
        </p:nvSpPr>
        <p:spPr>
          <a:xfrm>
            <a:off x="2234585" y="908205"/>
            <a:ext cx="15343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Segoe UI Light" panose="020B0502040204020203" pitchFamily="34" charset="0"/>
              </a:rPr>
              <a:t>SAML2 Identity </a:t>
            </a:r>
            <a:br>
              <a:rPr lang="en-US" sz="1600" dirty="0">
                <a:solidFill>
                  <a:schemeClr val="accent4">
                    <a:lumMod val="75000"/>
                  </a:schemeClr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Segoe UI Light" panose="020B0502040204020203" pitchFamily="34" charset="0"/>
              </a:rPr>
            </a:br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Segoe UI Light" panose="020B0502040204020203" pitchFamily="34" charset="0"/>
              </a:rPr>
              <a:t>Provider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77C29F8-5EDA-4142-96F7-FCFB57AE90D8}"/>
              </a:ext>
            </a:extLst>
          </p:cNvPr>
          <p:cNvSpPr txBox="1"/>
          <p:nvPr/>
        </p:nvSpPr>
        <p:spPr>
          <a:xfrm>
            <a:off x="3866080" y="2562124"/>
            <a:ext cx="9428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 Neue Thin" panose="020B0403020202020204" pitchFamily="34" charset="0"/>
                <a:ea typeface="Helvetica Neue Thin" panose="020B0403020202020204" pitchFamily="34" charset="0"/>
                <a:cs typeface="Segoe UI Light" panose="020B0502040204020203" pitchFamily="34" charset="0"/>
              </a:rPr>
              <a:t>Request routing</a:t>
            </a: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23BF6DA9-A5FF-4648-B158-9CC9B5E35FD6}"/>
              </a:ext>
            </a:extLst>
          </p:cNvPr>
          <p:cNvSpPr/>
          <p:nvPr/>
        </p:nvSpPr>
        <p:spPr>
          <a:xfrm>
            <a:off x="4864822" y="2028553"/>
            <a:ext cx="1708596" cy="1513714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 Thin" panose="020B0403020202020204" pitchFamily="34" charset="0"/>
              <a:ea typeface="Helvetica Neue Thin" panose="020B0403020202020204" pitchFamily="34" charset="0"/>
              <a:cs typeface="Segoe UI Light" panose="020B0502040204020203" pitchFamily="34" charset="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AD3F8B9-0187-FB41-8A21-C2F095A48493}"/>
              </a:ext>
            </a:extLst>
          </p:cNvPr>
          <p:cNvSpPr txBox="1"/>
          <p:nvPr/>
        </p:nvSpPr>
        <p:spPr>
          <a:xfrm rot="21416661">
            <a:off x="6544423" y="2525876"/>
            <a:ext cx="119455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 Neue Thin" panose="020B0403020202020204" pitchFamily="34" charset="0"/>
                <a:ea typeface="Helvetica Neue Thin" panose="020B0403020202020204" pitchFamily="34" charset="0"/>
                <a:cs typeface="Segoe UI Light" panose="020B0502040204020203" pitchFamily="34" charset="0"/>
              </a:rPr>
              <a:t>Caching and logging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82982B7F-A299-BC45-9A96-2A43AB08B65D}"/>
              </a:ext>
            </a:extLst>
          </p:cNvPr>
          <p:cNvCxnSpPr>
            <a:cxnSpLocks/>
          </p:cNvCxnSpPr>
          <p:nvPr/>
        </p:nvCxnSpPr>
        <p:spPr>
          <a:xfrm flipV="1">
            <a:off x="5864587" y="2729677"/>
            <a:ext cx="2177691" cy="85907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C82E88A5-7FCA-9E45-B893-47AD1080629D}"/>
              </a:ext>
            </a:extLst>
          </p:cNvPr>
          <p:cNvSpPr txBox="1"/>
          <p:nvPr/>
        </p:nvSpPr>
        <p:spPr>
          <a:xfrm rot="442789">
            <a:off x="6681647" y="2955610"/>
            <a:ext cx="9012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 Neue Thin" panose="020B0403020202020204" pitchFamily="34" charset="0"/>
                <a:ea typeface="Helvetica Neue Thin" panose="020B0403020202020204" pitchFamily="34" charset="0"/>
                <a:cs typeface="Segoe UI Light" panose="020B0502040204020203" pitchFamily="34" charset="0"/>
              </a:rPr>
              <a:t>Clinical queries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B1735E9A-4540-9D47-A194-1DAB00C30A78}"/>
              </a:ext>
            </a:extLst>
          </p:cNvPr>
          <p:cNvSpPr txBox="1"/>
          <p:nvPr/>
        </p:nvSpPr>
        <p:spPr>
          <a:xfrm>
            <a:off x="834020" y="124433"/>
            <a:ext cx="43941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 Neue Thin" panose="020B0403020202020204" pitchFamily="34" charset="0"/>
                <a:ea typeface="Helvetica Neue Thin" panose="020B0403020202020204" pitchFamily="34" charset="0"/>
                <a:cs typeface="Segoe UI Light" panose="020B0502040204020203" pitchFamily="34" charset="0"/>
              </a:rPr>
              <a:t>Single-Instance Deployment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6A555C5E-24B8-824F-9C28-258067790DC0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5423655" y="2752242"/>
            <a:ext cx="484717" cy="48471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22552036-62FD-E649-9907-1F4C406E8351}"/>
              </a:ext>
            </a:extLst>
          </p:cNvPr>
          <p:cNvSpPr txBox="1"/>
          <p:nvPr/>
        </p:nvSpPr>
        <p:spPr>
          <a:xfrm>
            <a:off x="5177709" y="2416078"/>
            <a:ext cx="8851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65000"/>
                  </a:schemeClr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Segoe UI Light" panose="020B0502040204020203" pitchFamily="34" charset="0"/>
              </a:rPr>
              <a:t>Leaf API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84ECA8F1-F9CA-5746-9BF2-6176DE2CE19D}"/>
              </a:ext>
            </a:extLst>
          </p:cNvPr>
          <p:cNvSpPr/>
          <p:nvPr/>
        </p:nvSpPr>
        <p:spPr>
          <a:xfrm>
            <a:off x="4864822" y="2028553"/>
            <a:ext cx="1708596" cy="1513714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 Thin" panose="020B0403020202020204" pitchFamily="34" charset="0"/>
              <a:ea typeface="Helvetica Neue Thin" panose="020B0403020202020204" pitchFamily="34" charset="0"/>
              <a:cs typeface="Segoe UI Light" panose="020B0502040204020203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C702B3A-DC0E-194C-A5E6-D0A61D783BDE}"/>
              </a:ext>
            </a:extLst>
          </p:cNvPr>
          <p:cNvSpPr txBox="1"/>
          <p:nvPr/>
        </p:nvSpPr>
        <p:spPr>
          <a:xfrm>
            <a:off x="4949988" y="2056465"/>
            <a:ext cx="8451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>
                    <a:lumMod val="65000"/>
                  </a:schemeClr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Segoe UI Light" panose="020B0502040204020203" pitchFamily="34" charset="0"/>
              </a:rPr>
              <a:t>App Server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905170E-7D5D-CC4D-B572-672BFEF7691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2753021" y="2698285"/>
            <a:ext cx="484717" cy="484717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FDC2D42B-03A0-0944-B425-73A2ADC5FF82}"/>
              </a:ext>
            </a:extLst>
          </p:cNvPr>
          <p:cNvSpPr txBox="1"/>
          <p:nvPr/>
        </p:nvSpPr>
        <p:spPr>
          <a:xfrm>
            <a:off x="2454865" y="2363530"/>
            <a:ext cx="1107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>
                    <a:lumMod val="65000"/>
                  </a:schemeClr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Segoe UI Light" panose="020B0502040204020203" pitchFamily="34" charset="0"/>
              </a:rPr>
              <a:t>Apache/IIS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81FE2BD-7C7B-6D49-8C65-DE108D91E24C}"/>
              </a:ext>
            </a:extLst>
          </p:cNvPr>
          <p:cNvSpPr txBox="1"/>
          <p:nvPr/>
        </p:nvSpPr>
        <p:spPr>
          <a:xfrm>
            <a:off x="2149355" y="2036224"/>
            <a:ext cx="8819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>
                    <a:lumMod val="65000"/>
                  </a:schemeClr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Segoe UI Light" panose="020B0502040204020203" pitchFamily="34" charset="0"/>
              </a:rPr>
              <a:t>Web Server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2BA13779-8584-8A48-80FC-FB6ECED0B2D7}"/>
              </a:ext>
            </a:extLst>
          </p:cNvPr>
          <p:cNvSpPr/>
          <p:nvPr/>
        </p:nvSpPr>
        <p:spPr>
          <a:xfrm>
            <a:off x="2119667" y="2010572"/>
            <a:ext cx="1708596" cy="1446109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 Thin" panose="020B0403020202020204" pitchFamily="34" charset="0"/>
              <a:ea typeface="Helvetica Neue Thin" panose="020B0403020202020204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092B673-5775-D34C-7002-E71DAF573111}"/>
              </a:ext>
            </a:extLst>
          </p:cNvPr>
          <p:cNvSpPr txBox="1"/>
          <p:nvPr/>
        </p:nvSpPr>
        <p:spPr>
          <a:xfrm>
            <a:off x="8170796" y="3083534"/>
            <a:ext cx="1223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65000"/>
                  </a:schemeClr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Segoe UI Light" panose="020B0502040204020203" pitchFamily="34" charset="0"/>
              </a:rPr>
              <a:t>Clinical DB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C2B721C0-F5C9-F2D5-5671-2B0DD4004569}"/>
              </a:ext>
            </a:extLst>
          </p:cNvPr>
          <p:cNvSpPr/>
          <p:nvPr/>
        </p:nvSpPr>
        <p:spPr>
          <a:xfrm>
            <a:off x="7709986" y="2036099"/>
            <a:ext cx="1708596" cy="853012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 Thin" panose="020B0403020202020204" pitchFamily="34" charset="0"/>
              <a:ea typeface="Helvetica Neue Thin" panose="020B040302020202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8C4B43C9-B77A-64CA-ABDE-FF71053A14C2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7842042" y="2329205"/>
            <a:ext cx="400472" cy="400472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D1F98D6F-611C-D371-B776-1B84307A3224}"/>
              </a:ext>
            </a:extLst>
          </p:cNvPr>
          <p:cNvSpPr txBox="1"/>
          <p:nvPr/>
        </p:nvSpPr>
        <p:spPr>
          <a:xfrm>
            <a:off x="8187686" y="2339350"/>
            <a:ext cx="1267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Segoe UI Light" panose="020B0502040204020203" pitchFamily="34" charset="0"/>
              </a:rPr>
              <a:t>App DB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33A57F0-7F26-62B2-1D7D-32E45FE104EE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8042278" y="2729677"/>
            <a:ext cx="0" cy="33656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5CF914C-9578-118D-847F-DC42C26A1D64}"/>
              </a:ext>
            </a:extLst>
          </p:cNvPr>
          <p:cNvSpPr txBox="1"/>
          <p:nvPr/>
        </p:nvSpPr>
        <p:spPr>
          <a:xfrm>
            <a:off x="7737536" y="2066373"/>
            <a:ext cx="13019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>
                    <a:lumMod val="65000"/>
                  </a:schemeClr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Segoe UI Light" panose="020B0502040204020203" pitchFamily="34" charset="0"/>
              </a:rPr>
              <a:t>Database Server(s)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B4E7145F-E2D9-ABA9-7C52-32F520C54BC2}"/>
              </a:ext>
            </a:extLst>
          </p:cNvPr>
          <p:cNvSpPr/>
          <p:nvPr/>
        </p:nvSpPr>
        <p:spPr>
          <a:xfrm>
            <a:off x="7705958" y="2899149"/>
            <a:ext cx="1708596" cy="643118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 Thin" panose="020B0403020202020204" pitchFamily="34" charset="0"/>
              <a:ea typeface="Helvetica Neue Thin" panose="020B0403020202020204" pitchFamily="34" charset="0"/>
              <a:cs typeface="Segoe UI Light" panose="020B0502040204020203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9A7F407-2917-2191-EE36-27C94B9BC330}"/>
              </a:ext>
            </a:extLst>
          </p:cNvPr>
          <p:cNvSpPr txBox="1"/>
          <p:nvPr/>
        </p:nvSpPr>
        <p:spPr>
          <a:xfrm>
            <a:off x="9528392" y="271951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 Neue Thin" panose="020B0403020202020204" pitchFamily="34" charset="0"/>
                <a:ea typeface="Helvetica Neue Thin" panose="020B0403020202020204" pitchFamily="34" charset="0"/>
                <a:cs typeface="Segoe UI Light" panose="020B0502040204020203" pitchFamily="34" charset="0"/>
              </a:rPr>
              <a:t>Same or</a:t>
            </a:r>
            <a:br>
              <a:rPr lang="en-US" sz="900" dirty="0">
                <a:latin typeface="Helvetica Neue Thin" panose="020B0403020202020204" pitchFamily="34" charset="0"/>
                <a:ea typeface="Helvetica Neue Thin" panose="020B0403020202020204" pitchFamily="34" charset="0"/>
                <a:cs typeface="Segoe UI Light" panose="020B0502040204020203" pitchFamily="34" charset="0"/>
              </a:rPr>
            </a:br>
            <a:r>
              <a:rPr lang="en-US" sz="900" dirty="0">
                <a:latin typeface="Helvetica Neue Thin" panose="020B0403020202020204" pitchFamily="34" charset="0"/>
                <a:ea typeface="Helvetica Neue Thin" panose="020B0403020202020204" pitchFamily="34" charset="0"/>
                <a:cs typeface="Segoe UI Light" panose="020B0502040204020203" pitchFamily="34" charset="0"/>
              </a:rPr>
              <a:t>Separate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25CD929-BFF5-2B7F-DF67-1AACC8060E50}"/>
              </a:ext>
            </a:extLst>
          </p:cNvPr>
          <p:cNvCxnSpPr>
            <a:cxnSpLocks/>
            <a:endCxn id="42" idx="3"/>
          </p:cNvCxnSpPr>
          <p:nvPr/>
        </p:nvCxnSpPr>
        <p:spPr>
          <a:xfrm flipH="1" flipV="1">
            <a:off x="9455256" y="2508627"/>
            <a:ext cx="106187" cy="380484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6A99DBA-FCA9-493A-2FC7-C62121EA4910}"/>
              </a:ext>
            </a:extLst>
          </p:cNvPr>
          <p:cNvCxnSpPr>
            <a:cxnSpLocks/>
            <a:endCxn id="45" idx="3"/>
          </p:cNvCxnSpPr>
          <p:nvPr/>
        </p:nvCxnSpPr>
        <p:spPr>
          <a:xfrm flipH="1">
            <a:off x="9414554" y="2889111"/>
            <a:ext cx="146889" cy="331597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>
            <a:extLst>
              <a:ext uri="{FF2B5EF4-FFF2-40B4-BE49-F238E27FC236}">
                <a16:creationId xmlns:a16="http://schemas.microsoft.com/office/drawing/2014/main" id="{A0DE263F-AE28-FA8E-065D-53D898B25B41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7841287" y="3066238"/>
            <a:ext cx="400472" cy="400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677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0CF417-D21C-0C47-BCE8-A64FC95A6F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045029" cy="78377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40AF9363-EFC8-CC4E-9621-2B5CD6BF3AF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25569" y="2167683"/>
            <a:ext cx="419379" cy="41937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81219F9-6348-4E4B-B0EC-873421120248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25569" y="1553043"/>
            <a:ext cx="419379" cy="419379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A35111EA-4553-7E40-A733-0A0165F5385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20880" y="952911"/>
            <a:ext cx="419379" cy="419379"/>
          </a:xfrm>
          <a:prstGeom prst="rect">
            <a:avLst/>
          </a:prstGeom>
        </p:spPr>
      </p:pic>
      <p:sp>
        <p:nvSpPr>
          <p:cNvPr id="125" name="TextBox 124">
            <a:extLst>
              <a:ext uri="{FF2B5EF4-FFF2-40B4-BE49-F238E27FC236}">
                <a16:creationId xmlns:a16="http://schemas.microsoft.com/office/drawing/2014/main" id="{B1735E9A-4540-9D47-A194-1DAB00C30A78}"/>
              </a:ext>
            </a:extLst>
          </p:cNvPr>
          <p:cNvSpPr txBox="1"/>
          <p:nvPr/>
        </p:nvSpPr>
        <p:spPr>
          <a:xfrm>
            <a:off x="834020" y="124433"/>
            <a:ext cx="42418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 Neue Thin" panose="020B0403020202020204" pitchFamily="34" charset="0"/>
                <a:ea typeface="Helvetica Neue Thin" panose="020B0403020202020204" pitchFamily="34" charset="0"/>
                <a:cs typeface="Segoe UI Light" panose="020B0502040204020203" pitchFamily="34" charset="0"/>
              </a:rPr>
              <a:t>Multi-Instance Deployment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2E770B2-D48A-41BB-A138-B7BD4474163F}"/>
              </a:ext>
            </a:extLst>
          </p:cNvPr>
          <p:cNvGrpSpPr/>
          <p:nvPr/>
        </p:nvGrpSpPr>
        <p:grpSpPr>
          <a:xfrm>
            <a:off x="3679936" y="750232"/>
            <a:ext cx="7293405" cy="1821935"/>
            <a:chOff x="4262366" y="783772"/>
            <a:chExt cx="7293405" cy="182193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98A24AB-FF92-EB43-B011-17E80B202055}"/>
                </a:ext>
              </a:extLst>
            </p:cNvPr>
            <p:cNvSpPr txBox="1"/>
            <p:nvPr/>
          </p:nvSpPr>
          <p:spPr>
            <a:xfrm>
              <a:off x="10288201" y="1997243"/>
              <a:ext cx="12675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elvetica Neue Thin" panose="020B0403020202020204" pitchFamily="34" charset="0"/>
                  <a:ea typeface="Helvetica Neue Thin" panose="020B0403020202020204" pitchFamily="34" charset="0"/>
                  <a:cs typeface="Segoe UI Light" panose="020B0502040204020203" pitchFamily="34" charset="0"/>
                </a:rPr>
                <a:t>Clinical DB</a:t>
              </a:r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BFF565A3-8C48-4DC9-B543-7711F24B5315}"/>
                </a:ext>
              </a:extLst>
            </p:cNvPr>
            <p:cNvGrpSpPr/>
            <p:nvPr/>
          </p:nvGrpSpPr>
          <p:grpSpPr>
            <a:xfrm>
              <a:off x="4262366" y="783772"/>
              <a:ext cx="7121495" cy="1821935"/>
              <a:chOff x="4262366" y="783772"/>
              <a:chExt cx="7121495" cy="1821935"/>
            </a:xfrm>
          </p:grpSpPr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53C5B4A5-449B-234B-9E63-9A269F4297CF}"/>
                  </a:ext>
                </a:extLst>
              </p:cNvPr>
              <p:cNvSpPr/>
              <p:nvPr/>
            </p:nvSpPr>
            <p:spPr>
              <a:xfrm>
                <a:off x="4262366" y="783772"/>
                <a:ext cx="7121495" cy="182193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accent1"/>
                  </a:solidFill>
                  <a:latin typeface="Helvetica Neue Thin" panose="020B0403020202020204" pitchFamily="34" charset="0"/>
                  <a:ea typeface="Helvetica Neue Thin" panose="020B0403020202020204" pitchFamily="34" charset="0"/>
                  <a:cs typeface="Segoe UI Light" panose="020B0502040204020203" pitchFamily="34" charset="0"/>
                </a:endParaRPr>
              </a:p>
            </p:txBody>
          </p:sp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317BB1E0-1587-B44E-91FC-56B7CEB2DE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 flipH="1">
                <a:off x="10004076" y="2005962"/>
                <a:ext cx="304705" cy="304705"/>
              </a:xfrm>
              <a:prstGeom prst="rect">
                <a:avLst/>
              </a:prstGeom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410A825E-7E05-C142-A8BF-6B0AF74274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 flipH="1">
                <a:off x="8394112" y="1779071"/>
                <a:ext cx="362548" cy="362548"/>
              </a:xfrm>
              <a:prstGeom prst="rect">
                <a:avLst/>
              </a:prstGeom>
            </p:spPr>
          </p:pic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3940D89-0C36-BC41-95AE-20108008B812}"/>
                  </a:ext>
                </a:extLst>
              </p:cNvPr>
              <p:cNvSpPr txBox="1"/>
              <p:nvPr/>
            </p:nvSpPr>
            <p:spPr>
              <a:xfrm>
                <a:off x="8222565" y="1498122"/>
                <a:ext cx="70564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Helvetica Neue Thin" panose="020B0403020202020204" pitchFamily="34" charset="0"/>
                    <a:ea typeface="Helvetica Neue Thin" panose="020B0403020202020204" pitchFamily="34" charset="0"/>
                    <a:cs typeface="Segoe UI Light" panose="020B0502040204020203" pitchFamily="34" charset="0"/>
                  </a:rPr>
                  <a:t>Leaf API</a:t>
                </a:r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BB0D1380-9A14-2C4E-A977-6F656BF36DCB}"/>
                  </a:ext>
                </a:extLst>
              </p:cNvPr>
              <p:cNvCxnSpPr>
                <a:cxnSpLocks/>
                <a:stCxn id="18" idx="1"/>
                <a:endCxn id="17" idx="0"/>
              </p:cNvCxnSpPr>
              <p:nvPr/>
            </p:nvCxnSpPr>
            <p:spPr>
              <a:xfrm>
                <a:off x="8756660" y="1960345"/>
                <a:ext cx="1399768" cy="45617"/>
              </a:xfrm>
              <a:prstGeom prst="straightConnector1">
                <a:avLst/>
              </a:prstGeom>
              <a:ln>
                <a:solidFill>
                  <a:schemeClr val="bg1">
                    <a:lumMod val="75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812C3CF2-99B4-6D4D-A8D7-8845E5C7CD98}"/>
                  </a:ext>
                </a:extLst>
              </p:cNvPr>
              <p:cNvCxnSpPr>
                <a:cxnSpLocks/>
                <a:stCxn id="55" idx="3"/>
                <a:endCxn id="49" idx="1"/>
              </p:cNvCxnSpPr>
              <p:nvPr/>
            </p:nvCxnSpPr>
            <p:spPr>
              <a:xfrm flipH="1">
                <a:off x="5240150" y="1504576"/>
                <a:ext cx="1390519" cy="387211"/>
              </a:xfrm>
              <a:prstGeom prst="straightConnector1">
                <a:avLst/>
              </a:prstGeom>
              <a:ln>
                <a:solidFill>
                  <a:schemeClr val="bg1">
                    <a:lumMod val="75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4" name="Rounded Rectangle 63">
                <a:extLst>
                  <a:ext uri="{FF2B5EF4-FFF2-40B4-BE49-F238E27FC236}">
                    <a16:creationId xmlns:a16="http://schemas.microsoft.com/office/drawing/2014/main" id="{23BF6DA9-A5FF-4648-B158-9CC9B5E35FD6}"/>
                  </a:ext>
                </a:extLst>
              </p:cNvPr>
              <p:cNvSpPr/>
              <p:nvPr/>
            </p:nvSpPr>
            <p:spPr>
              <a:xfrm>
                <a:off x="7999116" y="1308683"/>
                <a:ext cx="1156807" cy="1121718"/>
              </a:xfrm>
              <a:prstGeom prst="roundRect">
                <a:avLst/>
              </a:prstGeom>
              <a:noFill/>
              <a:ln>
                <a:solidFill>
                  <a:schemeClr val="accent1">
                    <a:lumMod val="40000"/>
                    <a:lumOff val="6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/>
                  </a:solidFill>
                  <a:latin typeface="Helvetica Neue Thin" panose="020B0403020202020204" pitchFamily="34" charset="0"/>
                  <a:ea typeface="Helvetica Neue Thin" panose="020B0403020202020204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80" name="Rounded Rectangle 79">
                <a:extLst>
                  <a:ext uri="{FF2B5EF4-FFF2-40B4-BE49-F238E27FC236}">
                    <a16:creationId xmlns:a16="http://schemas.microsoft.com/office/drawing/2014/main" id="{DFA1640E-BF8C-6044-A3C1-FAF445070BE2}"/>
                  </a:ext>
                </a:extLst>
              </p:cNvPr>
              <p:cNvSpPr/>
              <p:nvPr/>
            </p:nvSpPr>
            <p:spPr>
              <a:xfrm>
                <a:off x="9825945" y="1308683"/>
                <a:ext cx="1349608" cy="539993"/>
              </a:xfrm>
              <a:prstGeom prst="roundRect">
                <a:avLst/>
              </a:prstGeom>
              <a:noFill/>
              <a:ln>
                <a:solidFill>
                  <a:schemeClr val="accent1">
                    <a:lumMod val="40000"/>
                    <a:lumOff val="6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/>
                  </a:solidFill>
                  <a:latin typeface="Helvetica Neue Thin" panose="020B0403020202020204" pitchFamily="34" charset="0"/>
                  <a:ea typeface="Helvetica Neue Thin" panose="020B0403020202020204" pitchFamily="34" charset="0"/>
                  <a:cs typeface="Segoe UI Light" panose="020B0502040204020203" pitchFamily="34" charset="0"/>
                </a:endParaRPr>
              </a:p>
            </p:txBody>
          </p:sp>
          <p:pic>
            <p:nvPicPr>
              <p:cNvPr id="106" name="Picture 105">
                <a:extLst>
                  <a:ext uri="{FF2B5EF4-FFF2-40B4-BE49-F238E27FC236}">
                    <a16:creationId xmlns:a16="http://schemas.microsoft.com/office/drawing/2014/main" id="{2379E0AA-F88A-2E45-83C8-EB277B1DB5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 flipH="1">
                <a:off x="10013177" y="1447281"/>
                <a:ext cx="304705" cy="304705"/>
              </a:xfrm>
              <a:prstGeom prst="rect">
                <a:avLst/>
              </a:prstGeom>
            </p:spPr>
          </p:pic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DA9DDD43-16AA-7044-8A85-ACAE2A872CE5}"/>
                  </a:ext>
                </a:extLst>
              </p:cNvPr>
              <p:cNvSpPr txBox="1"/>
              <p:nvPr/>
            </p:nvSpPr>
            <p:spPr>
              <a:xfrm>
                <a:off x="10271511" y="1467991"/>
                <a:ext cx="78588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Helvetica Neue Thin" panose="020B0403020202020204" pitchFamily="34" charset="0"/>
                    <a:ea typeface="Helvetica Neue Thin" panose="020B0403020202020204" pitchFamily="34" charset="0"/>
                    <a:cs typeface="Segoe UI Light" panose="020B0502040204020203" pitchFamily="34" charset="0"/>
                  </a:rPr>
                  <a:t>App DB</a:t>
                </a:r>
              </a:p>
            </p:txBody>
          </p:sp>
          <p:cxnSp>
            <p:nvCxnSpPr>
              <p:cNvPr id="108" name="Straight Arrow Connector 107">
                <a:extLst>
                  <a:ext uri="{FF2B5EF4-FFF2-40B4-BE49-F238E27FC236}">
                    <a16:creationId xmlns:a16="http://schemas.microsoft.com/office/drawing/2014/main" id="{6C093A6A-DF2D-F246-9750-DFB4279030FA}"/>
                  </a:ext>
                </a:extLst>
              </p:cNvPr>
              <p:cNvCxnSpPr>
                <a:cxnSpLocks/>
                <a:stCxn id="106" idx="2"/>
                <a:endCxn id="17" idx="0"/>
              </p:cNvCxnSpPr>
              <p:nvPr/>
            </p:nvCxnSpPr>
            <p:spPr>
              <a:xfrm flipH="1">
                <a:off x="10156428" y="1751986"/>
                <a:ext cx="9101" cy="253976"/>
              </a:xfrm>
              <a:prstGeom prst="straightConnector1">
                <a:avLst/>
              </a:prstGeom>
              <a:ln>
                <a:solidFill>
                  <a:schemeClr val="bg1">
                    <a:lumMod val="75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110">
                <a:extLst>
                  <a:ext uri="{FF2B5EF4-FFF2-40B4-BE49-F238E27FC236}">
                    <a16:creationId xmlns:a16="http://schemas.microsoft.com/office/drawing/2014/main" id="{82982B7F-A299-BC45-9A96-2A43AB08B65D}"/>
                  </a:ext>
                </a:extLst>
              </p:cNvPr>
              <p:cNvCxnSpPr>
                <a:cxnSpLocks/>
                <a:stCxn id="18" idx="1"/>
                <a:endCxn id="106" idx="2"/>
              </p:cNvCxnSpPr>
              <p:nvPr/>
            </p:nvCxnSpPr>
            <p:spPr>
              <a:xfrm flipV="1">
                <a:off x="8756660" y="1751986"/>
                <a:ext cx="1408869" cy="208359"/>
              </a:xfrm>
              <a:prstGeom prst="straightConnector1">
                <a:avLst/>
              </a:prstGeom>
              <a:ln>
                <a:solidFill>
                  <a:schemeClr val="bg1">
                    <a:lumMod val="75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48" name="Rounded Rectangle 63">
                <a:extLst>
                  <a:ext uri="{FF2B5EF4-FFF2-40B4-BE49-F238E27FC236}">
                    <a16:creationId xmlns:a16="http://schemas.microsoft.com/office/drawing/2014/main" id="{19FE816E-5DDD-47B8-9594-663FFB6156F3}"/>
                  </a:ext>
                </a:extLst>
              </p:cNvPr>
              <p:cNvSpPr/>
              <p:nvPr/>
            </p:nvSpPr>
            <p:spPr>
              <a:xfrm>
                <a:off x="4473592" y="1274299"/>
                <a:ext cx="1156807" cy="1121718"/>
              </a:xfrm>
              <a:prstGeom prst="roundRect">
                <a:avLst/>
              </a:prstGeom>
              <a:noFill/>
              <a:ln>
                <a:solidFill>
                  <a:schemeClr val="accent1">
                    <a:lumMod val="40000"/>
                    <a:lumOff val="6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accent1"/>
                  </a:solidFill>
                  <a:latin typeface="Helvetica Neue Thin" panose="020B0403020202020204" pitchFamily="34" charset="0"/>
                  <a:ea typeface="Helvetica Neue Thin" panose="020B0403020202020204" pitchFamily="34" charset="0"/>
                  <a:cs typeface="Segoe UI Light" panose="020B0502040204020203" pitchFamily="34" charset="0"/>
                </a:endParaRPr>
              </a:p>
            </p:txBody>
          </p:sp>
          <p:pic>
            <p:nvPicPr>
              <p:cNvPr id="49" name="Picture 48">
                <a:extLst>
                  <a:ext uri="{FF2B5EF4-FFF2-40B4-BE49-F238E27FC236}">
                    <a16:creationId xmlns:a16="http://schemas.microsoft.com/office/drawing/2014/main" id="{D27200BC-4C2D-4EFB-9486-80F7C93A25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 flipH="1">
                <a:off x="4877602" y="1710513"/>
                <a:ext cx="362548" cy="362548"/>
              </a:xfrm>
              <a:prstGeom prst="rect">
                <a:avLst/>
              </a:prstGeom>
            </p:spPr>
          </p:pic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9B9D7A9-907C-4DED-9315-6673FFD5659C}"/>
                  </a:ext>
                </a:extLst>
              </p:cNvPr>
              <p:cNvSpPr txBox="1"/>
              <p:nvPr/>
            </p:nvSpPr>
            <p:spPr>
              <a:xfrm>
                <a:off x="4653839" y="1452591"/>
                <a:ext cx="87395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Helvetica Neue Thin" panose="020B0403020202020204" pitchFamily="34" charset="0"/>
                    <a:ea typeface="Helvetica Neue Thin" panose="020B0403020202020204" pitchFamily="34" charset="0"/>
                    <a:cs typeface="Segoe UI Light" panose="020B0502040204020203" pitchFamily="34" charset="0"/>
                  </a:rPr>
                  <a:t>Apache/IIS</a:t>
                </a:r>
              </a:p>
            </p:txBody>
          </p:sp>
          <p:sp>
            <p:nvSpPr>
              <p:cNvPr id="54" name="Rounded Rectangle 63">
                <a:extLst>
                  <a:ext uri="{FF2B5EF4-FFF2-40B4-BE49-F238E27FC236}">
                    <a16:creationId xmlns:a16="http://schemas.microsoft.com/office/drawing/2014/main" id="{8DA70ABA-32C3-4F86-BBCE-1CFD3759D533}"/>
                  </a:ext>
                </a:extLst>
              </p:cNvPr>
              <p:cNvSpPr/>
              <p:nvPr/>
            </p:nvSpPr>
            <p:spPr>
              <a:xfrm>
                <a:off x="6226659" y="887088"/>
                <a:ext cx="1156807" cy="907740"/>
              </a:xfrm>
              <a:prstGeom prst="roundRect">
                <a:avLst/>
              </a:prstGeom>
              <a:noFill/>
              <a:ln>
                <a:solidFill>
                  <a:schemeClr val="accent1">
                    <a:lumMod val="40000"/>
                    <a:lumOff val="6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/>
                  </a:solidFill>
                  <a:latin typeface="Helvetica Neue Thin" panose="020B0403020202020204" pitchFamily="34" charset="0"/>
                  <a:ea typeface="Helvetica Neue Thin" panose="020B0403020202020204" pitchFamily="34" charset="0"/>
                  <a:cs typeface="Segoe UI Light" panose="020B0502040204020203" pitchFamily="34" charset="0"/>
                </a:endParaRPr>
              </a:p>
            </p:txBody>
          </p:sp>
          <p:pic>
            <p:nvPicPr>
              <p:cNvPr id="55" name="Picture 54">
                <a:extLst>
                  <a:ext uri="{FF2B5EF4-FFF2-40B4-BE49-F238E27FC236}">
                    <a16:creationId xmlns:a16="http://schemas.microsoft.com/office/drawing/2014/main" id="{CB4DB9A1-C5E2-4D35-849F-98D2952E16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 flipH="1">
                <a:off x="6630669" y="1323302"/>
                <a:ext cx="362548" cy="362548"/>
              </a:xfrm>
              <a:prstGeom prst="rect">
                <a:avLst/>
              </a:prstGeom>
            </p:spPr>
          </p:pic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C1A1B5E0-9777-4955-A980-3FD3CCD75408}"/>
                  </a:ext>
                </a:extLst>
              </p:cNvPr>
              <p:cNvSpPr txBox="1"/>
              <p:nvPr/>
            </p:nvSpPr>
            <p:spPr>
              <a:xfrm>
                <a:off x="6107723" y="900426"/>
                <a:ext cx="14084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Helvetica Neue Thin" panose="020B0403020202020204" pitchFamily="34" charset="0"/>
                    <a:ea typeface="Helvetica Neue Thin" panose="020B0403020202020204" pitchFamily="34" charset="0"/>
                    <a:cs typeface="Segoe UI Light" panose="020B0502040204020203" pitchFamily="34" charset="0"/>
                  </a:rPr>
                  <a:t>SAML2 Identity Provider</a:t>
                </a:r>
              </a:p>
            </p:txBody>
          </p: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D1C8D623-79B4-4555-B3DB-5998EC3FA5F4}"/>
                  </a:ext>
                </a:extLst>
              </p:cNvPr>
              <p:cNvCxnSpPr>
                <a:cxnSpLocks/>
                <a:stCxn id="18" idx="3"/>
                <a:endCxn id="49" idx="1"/>
              </p:cNvCxnSpPr>
              <p:nvPr/>
            </p:nvCxnSpPr>
            <p:spPr>
              <a:xfrm flipH="1" flipV="1">
                <a:off x="5240150" y="1891787"/>
                <a:ext cx="3153962" cy="68558"/>
              </a:xfrm>
              <a:prstGeom prst="straightConnector1">
                <a:avLst/>
              </a:prstGeom>
              <a:ln>
                <a:solidFill>
                  <a:schemeClr val="bg1">
                    <a:lumMod val="75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4739E7B-607C-4F6A-8A59-6CC679F62410}"/>
                  </a:ext>
                </a:extLst>
              </p:cNvPr>
              <p:cNvSpPr txBox="1"/>
              <p:nvPr/>
            </p:nvSpPr>
            <p:spPr>
              <a:xfrm>
                <a:off x="4342856" y="832253"/>
                <a:ext cx="11849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accent1"/>
                    </a:solidFill>
                    <a:latin typeface="Helvetica Neue Thin" panose="020B0403020202020204" pitchFamily="34" charset="0"/>
                    <a:ea typeface="Helvetica Neue Thin" panose="020B0403020202020204" pitchFamily="34" charset="0"/>
                    <a:cs typeface="Segoe UI Light" panose="020B0502040204020203" pitchFamily="34" charset="0"/>
                  </a:rPr>
                  <a:t>Instance A</a:t>
                </a:r>
              </a:p>
            </p:txBody>
          </p:sp>
        </p:grp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64A3AE38-35EC-4733-9FDC-ED5A6FADD961}"/>
              </a:ext>
            </a:extLst>
          </p:cNvPr>
          <p:cNvGrpSpPr/>
          <p:nvPr/>
        </p:nvGrpSpPr>
        <p:grpSpPr>
          <a:xfrm>
            <a:off x="3666993" y="2831735"/>
            <a:ext cx="7262274" cy="1821935"/>
            <a:chOff x="4356043" y="3043346"/>
            <a:chExt cx="7262274" cy="1821935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1E5DF355-EF02-4C36-8501-5F5DB844E285}"/>
                </a:ext>
              </a:extLst>
            </p:cNvPr>
            <p:cNvGrpSpPr/>
            <p:nvPr/>
          </p:nvGrpSpPr>
          <p:grpSpPr>
            <a:xfrm>
              <a:off x="4356043" y="3043346"/>
              <a:ext cx="7121495" cy="1821935"/>
              <a:chOff x="4262366" y="783772"/>
              <a:chExt cx="7121495" cy="1821935"/>
            </a:xfrm>
          </p:grpSpPr>
          <p:sp>
            <p:nvSpPr>
              <p:cNvPr id="82" name="Rounded Rectangle 2">
                <a:extLst>
                  <a:ext uri="{FF2B5EF4-FFF2-40B4-BE49-F238E27FC236}">
                    <a16:creationId xmlns:a16="http://schemas.microsoft.com/office/drawing/2014/main" id="{13C122BC-3FEA-41FA-9521-38820F4A95A7}"/>
                  </a:ext>
                </a:extLst>
              </p:cNvPr>
              <p:cNvSpPr/>
              <p:nvPr/>
            </p:nvSpPr>
            <p:spPr>
              <a:xfrm>
                <a:off x="4262366" y="783772"/>
                <a:ext cx="7121495" cy="182193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 Neue Thin" panose="020B0403020202020204" pitchFamily="34" charset="0"/>
                  <a:ea typeface="Helvetica Neue Thin" panose="020B0403020202020204" pitchFamily="34" charset="0"/>
                  <a:cs typeface="Segoe UI Light" panose="020B0502040204020203" pitchFamily="34" charset="0"/>
                </a:endParaRPr>
              </a:p>
            </p:txBody>
          </p:sp>
          <p:pic>
            <p:nvPicPr>
              <p:cNvPr id="70" name="Picture 69">
                <a:extLst>
                  <a:ext uri="{FF2B5EF4-FFF2-40B4-BE49-F238E27FC236}">
                    <a16:creationId xmlns:a16="http://schemas.microsoft.com/office/drawing/2014/main" id="{52C15FBE-33A9-42C0-8A97-DADF28B108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 flipH="1">
                <a:off x="10004076" y="2005962"/>
                <a:ext cx="304705" cy="304705"/>
              </a:xfrm>
              <a:prstGeom prst="rect">
                <a:avLst/>
              </a:prstGeom>
            </p:spPr>
          </p:pic>
          <p:pic>
            <p:nvPicPr>
              <p:cNvPr id="71" name="Picture 70">
                <a:extLst>
                  <a:ext uri="{FF2B5EF4-FFF2-40B4-BE49-F238E27FC236}">
                    <a16:creationId xmlns:a16="http://schemas.microsoft.com/office/drawing/2014/main" id="{16FE2555-7680-466C-886A-B60158E098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 flipH="1">
                <a:off x="8394112" y="1779071"/>
                <a:ext cx="362548" cy="362548"/>
              </a:xfrm>
              <a:prstGeom prst="rect">
                <a:avLst/>
              </a:prstGeom>
            </p:spPr>
          </p:pic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7C5A4BA7-0BA7-4574-A592-DB26FBBD48EA}"/>
                  </a:ext>
                </a:extLst>
              </p:cNvPr>
              <p:cNvSpPr txBox="1"/>
              <p:nvPr/>
            </p:nvSpPr>
            <p:spPr>
              <a:xfrm>
                <a:off x="8222565" y="1498122"/>
                <a:ext cx="70564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Helvetica Neue Thin" panose="020B0403020202020204" pitchFamily="34" charset="0"/>
                    <a:ea typeface="Helvetica Neue Thin" panose="020B0403020202020204" pitchFamily="34" charset="0"/>
                    <a:cs typeface="Segoe UI Light" panose="020B0502040204020203" pitchFamily="34" charset="0"/>
                  </a:rPr>
                  <a:t>Leaf API</a:t>
                </a:r>
              </a:p>
            </p:txBody>
          </p: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2C27DCCC-5880-48E0-B7DE-33EAAE3EC8FD}"/>
                  </a:ext>
                </a:extLst>
              </p:cNvPr>
              <p:cNvCxnSpPr>
                <a:cxnSpLocks/>
                <a:stCxn id="71" idx="1"/>
                <a:endCxn id="70" idx="0"/>
              </p:cNvCxnSpPr>
              <p:nvPr/>
            </p:nvCxnSpPr>
            <p:spPr>
              <a:xfrm>
                <a:off x="8756660" y="1960345"/>
                <a:ext cx="1399768" cy="45617"/>
              </a:xfrm>
              <a:prstGeom prst="straightConnector1">
                <a:avLst/>
              </a:prstGeom>
              <a:ln>
                <a:solidFill>
                  <a:schemeClr val="bg1">
                    <a:lumMod val="75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B6691AA8-147D-4C18-BBB2-FFC24FFA5B18}"/>
                  </a:ext>
                </a:extLst>
              </p:cNvPr>
              <p:cNvCxnSpPr>
                <a:cxnSpLocks/>
                <a:stCxn id="87" idx="3"/>
                <a:endCxn id="84" idx="1"/>
              </p:cNvCxnSpPr>
              <p:nvPr/>
            </p:nvCxnSpPr>
            <p:spPr>
              <a:xfrm flipH="1">
                <a:off x="5240150" y="1504576"/>
                <a:ext cx="1390519" cy="387211"/>
              </a:xfrm>
              <a:prstGeom prst="straightConnector1">
                <a:avLst/>
              </a:prstGeom>
              <a:ln>
                <a:solidFill>
                  <a:schemeClr val="bg1">
                    <a:lumMod val="75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5" name="Rounded Rectangle 63">
                <a:extLst>
                  <a:ext uri="{FF2B5EF4-FFF2-40B4-BE49-F238E27FC236}">
                    <a16:creationId xmlns:a16="http://schemas.microsoft.com/office/drawing/2014/main" id="{EB114CBB-A581-4801-AC8B-10FF7B9C4E9E}"/>
                  </a:ext>
                </a:extLst>
              </p:cNvPr>
              <p:cNvSpPr/>
              <p:nvPr/>
            </p:nvSpPr>
            <p:spPr>
              <a:xfrm>
                <a:off x="7999116" y="1308683"/>
                <a:ext cx="1156807" cy="1121718"/>
              </a:xfrm>
              <a:prstGeom prst="roundRect">
                <a:avLst/>
              </a:prstGeom>
              <a:noFill/>
              <a:ln>
                <a:solidFill>
                  <a:srgbClr val="FFB3B3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 Neue Thin" panose="020B0403020202020204" pitchFamily="34" charset="0"/>
                  <a:ea typeface="Helvetica Neue Thin" panose="020B0403020202020204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6" name="Rounded Rectangle 79">
                <a:extLst>
                  <a:ext uri="{FF2B5EF4-FFF2-40B4-BE49-F238E27FC236}">
                    <a16:creationId xmlns:a16="http://schemas.microsoft.com/office/drawing/2014/main" id="{E677D901-72B1-42D6-AC2F-4F4817EAD8C1}"/>
                  </a:ext>
                </a:extLst>
              </p:cNvPr>
              <p:cNvSpPr/>
              <p:nvPr/>
            </p:nvSpPr>
            <p:spPr>
              <a:xfrm>
                <a:off x="9825945" y="1308683"/>
                <a:ext cx="1349608" cy="554972"/>
              </a:xfrm>
              <a:prstGeom prst="roundRect">
                <a:avLst/>
              </a:prstGeom>
              <a:noFill/>
              <a:ln>
                <a:solidFill>
                  <a:srgbClr val="FFB3B3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 Neue Thin" panose="020B0403020202020204" pitchFamily="34" charset="0"/>
                  <a:ea typeface="Helvetica Neue Thin" panose="020B0403020202020204" pitchFamily="34" charset="0"/>
                  <a:cs typeface="Segoe UI Light" panose="020B0502040204020203" pitchFamily="34" charset="0"/>
                </a:endParaRPr>
              </a:p>
            </p:txBody>
          </p:sp>
          <p:pic>
            <p:nvPicPr>
              <p:cNvPr id="77" name="Picture 76">
                <a:extLst>
                  <a:ext uri="{FF2B5EF4-FFF2-40B4-BE49-F238E27FC236}">
                    <a16:creationId xmlns:a16="http://schemas.microsoft.com/office/drawing/2014/main" id="{ED2F2377-CC99-49EB-A09B-12376A5D97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 flipH="1">
                <a:off x="10013177" y="1447281"/>
                <a:ext cx="304705" cy="304705"/>
              </a:xfrm>
              <a:prstGeom prst="rect">
                <a:avLst/>
              </a:prstGeom>
            </p:spPr>
          </p:pic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64481ACC-FF7C-4C46-8034-960EF791BC7E}"/>
                  </a:ext>
                </a:extLst>
              </p:cNvPr>
              <p:cNvSpPr txBox="1"/>
              <p:nvPr/>
            </p:nvSpPr>
            <p:spPr>
              <a:xfrm>
                <a:off x="10271511" y="1467991"/>
                <a:ext cx="78588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Helvetica Neue Thin" panose="020B0403020202020204" pitchFamily="34" charset="0"/>
                    <a:ea typeface="Helvetica Neue Thin" panose="020B0403020202020204" pitchFamily="34" charset="0"/>
                    <a:cs typeface="Segoe UI Light" panose="020B0502040204020203" pitchFamily="34" charset="0"/>
                  </a:rPr>
                  <a:t>App DB</a:t>
                </a:r>
              </a:p>
            </p:txBody>
          </p: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98F2E94F-2357-42FD-93AE-EA8EA745D172}"/>
                  </a:ext>
                </a:extLst>
              </p:cNvPr>
              <p:cNvCxnSpPr>
                <a:cxnSpLocks/>
                <a:stCxn id="77" idx="2"/>
                <a:endCxn id="70" idx="0"/>
              </p:cNvCxnSpPr>
              <p:nvPr/>
            </p:nvCxnSpPr>
            <p:spPr>
              <a:xfrm flipH="1">
                <a:off x="10156428" y="1751986"/>
                <a:ext cx="9101" cy="253976"/>
              </a:xfrm>
              <a:prstGeom prst="straightConnector1">
                <a:avLst/>
              </a:prstGeom>
              <a:ln>
                <a:solidFill>
                  <a:schemeClr val="bg1">
                    <a:lumMod val="75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0F7EB365-28D6-4DD9-B88B-8AE5AB980DFD}"/>
                  </a:ext>
                </a:extLst>
              </p:cNvPr>
              <p:cNvCxnSpPr>
                <a:cxnSpLocks/>
                <a:stCxn id="71" idx="1"/>
                <a:endCxn id="77" idx="2"/>
              </p:cNvCxnSpPr>
              <p:nvPr/>
            </p:nvCxnSpPr>
            <p:spPr>
              <a:xfrm flipV="1">
                <a:off x="8756660" y="1751986"/>
                <a:ext cx="1408869" cy="208359"/>
              </a:xfrm>
              <a:prstGeom prst="straightConnector1">
                <a:avLst/>
              </a:prstGeom>
              <a:ln>
                <a:solidFill>
                  <a:schemeClr val="bg1">
                    <a:lumMod val="75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83" name="Rounded Rectangle 63">
                <a:extLst>
                  <a:ext uri="{FF2B5EF4-FFF2-40B4-BE49-F238E27FC236}">
                    <a16:creationId xmlns:a16="http://schemas.microsoft.com/office/drawing/2014/main" id="{B777B404-B339-4AD2-B3A5-F2CD169499E7}"/>
                  </a:ext>
                </a:extLst>
              </p:cNvPr>
              <p:cNvSpPr/>
              <p:nvPr/>
            </p:nvSpPr>
            <p:spPr>
              <a:xfrm>
                <a:off x="4473592" y="1274299"/>
                <a:ext cx="1156807" cy="1121718"/>
              </a:xfrm>
              <a:prstGeom prst="roundRect">
                <a:avLst/>
              </a:prstGeom>
              <a:noFill/>
              <a:ln>
                <a:solidFill>
                  <a:srgbClr val="FFB3B3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 Neue Thin" panose="020B0403020202020204" pitchFamily="34" charset="0"/>
                  <a:ea typeface="Helvetica Neue Thin" panose="020B0403020202020204" pitchFamily="34" charset="0"/>
                  <a:cs typeface="Segoe UI Light" panose="020B0502040204020203" pitchFamily="34" charset="0"/>
                </a:endParaRPr>
              </a:p>
            </p:txBody>
          </p:sp>
          <p:pic>
            <p:nvPicPr>
              <p:cNvPr id="84" name="Picture 83">
                <a:extLst>
                  <a:ext uri="{FF2B5EF4-FFF2-40B4-BE49-F238E27FC236}">
                    <a16:creationId xmlns:a16="http://schemas.microsoft.com/office/drawing/2014/main" id="{B0D409E7-AD43-4308-B6DE-BE806A9D43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 flipH="1">
                <a:off x="4877602" y="1710513"/>
                <a:ext cx="362548" cy="362548"/>
              </a:xfrm>
              <a:prstGeom prst="rect">
                <a:avLst/>
              </a:prstGeom>
            </p:spPr>
          </p:pic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4202086A-3798-4BD6-BB00-B024F3E49F79}"/>
                  </a:ext>
                </a:extLst>
              </p:cNvPr>
              <p:cNvSpPr txBox="1"/>
              <p:nvPr/>
            </p:nvSpPr>
            <p:spPr>
              <a:xfrm>
                <a:off x="4653839" y="1452591"/>
                <a:ext cx="87395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Helvetica Neue Thin" panose="020B0403020202020204" pitchFamily="34" charset="0"/>
                    <a:ea typeface="Helvetica Neue Thin" panose="020B0403020202020204" pitchFamily="34" charset="0"/>
                    <a:cs typeface="Segoe UI Light" panose="020B0502040204020203" pitchFamily="34" charset="0"/>
                  </a:rPr>
                  <a:t>Apache/IIS</a:t>
                </a:r>
              </a:p>
            </p:txBody>
          </p:sp>
          <p:sp>
            <p:nvSpPr>
              <p:cNvPr id="86" name="Rounded Rectangle 63">
                <a:extLst>
                  <a:ext uri="{FF2B5EF4-FFF2-40B4-BE49-F238E27FC236}">
                    <a16:creationId xmlns:a16="http://schemas.microsoft.com/office/drawing/2014/main" id="{FAC4EEB8-B0CA-4506-9685-9C1FF75210E2}"/>
                  </a:ext>
                </a:extLst>
              </p:cNvPr>
              <p:cNvSpPr/>
              <p:nvPr/>
            </p:nvSpPr>
            <p:spPr>
              <a:xfrm>
                <a:off x="6226659" y="887088"/>
                <a:ext cx="1156807" cy="907740"/>
              </a:xfrm>
              <a:prstGeom prst="roundRect">
                <a:avLst/>
              </a:prstGeom>
              <a:noFill/>
              <a:ln>
                <a:solidFill>
                  <a:srgbClr val="FFB3B3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Helvetica Neue Thin" panose="020B0403020202020204" pitchFamily="34" charset="0"/>
                  <a:ea typeface="Helvetica Neue Thin" panose="020B0403020202020204" pitchFamily="34" charset="0"/>
                  <a:cs typeface="Segoe UI Light" panose="020B0502040204020203" pitchFamily="34" charset="0"/>
                </a:endParaRPr>
              </a:p>
            </p:txBody>
          </p:sp>
          <p:pic>
            <p:nvPicPr>
              <p:cNvPr id="87" name="Picture 86">
                <a:extLst>
                  <a:ext uri="{FF2B5EF4-FFF2-40B4-BE49-F238E27FC236}">
                    <a16:creationId xmlns:a16="http://schemas.microsoft.com/office/drawing/2014/main" id="{C5C3E288-19C4-417F-8384-4D696E851A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 flipH="1">
                <a:off x="6630669" y="1323302"/>
                <a:ext cx="362548" cy="362548"/>
              </a:xfrm>
              <a:prstGeom prst="rect">
                <a:avLst/>
              </a:prstGeom>
            </p:spPr>
          </p:pic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46A1BD0B-97BC-4955-837A-94D1B01AAE39}"/>
                  </a:ext>
                </a:extLst>
              </p:cNvPr>
              <p:cNvSpPr txBox="1"/>
              <p:nvPr/>
            </p:nvSpPr>
            <p:spPr>
              <a:xfrm>
                <a:off x="6107723" y="900426"/>
                <a:ext cx="14084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Helvetica Neue Thin" panose="020B0403020202020204" pitchFamily="34" charset="0"/>
                    <a:ea typeface="Helvetica Neue Thin" panose="020B0403020202020204" pitchFamily="34" charset="0"/>
                    <a:cs typeface="Segoe UI Light" panose="020B0502040204020203" pitchFamily="34" charset="0"/>
                  </a:rPr>
                  <a:t>SAML2 Identity Provider</a:t>
                </a:r>
              </a:p>
            </p:txBody>
          </p:sp>
          <p:cxnSp>
            <p:nvCxnSpPr>
              <p:cNvPr id="89" name="Straight Arrow Connector 88">
                <a:extLst>
                  <a:ext uri="{FF2B5EF4-FFF2-40B4-BE49-F238E27FC236}">
                    <a16:creationId xmlns:a16="http://schemas.microsoft.com/office/drawing/2014/main" id="{12AAA083-1A33-4DBB-ACD6-B3463ED7AAB4}"/>
                  </a:ext>
                </a:extLst>
              </p:cNvPr>
              <p:cNvCxnSpPr>
                <a:cxnSpLocks/>
                <a:stCxn id="71" idx="3"/>
                <a:endCxn id="84" idx="1"/>
              </p:cNvCxnSpPr>
              <p:nvPr/>
            </p:nvCxnSpPr>
            <p:spPr>
              <a:xfrm flipH="1" flipV="1">
                <a:off x="5240150" y="1891787"/>
                <a:ext cx="3153962" cy="68558"/>
              </a:xfrm>
              <a:prstGeom prst="straightConnector1">
                <a:avLst/>
              </a:prstGeom>
              <a:ln>
                <a:solidFill>
                  <a:schemeClr val="bg1">
                    <a:lumMod val="75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E774A4EB-1220-409C-BFB0-C2872235C243}"/>
                  </a:ext>
                </a:extLst>
              </p:cNvPr>
              <p:cNvSpPr txBox="1"/>
              <p:nvPr/>
            </p:nvSpPr>
            <p:spPr>
              <a:xfrm>
                <a:off x="4342856" y="832253"/>
                <a:ext cx="12009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  <a:latin typeface="Helvetica Neue Thin" panose="020B0403020202020204" pitchFamily="34" charset="0"/>
                    <a:ea typeface="Helvetica Neue Thin" panose="020B0403020202020204" pitchFamily="34" charset="0"/>
                    <a:cs typeface="Segoe UI Light" panose="020B0502040204020203" pitchFamily="34" charset="0"/>
                  </a:rPr>
                  <a:t>Instance B</a:t>
                </a:r>
              </a:p>
            </p:txBody>
          </p:sp>
        </p:grp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2FD17DBA-D553-4860-A2FC-893D02579C53}"/>
                </a:ext>
              </a:extLst>
            </p:cNvPr>
            <p:cNvSpPr txBox="1"/>
            <p:nvPr/>
          </p:nvSpPr>
          <p:spPr>
            <a:xfrm>
              <a:off x="10350747" y="4279388"/>
              <a:ext cx="12675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elvetica Neue Thin" panose="020B0403020202020204" pitchFamily="34" charset="0"/>
                  <a:ea typeface="Helvetica Neue Thin" panose="020B0403020202020204" pitchFamily="34" charset="0"/>
                  <a:cs typeface="Segoe UI Light" panose="020B0502040204020203" pitchFamily="34" charset="0"/>
                </a:rPr>
                <a:t>Clinical DB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60A7E56-2850-40E1-B9F3-1951A50D4E72}"/>
              </a:ext>
            </a:extLst>
          </p:cNvPr>
          <p:cNvGrpSpPr/>
          <p:nvPr/>
        </p:nvGrpSpPr>
        <p:grpSpPr>
          <a:xfrm>
            <a:off x="3666993" y="4883947"/>
            <a:ext cx="7293405" cy="1821935"/>
            <a:chOff x="4262366" y="783772"/>
            <a:chExt cx="7293405" cy="1821935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651767E0-B21E-4499-A0E8-2F76A5129EBD}"/>
                </a:ext>
              </a:extLst>
            </p:cNvPr>
            <p:cNvSpPr txBox="1"/>
            <p:nvPr/>
          </p:nvSpPr>
          <p:spPr>
            <a:xfrm>
              <a:off x="10288201" y="1997243"/>
              <a:ext cx="12675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elvetica Neue Thin" panose="020B0403020202020204" pitchFamily="34" charset="0"/>
                  <a:ea typeface="Helvetica Neue Thin" panose="020B0403020202020204" pitchFamily="34" charset="0"/>
                  <a:cs typeface="Segoe UI Light" panose="020B0502040204020203" pitchFamily="34" charset="0"/>
                </a:rPr>
                <a:t>Clinical DB</a:t>
              </a:r>
            </a:p>
          </p:txBody>
        </p: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E6048826-C756-4396-A6A8-7B0DDBD25F0B}"/>
                </a:ext>
              </a:extLst>
            </p:cNvPr>
            <p:cNvGrpSpPr/>
            <p:nvPr/>
          </p:nvGrpSpPr>
          <p:grpSpPr>
            <a:xfrm>
              <a:off x="4262366" y="783772"/>
              <a:ext cx="7121495" cy="1821935"/>
              <a:chOff x="4262366" y="783772"/>
              <a:chExt cx="7121495" cy="1821935"/>
            </a:xfrm>
          </p:grpSpPr>
          <p:sp>
            <p:nvSpPr>
              <p:cNvPr id="113" name="Rounded Rectangle 2">
                <a:extLst>
                  <a:ext uri="{FF2B5EF4-FFF2-40B4-BE49-F238E27FC236}">
                    <a16:creationId xmlns:a16="http://schemas.microsoft.com/office/drawing/2014/main" id="{2CD1AA69-D376-4867-ACEE-54A57725E1B8}"/>
                  </a:ext>
                </a:extLst>
              </p:cNvPr>
              <p:cNvSpPr/>
              <p:nvPr/>
            </p:nvSpPr>
            <p:spPr>
              <a:xfrm>
                <a:off x="4262366" y="783772"/>
                <a:ext cx="7121495" cy="182193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6"/>
                  </a:solidFill>
                  <a:latin typeface="Helvetica Neue Thin" panose="020B0403020202020204" pitchFamily="34" charset="0"/>
                  <a:ea typeface="Helvetica Neue Thin" panose="020B0403020202020204" pitchFamily="34" charset="0"/>
                  <a:cs typeface="Segoe UI Light" panose="020B0502040204020203" pitchFamily="34" charset="0"/>
                </a:endParaRPr>
              </a:p>
            </p:txBody>
          </p:sp>
          <p:pic>
            <p:nvPicPr>
              <p:cNvPr id="96" name="Picture 95">
                <a:extLst>
                  <a:ext uri="{FF2B5EF4-FFF2-40B4-BE49-F238E27FC236}">
                    <a16:creationId xmlns:a16="http://schemas.microsoft.com/office/drawing/2014/main" id="{BEFAA1B9-CDD1-4E57-9271-A3389548A1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 flipH="1">
                <a:off x="10004076" y="2005962"/>
                <a:ext cx="304705" cy="304705"/>
              </a:xfrm>
              <a:prstGeom prst="rect">
                <a:avLst/>
              </a:prstGeom>
            </p:spPr>
          </p:pic>
          <p:pic>
            <p:nvPicPr>
              <p:cNvPr id="97" name="Picture 96">
                <a:extLst>
                  <a:ext uri="{FF2B5EF4-FFF2-40B4-BE49-F238E27FC236}">
                    <a16:creationId xmlns:a16="http://schemas.microsoft.com/office/drawing/2014/main" id="{5354FD04-3EEC-4E0F-BCA1-8E05F09CD6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 flipH="1">
                <a:off x="8394112" y="1779071"/>
                <a:ext cx="362548" cy="362548"/>
              </a:xfrm>
              <a:prstGeom prst="rect">
                <a:avLst/>
              </a:prstGeom>
            </p:spPr>
          </p:pic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948AC37C-0383-4746-92DC-1ECA444D9181}"/>
                  </a:ext>
                </a:extLst>
              </p:cNvPr>
              <p:cNvSpPr txBox="1"/>
              <p:nvPr/>
            </p:nvSpPr>
            <p:spPr>
              <a:xfrm>
                <a:off x="8222565" y="1498122"/>
                <a:ext cx="70564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Helvetica Neue Thin" panose="020B0403020202020204" pitchFamily="34" charset="0"/>
                    <a:ea typeface="Helvetica Neue Thin" panose="020B0403020202020204" pitchFamily="34" charset="0"/>
                    <a:cs typeface="Segoe UI Light" panose="020B0502040204020203" pitchFamily="34" charset="0"/>
                  </a:rPr>
                  <a:t>Leaf API</a:t>
                </a:r>
              </a:p>
            </p:txBody>
          </p:sp>
          <p:cxnSp>
            <p:nvCxnSpPr>
              <p:cNvPr id="99" name="Straight Arrow Connector 98">
                <a:extLst>
                  <a:ext uri="{FF2B5EF4-FFF2-40B4-BE49-F238E27FC236}">
                    <a16:creationId xmlns:a16="http://schemas.microsoft.com/office/drawing/2014/main" id="{45538A2C-6935-4992-BABB-3962E7AB8C64}"/>
                  </a:ext>
                </a:extLst>
              </p:cNvPr>
              <p:cNvCxnSpPr>
                <a:cxnSpLocks/>
                <a:stCxn id="97" idx="1"/>
                <a:endCxn id="96" idx="0"/>
              </p:cNvCxnSpPr>
              <p:nvPr/>
            </p:nvCxnSpPr>
            <p:spPr>
              <a:xfrm>
                <a:off x="8756660" y="1960345"/>
                <a:ext cx="1399768" cy="45617"/>
              </a:xfrm>
              <a:prstGeom prst="straightConnector1">
                <a:avLst/>
              </a:prstGeom>
              <a:ln>
                <a:solidFill>
                  <a:schemeClr val="bg1">
                    <a:lumMod val="75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>
                <a:extLst>
                  <a:ext uri="{FF2B5EF4-FFF2-40B4-BE49-F238E27FC236}">
                    <a16:creationId xmlns:a16="http://schemas.microsoft.com/office/drawing/2014/main" id="{04A04278-1DCF-464F-A72A-62D9BA94B61B}"/>
                  </a:ext>
                </a:extLst>
              </p:cNvPr>
              <p:cNvCxnSpPr>
                <a:cxnSpLocks/>
                <a:stCxn id="119" idx="3"/>
                <a:endCxn id="115" idx="1"/>
              </p:cNvCxnSpPr>
              <p:nvPr/>
            </p:nvCxnSpPr>
            <p:spPr>
              <a:xfrm flipH="1">
                <a:off x="5240150" y="1504576"/>
                <a:ext cx="1390519" cy="387211"/>
              </a:xfrm>
              <a:prstGeom prst="straightConnector1">
                <a:avLst/>
              </a:prstGeom>
              <a:ln>
                <a:solidFill>
                  <a:schemeClr val="bg1">
                    <a:lumMod val="75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2" name="Rounded Rectangle 63">
                <a:extLst>
                  <a:ext uri="{FF2B5EF4-FFF2-40B4-BE49-F238E27FC236}">
                    <a16:creationId xmlns:a16="http://schemas.microsoft.com/office/drawing/2014/main" id="{90185209-EEDD-4905-8ABD-589C211B3DF5}"/>
                  </a:ext>
                </a:extLst>
              </p:cNvPr>
              <p:cNvSpPr/>
              <p:nvPr/>
            </p:nvSpPr>
            <p:spPr>
              <a:xfrm>
                <a:off x="7999116" y="1308683"/>
                <a:ext cx="1156807" cy="1121718"/>
              </a:xfrm>
              <a:prstGeom prst="roundRect">
                <a:avLst/>
              </a:prstGeom>
              <a:noFill/>
              <a:ln>
                <a:solidFill>
                  <a:srgbClr val="D8EACC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 Neue Thin" panose="020B0403020202020204" pitchFamily="34" charset="0"/>
                  <a:ea typeface="Helvetica Neue Thin" panose="020B0403020202020204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04" name="Rounded Rectangle 79">
                <a:extLst>
                  <a:ext uri="{FF2B5EF4-FFF2-40B4-BE49-F238E27FC236}">
                    <a16:creationId xmlns:a16="http://schemas.microsoft.com/office/drawing/2014/main" id="{6FC39EDB-6BBD-481B-A286-BE77C81A7CC0}"/>
                  </a:ext>
                </a:extLst>
              </p:cNvPr>
              <p:cNvSpPr/>
              <p:nvPr/>
            </p:nvSpPr>
            <p:spPr>
              <a:xfrm>
                <a:off x="9825945" y="1308683"/>
                <a:ext cx="1349608" cy="559229"/>
              </a:xfrm>
              <a:prstGeom prst="roundRect">
                <a:avLst/>
              </a:prstGeom>
              <a:noFill/>
              <a:ln>
                <a:solidFill>
                  <a:srgbClr val="D8EACC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Helvetica Neue Thin" panose="020B0403020202020204" pitchFamily="34" charset="0"/>
                  <a:ea typeface="Helvetica Neue Thin" panose="020B0403020202020204" pitchFamily="34" charset="0"/>
                  <a:cs typeface="Segoe UI Light" panose="020B0502040204020203" pitchFamily="34" charset="0"/>
                </a:endParaRPr>
              </a:p>
            </p:txBody>
          </p:sp>
          <p:pic>
            <p:nvPicPr>
              <p:cNvPr id="105" name="Picture 104">
                <a:extLst>
                  <a:ext uri="{FF2B5EF4-FFF2-40B4-BE49-F238E27FC236}">
                    <a16:creationId xmlns:a16="http://schemas.microsoft.com/office/drawing/2014/main" id="{66DF926C-0D13-4CD9-8095-E2448146FB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 flipH="1">
                <a:off x="10013177" y="1447281"/>
                <a:ext cx="304705" cy="304705"/>
              </a:xfrm>
              <a:prstGeom prst="rect">
                <a:avLst/>
              </a:prstGeom>
            </p:spPr>
          </p:pic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A59087F6-6781-4E94-B926-F9A881EABC17}"/>
                  </a:ext>
                </a:extLst>
              </p:cNvPr>
              <p:cNvSpPr txBox="1"/>
              <p:nvPr/>
            </p:nvSpPr>
            <p:spPr>
              <a:xfrm>
                <a:off x="10271511" y="1467991"/>
                <a:ext cx="78588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Helvetica Neue Thin" panose="020B0403020202020204" pitchFamily="34" charset="0"/>
                    <a:ea typeface="Helvetica Neue Thin" panose="020B0403020202020204" pitchFamily="34" charset="0"/>
                    <a:cs typeface="Segoe UI Light" panose="020B0502040204020203" pitchFamily="34" charset="0"/>
                  </a:rPr>
                  <a:t>App DB</a:t>
                </a:r>
              </a:p>
            </p:txBody>
          </p:sp>
          <p:cxnSp>
            <p:nvCxnSpPr>
              <p:cNvPr id="110" name="Straight Arrow Connector 109">
                <a:extLst>
                  <a:ext uri="{FF2B5EF4-FFF2-40B4-BE49-F238E27FC236}">
                    <a16:creationId xmlns:a16="http://schemas.microsoft.com/office/drawing/2014/main" id="{190374B1-23A1-417A-BF67-FECE286B411E}"/>
                  </a:ext>
                </a:extLst>
              </p:cNvPr>
              <p:cNvCxnSpPr>
                <a:cxnSpLocks/>
                <a:stCxn id="105" idx="2"/>
                <a:endCxn id="96" idx="0"/>
              </p:cNvCxnSpPr>
              <p:nvPr/>
            </p:nvCxnSpPr>
            <p:spPr>
              <a:xfrm flipH="1">
                <a:off x="10156428" y="1751986"/>
                <a:ext cx="9101" cy="253976"/>
              </a:xfrm>
              <a:prstGeom prst="straightConnector1">
                <a:avLst/>
              </a:prstGeom>
              <a:ln>
                <a:solidFill>
                  <a:schemeClr val="bg1">
                    <a:lumMod val="75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2" name="Straight Arrow Connector 111">
                <a:extLst>
                  <a:ext uri="{FF2B5EF4-FFF2-40B4-BE49-F238E27FC236}">
                    <a16:creationId xmlns:a16="http://schemas.microsoft.com/office/drawing/2014/main" id="{990D936A-DDA1-49D4-8099-728ED3D61D57}"/>
                  </a:ext>
                </a:extLst>
              </p:cNvPr>
              <p:cNvCxnSpPr>
                <a:cxnSpLocks/>
                <a:stCxn id="97" idx="1"/>
                <a:endCxn id="105" idx="2"/>
              </p:cNvCxnSpPr>
              <p:nvPr/>
            </p:nvCxnSpPr>
            <p:spPr>
              <a:xfrm flipV="1">
                <a:off x="8756660" y="1751986"/>
                <a:ext cx="1408869" cy="208359"/>
              </a:xfrm>
              <a:prstGeom prst="straightConnector1">
                <a:avLst/>
              </a:prstGeom>
              <a:ln>
                <a:solidFill>
                  <a:schemeClr val="bg1">
                    <a:lumMod val="75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14" name="Rounded Rectangle 63">
                <a:extLst>
                  <a:ext uri="{FF2B5EF4-FFF2-40B4-BE49-F238E27FC236}">
                    <a16:creationId xmlns:a16="http://schemas.microsoft.com/office/drawing/2014/main" id="{AD32FDAD-4819-42CA-8284-1CF0C46F75B7}"/>
                  </a:ext>
                </a:extLst>
              </p:cNvPr>
              <p:cNvSpPr/>
              <p:nvPr/>
            </p:nvSpPr>
            <p:spPr>
              <a:xfrm>
                <a:off x="4473592" y="1274299"/>
                <a:ext cx="1156807" cy="1121718"/>
              </a:xfrm>
              <a:prstGeom prst="roundRect">
                <a:avLst/>
              </a:prstGeom>
              <a:noFill/>
              <a:ln>
                <a:solidFill>
                  <a:srgbClr val="D8EACC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 Neue Thin" panose="020B0403020202020204" pitchFamily="34" charset="0"/>
                  <a:ea typeface="Helvetica Neue Thin" panose="020B0403020202020204" pitchFamily="34" charset="0"/>
                  <a:cs typeface="Segoe UI Light" panose="020B0502040204020203" pitchFamily="34" charset="0"/>
                </a:endParaRPr>
              </a:p>
            </p:txBody>
          </p:sp>
          <p:pic>
            <p:nvPicPr>
              <p:cNvPr id="115" name="Picture 114">
                <a:extLst>
                  <a:ext uri="{FF2B5EF4-FFF2-40B4-BE49-F238E27FC236}">
                    <a16:creationId xmlns:a16="http://schemas.microsoft.com/office/drawing/2014/main" id="{E40AE8B0-905E-4FC4-82C5-B55B0214BC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 flipH="1">
                <a:off x="4877602" y="1710513"/>
                <a:ext cx="362548" cy="362548"/>
              </a:xfrm>
              <a:prstGeom prst="rect">
                <a:avLst/>
              </a:prstGeom>
            </p:spPr>
          </p:pic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452AA6B9-1371-4389-AC07-369BF70DA34F}"/>
                  </a:ext>
                </a:extLst>
              </p:cNvPr>
              <p:cNvSpPr txBox="1"/>
              <p:nvPr/>
            </p:nvSpPr>
            <p:spPr>
              <a:xfrm>
                <a:off x="4653839" y="1452591"/>
                <a:ext cx="87395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Helvetica Neue Thin" panose="020B0403020202020204" pitchFamily="34" charset="0"/>
                    <a:ea typeface="Helvetica Neue Thin" panose="020B0403020202020204" pitchFamily="34" charset="0"/>
                    <a:cs typeface="Segoe UI Light" panose="020B0502040204020203" pitchFamily="34" charset="0"/>
                  </a:rPr>
                  <a:t>Apache/IIS</a:t>
                </a:r>
              </a:p>
            </p:txBody>
          </p:sp>
          <p:sp>
            <p:nvSpPr>
              <p:cNvPr id="118" name="Rounded Rectangle 63">
                <a:extLst>
                  <a:ext uri="{FF2B5EF4-FFF2-40B4-BE49-F238E27FC236}">
                    <a16:creationId xmlns:a16="http://schemas.microsoft.com/office/drawing/2014/main" id="{8F623C3F-8BA5-4831-9048-8057F8015D3B}"/>
                  </a:ext>
                </a:extLst>
              </p:cNvPr>
              <p:cNvSpPr/>
              <p:nvPr/>
            </p:nvSpPr>
            <p:spPr>
              <a:xfrm>
                <a:off x="6226659" y="887088"/>
                <a:ext cx="1156807" cy="907740"/>
              </a:xfrm>
              <a:prstGeom prst="roundRect">
                <a:avLst/>
              </a:prstGeom>
              <a:noFill/>
              <a:ln>
                <a:solidFill>
                  <a:srgbClr val="D8EACC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 Neue Thin" panose="020B0403020202020204" pitchFamily="34" charset="0"/>
                  <a:ea typeface="Helvetica Neue Thin" panose="020B0403020202020204" pitchFamily="34" charset="0"/>
                  <a:cs typeface="Segoe UI Light" panose="020B0502040204020203" pitchFamily="34" charset="0"/>
                </a:endParaRPr>
              </a:p>
            </p:txBody>
          </p:sp>
          <p:pic>
            <p:nvPicPr>
              <p:cNvPr id="119" name="Picture 118">
                <a:extLst>
                  <a:ext uri="{FF2B5EF4-FFF2-40B4-BE49-F238E27FC236}">
                    <a16:creationId xmlns:a16="http://schemas.microsoft.com/office/drawing/2014/main" id="{4E8F298C-E8A8-4E45-B11C-3E81C5CD11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 flipH="1">
                <a:off x="6630669" y="1323302"/>
                <a:ext cx="362548" cy="362548"/>
              </a:xfrm>
              <a:prstGeom prst="rect">
                <a:avLst/>
              </a:prstGeom>
            </p:spPr>
          </p:pic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7882FA10-3F57-49CE-A4EF-0B894D135C9B}"/>
                  </a:ext>
                </a:extLst>
              </p:cNvPr>
              <p:cNvSpPr txBox="1"/>
              <p:nvPr/>
            </p:nvSpPr>
            <p:spPr>
              <a:xfrm>
                <a:off x="6107723" y="900426"/>
                <a:ext cx="14084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Helvetica Neue Thin" panose="020B0403020202020204" pitchFamily="34" charset="0"/>
                    <a:ea typeface="Helvetica Neue Thin" panose="020B0403020202020204" pitchFamily="34" charset="0"/>
                    <a:cs typeface="Segoe UI Light" panose="020B0502040204020203" pitchFamily="34" charset="0"/>
                  </a:rPr>
                  <a:t>SAML2 Identity Provider</a:t>
                </a:r>
              </a:p>
            </p:txBody>
          </p:sp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id="{D24DBCDA-9133-4453-87A8-35532CD12AA6}"/>
                  </a:ext>
                </a:extLst>
              </p:cNvPr>
              <p:cNvCxnSpPr>
                <a:cxnSpLocks/>
                <a:stCxn id="97" idx="3"/>
                <a:endCxn id="115" idx="1"/>
              </p:cNvCxnSpPr>
              <p:nvPr/>
            </p:nvCxnSpPr>
            <p:spPr>
              <a:xfrm flipH="1" flipV="1">
                <a:off x="5240150" y="1891787"/>
                <a:ext cx="3153962" cy="68558"/>
              </a:xfrm>
              <a:prstGeom prst="straightConnector1">
                <a:avLst/>
              </a:prstGeom>
              <a:ln>
                <a:solidFill>
                  <a:schemeClr val="bg1">
                    <a:lumMod val="75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F42C75ED-8600-4EBE-9520-9822A99BE1E8}"/>
                  </a:ext>
                </a:extLst>
              </p:cNvPr>
              <p:cNvSpPr txBox="1"/>
              <p:nvPr/>
            </p:nvSpPr>
            <p:spPr>
              <a:xfrm>
                <a:off x="4342856" y="819507"/>
                <a:ext cx="12186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accent6"/>
                    </a:solidFill>
                    <a:latin typeface="Helvetica Neue Thin" panose="020B0403020202020204" pitchFamily="34" charset="0"/>
                    <a:ea typeface="Helvetica Neue Thin" panose="020B0403020202020204" pitchFamily="34" charset="0"/>
                    <a:cs typeface="Segoe UI Light" panose="020B0502040204020203" pitchFamily="34" charset="0"/>
                  </a:rPr>
                  <a:t>Instance C</a:t>
                </a:r>
              </a:p>
            </p:txBody>
          </p:sp>
        </p:grpSp>
      </p:grp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85BCD5B-11FD-4611-91E7-6CAEF89B7A40}"/>
              </a:ext>
            </a:extLst>
          </p:cNvPr>
          <p:cNvCxnSpPr>
            <a:stCxn id="32" idx="3"/>
            <a:endCxn id="49" idx="3"/>
          </p:cNvCxnSpPr>
          <p:nvPr/>
        </p:nvCxnSpPr>
        <p:spPr>
          <a:xfrm>
            <a:off x="1540259" y="1162601"/>
            <a:ext cx="2754913" cy="695646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3A2FD590-B9B8-4B35-89BB-13811EAF8558}"/>
              </a:ext>
            </a:extLst>
          </p:cNvPr>
          <p:cNvCxnSpPr>
            <a:cxnSpLocks/>
            <a:stCxn id="31" idx="3"/>
            <a:endCxn id="49" idx="3"/>
          </p:cNvCxnSpPr>
          <p:nvPr/>
        </p:nvCxnSpPr>
        <p:spPr>
          <a:xfrm>
            <a:off x="1544948" y="1762733"/>
            <a:ext cx="2750224" cy="95514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75B187C0-32B1-48AC-971E-E670F5E07E8F}"/>
              </a:ext>
            </a:extLst>
          </p:cNvPr>
          <p:cNvCxnSpPr>
            <a:cxnSpLocks/>
            <a:stCxn id="30" idx="3"/>
            <a:endCxn id="49" idx="3"/>
          </p:cNvCxnSpPr>
          <p:nvPr/>
        </p:nvCxnSpPr>
        <p:spPr>
          <a:xfrm flipV="1">
            <a:off x="1544948" y="1858247"/>
            <a:ext cx="2750224" cy="519126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23A9C952-16DB-407D-A6F2-4597D7AE91A0}"/>
              </a:ext>
            </a:extLst>
          </p:cNvPr>
          <p:cNvCxnSpPr>
            <a:cxnSpLocks/>
            <a:stCxn id="32" idx="3"/>
            <a:endCxn id="84" idx="3"/>
          </p:cNvCxnSpPr>
          <p:nvPr/>
        </p:nvCxnSpPr>
        <p:spPr>
          <a:xfrm>
            <a:off x="1540259" y="1162601"/>
            <a:ext cx="2741970" cy="2777149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4AE13C95-23D3-4B52-986C-93034D05497C}"/>
              </a:ext>
            </a:extLst>
          </p:cNvPr>
          <p:cNvCxnSpPr>
            <a:cxnSpLocks/>
            <a:stCxn id="31" idx="3"/>
            <a:endCxn id="84" idx="3"/>
          </p:cNvCxnSpPr>
          <p:nvPr/>
        </p:nvCxnSpPr>
        <p:spPr>
          <a:xfrm>
            <a:off x="1544948" y="1762733"/>
            <a:ext cx="2737281" cy="2177017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F3048F4D-2894-4CB8-9A8D-B4E435274F48}"/>
              </a:ext>
            </a:extLst>
          </p:cNvPr>
          <p:cNvCxnSpPr>
            <a:cxnSpLocks/>
            <a:stCxn id="32" idx="3"/>
            <a:endCxn id="115" idx="3"/>
          </p:cNvCxnSpPr>
          <p:nvPr/>
        </p:nvCxnSpPr>
        <p:spPr>
          <a:xfrm>
            <a:off x="1540259" y="1162601"/>
            <a:ext cx="2741970" cy="4829361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FCDDE950-902D-47F7-8F0C-067DD8FE1FBD}"/>
              </a:ext>
            </a:extLst>
          </p:cNvPr>
          <p:cNvCxnSpPr>
            <a:cxnSpLocks/>
            <a:stCxn id="31" idx="3"/>
            <a:endCxn id="115" idx="3"/>
          </p:cNvCxnSpPr>
          <p:nvPr/>
        </p:nvCxnSpPr>
        <p:spPr>
          <a:xfrm>
            <a:off x="1544948" y="1762733"/>
            <a:ext cx="2737281" cy="4229229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278F7BDE-A836-43F9-AA49-8F8A25322C95}"/>
              </a:ext>
            </a:extLst>
          </p:cNvPr>
          <p:cNvCxnSpPr>
            <a:cxnSpLocks/>
            <a:stCxn id="30" idx="3"/>
            <a:endCxn id="115" idx="3"/>
          </p:cNvCxnSpPr>
          <p:nvPr/>
        </p:nvCxnSpPr>
        <p:spPr>
          <a:xfrm>
            <a:off x="1544948" y="2377373"/>
            <a:ext cx="2737281" cy="3614589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01E19FBD-D5D9-4C41-B53E-79FF9A168EF3}"/>
              </a:ext>
            </a:extLst>
          </p:cNvPr>
          <p:cNvSpPr txBox="1"/>
          <p:nvPr/>
        </p:nvSpPr>
        <p:spPr>
          <a:xfrm>
            <a:off x="-99934" y="1403662"/>
            <a:ext cx="13051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 Neue Thin" panose="020B0403020202020204" pitchFamily="34" charset="0"/>
                <a:ea typeface="Helvetica Neue Thin" panose="020B0403020202020204" pitchFamily="34" charset="0"/>
                <a:cs typeface="Segoe UI Light" panose="020B0502040204020203" pitchFamily="34" charset="0"/>
              </a:rPr>
              <a:t>Instance A</a:t>
            </a:r>
            <a:br>
              <a:rPr lang="en-US" sz="1600" dirty="0">
                <a:latin typeface="Helvetica Neue Thin" panose="020B0403020202020204" pitchFamily="34" charset="0"/>
                <a:ea typeface="Helvetica Neue Thin" panose="020B0403020202020204" pitchFamily="34" charset="0"/>
                <a:cs typeface="Segoe UI Light" panose="020B0502040204020203" pitchFamily="34" charset="0"/>
              </a:rPr>
            </a:br>
            <a:r>
              <a:rPr lang="en-US" sz="1600" dirty="0">
                <a:latin typeface="Helvetica Neue Thin" panose="020B0403020202020204" pitchFamily="34" charset="0"/>
                <a:ea typeface="Helvetica Neue Thin" panose="020B0403020202020204" pitchFamily="34" charset="0"/>
                <a:cs typeface="Segoe UI Light" panose="020B0502040204020203" pitchFamily="34" charset="0"/>
              </a:rPr>
              <a:t>Users</a:t>
            </a:r>
          </a:p>
        </p:txBody>
      </p:sp>
      <p:pic>
        <p:nvPicPr>
          <p:cNvPr id="141" name="Picture 140">
            <a:extLst>
              <a:ext uri="{FF2B5EF4-FFF2-40B4-BE49-F238E27FC236}">
                <a16:creationId xmlns:a16="http://schemas.microsoft.com/office/drawing/2014/main" id="{19552CE8-1876-4B65-B535-B2016F0530FC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03327" y="4094070"/>
            <a:ext cx="419379" cy="419379"/>
          </a:xfrm>
          <a:prstGeom prst="rect">
            <a:avLst/>
          </a:prstGeom>
        </p:spPr>
      </p:pic>
      <p:pic>
        <p:nvPicPr>
          <p:cNvPr id="142" name="Picture 141">
            <a:extLst>
              <a:ext uri="{FF2B5EF4-FFF2-40B4-BE49-F238E27FC236}">
                <a16:creationId xmlns:a16="http://schemas.microsoft.com/office/drawing/2014/main" id="{23012132-146D-4E0B-BE16-94401EC34DF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03327" y="3479430"/>
            <a:ext cx="419379" cy="419379"/>
          </a:xfrm>
          <a:prstGeom prst="rect">
            <a:avLst/>
          </a:prstGeom>
        </p:spPr>
      </p:pic>
      <p:pic>
        <p:nvPicPr>
          <p:cNvPr id="143" name="Picture 142">
            <a:extLst>
              <a:ext uri="{FF2B5EF4-FFF2-40B4-BE49-F238E27FC236}">
                <a16:creationId xmlns:a16="http://schemas.microsoft.com/office/drawing/2014/main" id="{DD3BFE4B-D2AA-4F22-9C3C-4AC452DE5AF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98638" y="2879298"/>
            <a:ext cx="419379" cy="419379"/>
          </a:xfrm>
          <a:prstGeom prst="rect">
            <a:avLst/>
          </a:prstGeom>
        </p:spPr>
      </p:pic>
      <p:sp>
        <p:nvSpPr>
          <p:cNvPr id="144" name="TextBox 143">
            <a:extLst>
              <a:ext uri="{FF2B5EF4-FFF2-40B4-BE49-F238E27FC236}">
                <a16:creationId xmlns:a16="http://schemas.microsoft.com/office/drawing/2014/main" id="{D2880626-4CC4-488C-BECB-0CBDBFC4B97B}"/>
              </a:ext>
            </a:extLst>
          </p:cNvPr>
          <p:cNvSpPr txBox="1"/>
          <p:nvPr/>
        </p:nvSpPr>
        <p:spPr>
          <a:xfrm>
            <a:off x="-122176" y="3330049"/>
            <a:ext cx="13051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 Neue Thin" panose="020B0403020202020204" pitchFamily="34" charset="0"/>
                <a:ea typeface="Helvetica Neue Thin" panose="020B0403020202020204" pitchFamily="34" charset="0"/>
                <a:cs typeface="Segoe UI Light" panose="020B0502040204020203" pitchFamily="34" charset="0"/>
              </a:rPr>
              <a:t>Instance B</a:t>
            </a:r>
            <a:br>
              <a:rPr lang="en-US" sz="1600" dirty="0">
                <a:latin typeface="Helvetica Neue Thin" panose="020B0403020202020204" pitchFamily="34" charset="0"/>
                <a:ea typeface="Helvetica Neue Thin" panose="020B0403020202020204" pitchFamily="34" charset="0"/>
                <a:cs typeface="Segoe UI Light" panose="020B0502040204020203" pitchFamily="34" charset="0"/>
              </a:rPr>
            </a:br>
            <a:r>
              <a:rPr lang="en-US" sz="1600" dirty="0">
                <a:latin typeface="Helvetica Neue Thin" panose="020B0403020202020204" pitchFamily="34" charset="0"/>
                <a:ea typeface="Helvetica Neue Thin" panose="020B0403020202020204" pitchFamily="34" charset="0"/>
                <a:cs typeface="Segoe UI Light" panose="020B0502040204020203" pitchFamily="34" charset="0"/>
              </a:rPr>
              <a:t>Users</a:t>
            </a:r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BA7C04D4-03BB-466B-9977-30B1D64BA642}"/>
              </a:ext>
            </a:extLst>
          </p:cNvPr>
          <p:cNvCxnSpPr>
            <a:cxnSpLocks/>
            <a:stCxn id="143" idx="3"/>
            <a:endCxn id="49" idx="3"/>
          </p:cNvCxnSpPr>
          <p:nvPr/>
        </p:nvCxnSpPr>
        <p:spPr>
          <a:xfrm flipV="1">
            <a:off x="1518017" y="1858247"/>
            <a:ext cx="2777155" cy="1230741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AF0600E8-8183-4DF1-8796-E41BEB87FDC1}"/>
              </a:ext>
            </a:extLst>
          </p:cNvPr>
          <p:cNvCxnSpPr>
            <a:cxnSpLocks/>
            <a:stCxn id="143" idx="3"/>
            <a:endCxn id="84" idx="3"/>
          </p:cNvCxnSpPr>
          <p:nvPr/>
        </p:nvCxnSpPr>
        <p:spPr>
          <a:xfrm>
            <a:off x="1518017" y="3088988"/>
            <a:ext cx="2764212" cy="850762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67A700F-193C-4F16-AB91-137E07FCC024}"/>
              </a:ext>
            </a:extLst>
          </p:cNvPr>
          <p:cNvCxnSpPr>
            <a:cxnSpLocks/>
            <a:stCxn id="143" idx="3"/>
            <a:endCxn id="115" idx="3"/>
          </p:cNvCxnSpPr>
          <p:nvPr/>
        </p:nvCxnSpPr>
        <p:spPr>
          <a:xfrm>
            <a:off x="1518017" y="3088988"/>
            <a:ext cx="2764212" cy="2902974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04AE1F9E-7C66-47ED-ADD1-96648228A706}"/>
              </a:ext>
            </a:extLst>
          </p:cNvPr>
          <p:cNvCxnSpPr>
            <a:cxnSpLocks/>
            <a:stCxn id="142" idx="3"/>
            <a:endCxn id="115" idx="3"/>
          </p:cNvCxnSpPr>
          <p:nvPr/>
        </p:nvCxnSpPr>
        <p:spPr>
          <a:xfrm>
            <a:off x="1522706" y="3689120"/>
            <a:ext cx="2759523" cy="2302842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FAE61811-0682-4791-BC26-B44D41021E3D}"/>
              </a:ext>
            </a:extLst>
          </p:cNvPr>
          <p:cNvCxnSpPr>
            <a:cxnSpLocks/>
            <a:stCxn id="142" idx="3"/>
            <a:endCxn id="84" idx="3"/>
          </p:cNvCxnSpPr>
          <p:nvPr/>
        </p:nvCxnSpPr>
        <p:spPr>
          <a:xfrm>
            <a:off x="1522706" y="3689120"/>
            <a:ext cx="2759523" cy="25063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EF4037AC-F09F-4618-B49E-FBC30DF362B2}"/>
              </a:ext>
            </a:extLst>
          </p:cNvPr>
          <p:cNvCxnSpPr>
            <a:cxnSpLocks/>
            <a:stCxn id="142" idx="3"/>
            <a:endCxn id="49" idx="3"/>
          </p:cNvCxnSpPr>
          <p:nvPr/>
        </p:nvCxnSpPr>
        <p:spPr>
          <a:xfrm flipV="1">
            <a:off x="1522706" y="1858247"/>
            <a:ext cx="2772466" cy="1830873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9F497358-1349-4BA3-A1F1-84A3914FDED6}"/>
              </a:ext>
            </a:extLst>
          </p:cNvPr>
          <p:cNvCxnSpPr>
            <a:cxnSpLocks/>
            <a:stCxn id="141" idx="3"/>
            <a:endCxn id="49" idx="3"/>
          </p:cNvCxnSpPr>
          <p:nvPr/>
        </p:nvCxnSpPr>
        <p:spPr>
          <a:xfrm flipV="1">
            <a:off x="1522706" y="1858247"/>
            <a:ext cx="2772466" cy="2445513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BFDFEC2F-8BD0-487D-A9CF-E7A3E19D9FE4}"/>
              </a:ext>
            </a:extLst>
          </p:cNvPr>
          <p:cNvCxnSpPr>
            <a:cxnSpLocks/>
            <a:stCxn id="141" idx="3"/>
            <a:endCxn id="84" idx="3"/>
          </p:cNvCxnSpPr>
          <p:nvPr/>
        </p:nvCxnSpPr>
        <p:spPr>
          <a:xfrm flipV="1">
            <a:off x="1522706" y="3939750"/>
            <a:ext cx="2759523" cy="36401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32A9B602-A424-45AE-A646-F80DD2E0C7C8}"/>
              </a:ext>
            </a:extLst>
          </p:cNvPr>
          <p:cNvCxnSpPr>
            <a:cxnSpLocks/>
            <a:stCxn id="141" idx="3"/>
            <a:endCxn id="115" idx="3"/>
          </p:cNvCxnSpPr>
          <p:nvPr/>
        </p:nvCxnSpPr>
        <p:spPr>
          <a:xfrm>
            <a:off x="1522706" y="4303760"/>
            <a:ext cx="2759523" cy="1688202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3" name="Picture 172">
            <a:extLst>
              <a:ext uri="{FF2B5EF4-FFF2-40B4-BE49-F238E27FC236}">
                <a16:creationId xmlns:a16="http://schemas.microsoft.com/office/drawing/2014/main" id="{E2E6915D-44A3-4E69-8350-B288DA54482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25716" y="6047792"/>
            <a:ext cx="419379" cy="419379"/>
          </a:xfrm>
          <a:prstGeom prst="rect">
            <a:avLst/>
          </a:prstGeom>
        </p:spPr>
      </p:pic>
      <p:pic>
        <p:nvPicPr>
          <p:cNvPr id="174" name="Picture 173">
            <a:extLst>
              <a:ext uri="{FF2B5EF4-FFF2-40B4-BE49-F238E27FC236}">
                <a16:creationId xmlns:a16="http://schemas.microsoft.com/office/drawing/2014/main" id="{3EEC8485-3049-4237-BC3B-70422A9A304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25716" y="5433152"/>
            <a:ext cx="419379" cy="419379"/>
          </a:xfrm>
          <a:prstGeom prst="rect">
            <a:avLst/>
          </a:prstGeom>
        </p:spPr>
      </p:pic>
      <p:pic>
        <p:nvPicPr>
          <p:cNvPr id="175" name="Picture 174">
            <a:extLst>
              <a:ext uri="{FF2B5EF4-FFF2-40B4-BE49-F238E27FC236}">
                <a16:creationId xmlns:a16="http://schemas.microsoft.com/office/drawing/2014/main" id="{B0275B49-BFED-4727-8CC8-6FFE7210657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21027" y="4833020"/>
            <a:ext cx="419379" cy="419379"/>
          </a:xfrm>
          <a:prstGeom prst="rect">
            <a:avLst/>
          </a:prstGeom>
        </p:spPr>
      </p:pic>
      <p:sp>
        <p:nvSpPr>
          <p:cNvPr id="176" name="TextBox 175">
            <a:extLst>
              <a:ext uri="{FF2B5EF4-FFF2-40B4-BE49-F238E27FC236}">
                <a16:creationId xmlns:a16="http://schemas.microsoft.com/office/drawing/2014/main" id="{7AA26719-0950-4185-A572-C298EBB77416}"/>
              </a:ext>
            </a:extLst>
          </p:cNvPr>
          <p:cNvSpPr txBox="1"/>
          <p:nvPr/>
        </p:nvSpPr>
        <p:spPr>
          <a:xfrm>
            <a:off x="-99787" y="5283771"/>
            <a:ext cx="13051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 Neue Thin" panose="020B0403020202020204" pitchFamily="34" charset="0"/>
                <a:ea typeface="Helvetica Neue Thin" panose="020B0403020202020204" pitchFamily="34" charset="0"/>
                <a:cs typeface="Segoe UI Light" panose="020B0502040204020203" pitchFamily="34" charset="0"/>
              </a:rPr>
              <a:t>Instance C</a:t>
            </a:r>
            <a:br>
              <a:rPr lang="en-US" sz="1600" dirty="0">
                <a:latin typeface="Helvetica Neue Thin" panose="020B0403020202020204" pitchFamily="34" charset="0"/>
                <a:ea typeface="Helvetica Neue Thin" panose="020B0403020202020204" pitchFamily="34" charset="0"/>
                <a:cs typeface="Segoe UI Light" panose="020B0502040204020203" pitchFamily="34" charset="0"/>
              </a:rPr>
            </a:br>
            <a:r>
              <a:rPr lang="en-US" sz="1600" dirty="0">
                <a:latin typeface="Helvetica Neue Thin" panose="020B0403020202020204" pitchFamily="34" charset="0"/>
                <a:ea typeface="Helvetica Neue Thin" panose="020B0403020202020204" pitchFamily="34" charset="0"/>
                <a:cs typeface="Segoe UI Light" panose="020B0502040204020203" pitchFamily="34" charset="0"/>
              </a:rPr>
              <a:t>Users</a:t>
            </a:r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9B2CFFFA-5CA2-49D1-BC81-184412845196}"/>
              </a:ext>
            </a:extLst>
          </p:cNvPr>
          <p:cNvCxnSpPr>
            <a:cxnSpLocks/>
            <a:stCxn id="175" idx="3"/>
            <a:endCxn id="49" idx="3"/>
          </p:cNvCxnSpPr>
          <p:nvPr/>
        </p:nvCxnSpPr>
        <p:spPr>
          <a:xfrm flipV="1">
            <a:off x="1540406" y="1858247"/>
            <a:ext cx="2754766" cy="3184463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F077F3D6-92BA-4BDC-A87D-14299EC7C24D}"/>
              </a:ext>
            </a:extLst>
          </p:cNvPr>
          <p:cNvCxnSpPr>
            <a:cxnSpLocks/>
            <a:stCxn id="175" idx="3"/>
            <a:endCxn id="84" idx="3"/>
          </p:cNvCxnSpPr>
          <p:nvPr/>
        </p:nvCxnSpPr>
        <p:spPr>
          <a:xfrm flipV="1">
            <a:off x="1540406" y="3939750"/>
            <a:ext cx="2741823" cy="110296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8ABA3146-A6D5-4C78-9EAB-4C43709614DC}"/>
              </a:ext>
            </a:extLst>
          </p:cNvPr>
          <p:cNvCxnSpPr>
            <a:cxnSpLocks/>
            <a:stCxn id="175" idx="3"/>
            <a:endCxn id="115" idx="3"/>
          </p:cNvCxnSpPr>
          <p:nvPr/>
        </p:nvCxnSpPr>
        <p:spPr>
          <a:xfrm>
            <a:off x="1540406" y="5042710"/>
            <a:ext cx="2741823" cy="949252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F2599E2B-CB17-4013-A779-07B0C16C900B}"/>
              </a:ext>
            </a:extLst>
          </p:cNvPr>
          <p:cNvCxnSpPr>
            <a:cxnSpLocks/>
            <a:stCxn id="174" idx="3"/>
            <a:endCxn id="49" idx="3"/>
          </p:cNvCxnSpPr>
          <p:nvPr/>
        </p:nvCxnSpPr>
        <p:spPr>
          <a:xfrm flipV="1">
            <a:off x="1545095" y="1858247"/>
            <a:ext cx="2750077" cy="3784595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D55AEF68-B6CF-4FC9-9340-18D142328D35}"/>
              </a:ext>
            </a:extLst>
          </p:cNvPr>
          <p:cNvCxnSpPr>
            <a:cxnSpLocks/>
            <a:stCxn id="174" idx="3"/>
            <a:endCxn id="84" idx="3"/>
          </p:cNvCxnSpPr>
          <p:nvPr/>
        </p:nvCxnSpPr>
        <p:spPr>
          <a:xfrm flipV="1">
            <a:off x="1545095" y="3939750"/>
            <a:ext cx="2737134" cy="1703092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17D2A03E-2A24-426F-A562-4A47305B44F2}"/>
              </a:ext>
            </a:extLst>
          </p:cNvPr>
          <p:cNvCxnSpPr>
            <a:cxnSpLocks/>
            <a:stCxn id="174" idx="3"/>
            <a:endCxn id="115" idx="3"/>
          </p:cNvCxnSpPr>
          <p:nvPr/>
        </p:nvCxnSpPr>
        <p:spPr>
          <a:xfrm>
            <a:off x="1545095" y="5642842"/>
            <a:ext cx="2737134" cy="34912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4D454672-0579-46C8-9D76-72C9BF63CC4B}"/>
              </a:ext>
            </a:extLst>
          </p:cNvPr>
          <p:cNvCxnSpPr>
            <a:cxnSpLocks/>
            <a:stCxn id="173" idx="3"/>
            <a:endCxn id="49" idx="3"/>
          </p:cNvCxnSpPr>
          <p:nvPr/>
        </p:nvCxnSpPr>
        <p:spPr>
          <a:xfrm flipV="1">
            <a:off x="1545095" y="1858247"/>
            <a:ext cx="2750077" cy="4399235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148D4767-5F16-44CB-AE09-404F400E5CE6}"/>
              </a:ext>
            </a:extLst>
          </p:cNvPr>
          <p:cNvCxnSpPr>
            <a:cxnSpLocks/>
            <a:stCxn id="173" idx="3"/>
            <a:endCxn id="84" idx="3"/>
          </p:cNvCxnSpPr>
          <p:nvPr/>
        </p:nvCxnSpPr>
        <p:spPr>
          <a:xfrm flipV="1">
            <a:off x="1545095" y="3939750"/>
            <a:ext cx="2737134" cy="2317732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BE191029-649F-472E-A944-36BB33CB6377}"/>
              </a:ext>
            </a:extLst>
          </p:cNvPr>
          <p:cNvCxnSpPr>
            <a:cxnSpLocks/>
            <a:stCxn id="173" idx="3"/>
            <a:endCxn id="115" idx="3"/>
          </p:cNvCxnSpPr>
          <p:nvPr/>
        </p:nvCxnSpPr>
        <p:spPr>
          <a:xfrm flipV="1">
            <a:off x="1545095" y="5991962"/>
            <a:ext cx="2737134" cy="26552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ounded Rectangle 115">
            <a:extLst>
              <a:ext uri="{FF2B5EF4-FFF2-40B4-BE49-F238E27FC236}">
                <a16:creationId xmlns:a16="http://schemas.microsoft.com/office/drawing/2014/main" id="{AB0DD110-6F41-D621-27CD-C3274E46797B}"/>
              </a:ext>
            </a:extLst>
          </p:cNvPr>
          <p:cNvSpPr/>
          <p:nvPr/>
        </p:nvSpPr>
        <p:spPr>
          <a:xfrm>
            <a:off x="9230572" y="1857044"/>
            <a:ext cx="1349608" cy="536513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  <a:latin typeface="Helvetica Neue Thin" panose="020B0403020202020204" pitchFamily="34" charset="0"/>
              <a:ea typeface="Helvetica Neue Thin" panose="020B0403020202020204" pitchFamily="34" charset="0"/>
              <a:cs typeface="Segoe UI Light" panose="020B0502040204020203" pitchFamily="34" charset="0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ADAA5774-4982-DA0E-D82B-991153D2B38A}"/>
              </a:ext>
            </a:extLst>
          </p:cNvPr>
          <p:cNvSpPr txBox="1"/>
          <p:nvPr/>
        </p:nvSpPr>
        <p:spPr>
          <a:xfrm>
            <a:off x="9682753" y="2002235"/>
            <a:ext cx="8706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Segoe UI Light" panose="020B0502040204020203" pitchFamily="34" charset="0"/>
              </a:rPr>
              <a:t>Clinical DB</a:t>
            </a:r>
          </a:p>
        </p:txBody>
      </p:sp>
      <p:sp>
        <p:nvSpPr>
          <p:cNvPr id="129" name="Rounded Rectangle 79">
            <a:extLst>
              <a:ext uri="{FF2B5EF4-FFF2-40B4-BE49-F238E27FC236}">
                <a16:creationId xmlns:a16="http://schemas.microsoft.com/office/drawing/2014/main" id="{65BA560A-67B9-0C10-7947-FFD428ECA1DA}"/>
              </a:ext>
            </a:extLst>
          </p:cNvPr>
          <p:cNvSpPr/>
          <p:nvPr/>
        </p:nvSpPr>
        <p:spPr>
          <a:xfrm>
            <a:off x="9223637" y="3959257"/>
            <a:ext cx="1349608" cy="513220"/>
          </a:xfrm>
          <a:prstGeom prst="roundRect">
            <a:avLst/>
          </a:prstGeom>
          <a:noFill/>
          <a:ln>
            <a:solidFill>
              <a:srgbClr val="FFB3B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 Thin" panose="020B0403020202020204" pitchFamily="34" charset="0"/>
              <a:ea typeface="Helvetica Neue Thin" panose="020B0403020202020204" pitchFamily="34" charset="0"/>
              <a:cs typeface="Segoe UI Light" panose="020B0502040204020203" pitchFamily="34" charset="0"/>
            </a:endParaRPr>
          </a:p>
        </p:txBody>
      </p:sp>
      <p:sp>
        <p:nvSpPr>
          <p:cNvPr id="130" name="Rounded Rectangle 79">
            <a:extLst>
              <a:ext uri="{FF2B5EF4-FFF2-40B4-BE49-F238E27FC236}">
                <a16:creationId xmlns:a16="http://schemas.microsoft.com/office/drawing/2014/main" id="{94DC1FA9-5C6E-3483-AAFB-CB33E2260394}"/>
              </a:ext>
            </a:extLst>
          </p:cNvPr>
          <p:cNvSpPr/>
          <p:nvPr/>
        </p:nvSpPr>
        <p:spPr>
          <a:xfrm>
            <a:off x="9223637" y="5988797"/>
            <a:ext cx="1349608" cy="541779"/>
          </a:xfrm>
          <a:prstGeom prst="roundRect">
            <a:avLst/>
          </a:prstGeom>
          <a:noFill/>
          <a:ln>
            <a:solidFill>
              <a:srgbClr val="D8EAC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 Thin" panose="020B0403020202020204" pitchFamily="34" charset="0"/>
              <a:ea typeface="Helvetica Neue Thin" panose="020B0403020202020204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4" name="Curved Connector 3">
            <a:extLst>
              <a:ext uri="{FF2B5EF4-FFF2-40B4-BE49-F238E27FC236}">
                <a16:creationId xmlns:a16="http://schemas.microsoft.com/office/drawing/2014/main" id="{2BB9C030-8A22-EDB9-E1B3-D8198E7CFBEA}"/>
              </a:ext>
            </a:extLst>
          </p:cNvPr>
          <p:cNvCxnSpPr>
            <a:cxnSpLocks/>
            <a:stCxn id="3" idx="3"/>
            <a:endCxn id="113" idx="3"/>
          </p:cNvCxnSpPr>
          <p:nvPr/>
        </p:nvCxnSpPr>
        <p:spPr>
          <a:xfrm flipH="1">
            <a:off x="10788488" y="1661200"/>
            <a:ext cx="12943" cy="4133715"/>
          </a:xfrm>
          <a:prstGeom prst="curvedConnector3">
            <a:avLst>
              <a:gd name="adj1" fmla="val -8623240"/>
            </a:avLst>
          </a:prstGeom>
          <a:ln>
            <a:solidFill>
              <a:schemeClr val="bg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urved Connector 131">
            <a:extLst>
              <a:ext uri="{FF2B5EF4-FFF2-40B4-BE49-F238E27FC236}">
                <a16:creationId xmlns:a16="http://schemas.microsoft.com/office/drawing/2014/main" id="{E0D97516-AA66-3AE0-F6EF-B39390F5C49D}"/>
              </a:ext>
            </a:extLst>
          </p:cNvPr>
          <p:cNvCxnSpPr>
            <a:cxnSpLocks/>
            <a:stCxn id="3" idx="3"/>
            <a:endCxn id="82" idx="3"/>
          </p:cNvCxnSpPr>
          <p:nvPr/>
        </p:nvCxnSpPr>
        <p:spPr>
          <a:xfrm flipH="1">
            <a:off x="10788488" y="1661200"/>
            <a:ext cx="12943" cy="2081503"/>
          </a:xfrm>
          <a:prstGeom prst="curvedConnector3">
            <a:avLst>
              <a:gd name="adj1" fmla="val -2597358"/>
            </a:avLst>
          </a:prstGeom>
          <a:ln>
            <a:solidFill>
              <a:schemeClr val="bg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urved Connector 132">
            <a:extLst>
              <a:ext uri="{FF2B5EF4-FFF2-40B4-BE49-F238E27FC236}">
                <a16:creationId xmlns:a16="http://schemas.microsoft.com/office/drawing/2014/main" id="{9E7550F0-7994-4949-DB1B-58A792A79449}"/>
              </a:ext>
            </a:extLst>
          </p:cNvPr>
          <p:cNvCxnSpPr>
            <a:cxnSpLocks/>
            <a:stCxn id="82" idx="3"/>
            <a:endCxn id="113" idx="3"/>
          </p:cNvCxnSpPr>
          <p:nvPr/>
        </p:nvCxnSpPr>
        <p:spPr>
          <a:xfrm>
            <a:off x="10788488" y="3742703"/>
            <a:ext cx="12700" cy="2052212"/>
          </a:xfrm>
          <a:prstGeom prst="curvedConnector3">
            <a:avLst>
              <a:gd name="adj1" fmla="val 2717646"/>
            </a:avLst>
          </a:prstGeom>
          <a:ln>
            <a:solidFill>
              <a:schemeClr val="bg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88B44F42-45A2-112A-0489-AF528CCF96E8}"/>
              </a:ext>
            </a:extLst>
          </p:cNvPr>
          <p:cNvSpPr txBox="1"/>
          <p:nvPr/>
        </p:nvSpPr>
        <p:spPr>
          <a:xfrm>
            <a:off x="10975720" y="3539037"/>
            <a:ext cx="97654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 Neue Thin" panose="020B0403020202020204" pitchFamily="34" charset="0"/>
                <a:ea typeface="Helvetica Neue Thin" panose="020B0403020202020204" pitchFamily="34" charset="0"/>
                <a:cs typeface="Segoe UI Light" panose="020B0502040204020203" pitchFamily="34" charset="0"/>
              </a:rPr>
              <a:t>API instance</a:t>
            </a:r>
            <a:br>
              <a:rPr lang="en-US" sz="900" dirty="0">
                <a:latin typeface="Helvetica Neue Thin" panose="020B0403020202020204" pitchFamily="34" charset="0"/>
                <a:ea typeface="Helvetica Neue Thin" panose="020B0403020202020204" pitchFamily="34" charset="0"/>
                <a:cs typeface="Segoe UI Light" panose="020B0502040204020203" pitchFamily="34" charset="0"/>
              </a:rPr>
            </a:br>
            <a:r>
              <a:rPr lang="en-US" sz="900" dirty="0">
                <a:latin typeface="Helvetica Neue Thin" panose="020B0403020202020204" pitchFamily="34" charset="0"/>
                <a:ea typeface="Helvetica Neue Thin" panose="020B0403020202020204" pitchFamily="34" charset="0"/>
                <a:cs typeface="Segoe UI Light" panose="020B0502040204020203" pitchFamily="34" charset="0"/>
              </a:rPr>
              <a:t>certificate cross-</a:t>
            </a:r>
            <a:br>
              <a:rPr lang="en-US" sz="900" dirty="0">
                <a:latin typeface="Helvetica Neue Thin" panose="020B0403020202020204" pitchFamily="34" charset="0"/>
                <a:ea typeface="Helvetica Neue Thin" panose="020B0403020202020204" pitchFamily="34" charset="0"/>
                <a:cs typeface="Segoe UI Light" panose="020B0502040204020203" pitchFamily="34" charset="0"/>
              </a:rPr>
            </a:br>
            <a:r>
              <a:rPr lang="en-US" sz="900" dirty="0">
                <a:latin typeface="Helvetica Neue Thin" panose="020B0403020202020204" pitchFamily="34" charset="0"/>
                <a:ea typeface="Helvetica Neue Thin" panose="020B0403020202020204" pitchFamily="34" charset="0"/>
                <a:cs typeface="Segoe UI Light" panose="020B0502040204020203" pitchFamily="34" charset="0"/>
              </a:rPr>
              <a:t>pollination</a:t>
            </a:r>
          </a:p>
        </p:txBody>
      </p:sp>
    </p:spTree>
    <p:extLst>
      <p:ext uri="{BB962C8B-B14F-4D97-AF65-F5344CB8AC3E}">
        <p14:creationId xmlns:p14="http://schemas.microsoft.com/office/powerpoint/2010/main" val="3367548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322</Words>
  <Application>Microsoft Macintosh PowerPoint</Application>
  <PresentationFormat>Widescreen</PresentationFormat>
  <Paragraphs>129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Helvetica Neue Thin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J. Dobbins</dc:creator>
  <cp:lastModifiedBy>Nic Dobbins</cp:lastModifiedBy>
  <cp:revision>20</cp:revision>
  <dcterms:created xsi:type="dcterms:W3CDTF">2019-04-12T22:15:27Z</dcterms:created>
  <dcterms:modified xsi:type="dcterms:W3CDTF">2022-05-05T19:03:11Z</dcterms:modified>
</cp:coreProperties>
</file>