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86" r:id="rId4"/>
    <p:sldId id="287" r:id="rId5"/>
    <p:sldId id="285" r:id="rId6"/>
    <p:sldId id="290" r:id="rId7"/>
    <p:sldId id="279" r:id="rId8"/>
    <p:sldId id="277" r:id="rId9"/>
    <p:sldId id="278" r:id="rId10"/>
    <p:sldId id="258" r:id="rId11"/>
    <p:sldId id="257" r:id="rId12"/>
    <p:sldId id="281" r:id="rId13"/>
    <p:sldId id="288" r:id="rId14"/>
    <p:sldId id="280" r:id="rId15"/>
    <p:sldId id="282" r:id="rId16"/>
    <p:sldId id="291" r:id="rId17"/>
    <p:sldId id="293" r:id="rId18"/>
    <p:sldId id="29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352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801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285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15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702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80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332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986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309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481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612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5189A-2ADC-4953-9C8B-F5DAD551F2A3}" type="datetimeFigureOut">
              <a:rPr lang="en-NZ" smtClean="0"/>
              <a:t>11/05/2016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919EA-1898-4A15-A11F-14FCF28586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642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45384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Gmacs</a:t>
            </a:r>
            <a:r>
              <a:rPr lang="en-US" dirty="0" smtClean="0"/>
              <a:t> update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Saint Matthew Island Blue King Crab Assessment </a:t>
            </a:r>
            <a:br>
              <a:rPr lang="en-US" dirty="0" smtClean="0"/>
            </a:br>
            <a:r>
              <a:rPr lang="en-US" dirty="0" smtClean="0"/>
              <a:t>May 2016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28899"/>
            <a:ext cx="6858000" cy="10734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D’Arcy Webber</a:t>
            </a:r>
            <a:r>
              <a:rPr lang="en-US" baseline="30000" dirty="0" smtClean="0"/>
              <a:t>1</a:t>
            </a:r>
            <a:r>
              <a:rPr lang="en-US" dirty="0" smtClean="0"/>
              <a:t>, </a:t>
            </a:r>
            <a:r>
              <a:rPr lang="en-US" dirty="0" err="1" smtClean="0"/>
              <a:t>Jie</a:t>
            </a:r>
            <a:r>
              <a:rPr lang="en-US" dirty="0" smtClean="0"/>
              <a:t> Zheng</a:t>
            </a:r>
            <a:r>
              <a:rPr lang="en-US" baseline="30000" dirty="0" smtClean="0"/>
              <a:t>2</a:t>
            </a:r>
            <a:r>
              <a:rPr lang="en-US" dirty="0" smtClean="0"/>
              <a:t>, James Ianelli</a:t>
            </a:r>
            <a:r>
              <a:rPr lang="en-US" baseline="30000" dirty="0" smtClean="0"/>
              <a:t>3</a:t>
            </a:r>
          </a:p>
          <a:p>
            <a:r>
              <a:rPr lang="en-US" baseline="30000" dirty="0" smtClean="0"/>
              <a:t>1</a:t>
            </a:r>
            <a:r>
              <a:rPr lang="en-US" dirty="0" smtClean="0"/>
              <a:t>University of Washington, </a:t>
            </a:r>
            <a:r>
              <a:rPr lang="en-US" baseline="30000" dirty="0" smtClean="0"/>
              <a:t>2</a:t>
            </a:r>
            <a:r>
              <a:rPr lang="en-US" dirty="0" smtClean="0"/>
              <a:t>Alaska Department of Fish and Game, </a:t>
            </a:r>
            <a:r>
              <a:rPr lang="en-US" baseline="30000" dirty="0" smtClean="0"/>
              <a:t>3</a:t>
            </a:r>
            <a:r>
              <a:rPr lang="en-US" dirty="0" smtClean="0"/>
              <a:t>NOAA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988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7"/>
          <a:stretch/>
        </p:blipFill>
        <p:spPr>
          <a:xfrm>
            <a:off x="1" y="1639023"/>
            <a:ext cx="9144000" cy="4865298"/>
          </a:xfrm>
        </p:spPr>
      </p:pic>
    </p:spTree>
    <p:extLst>
      <p:ext uri="{BB962C8B-B14F-4D97-AF65-F5344CB8AC3E}">
        <p14:creationId xmlns:p14="http://schemas.microsoft.com/office/powerpoint/2010/main" val="103092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" y="212485"/>
            <a:ext cx="5550996" cy="323808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91" y="3432063"/>
            <a:ext cx="5649620" cy="32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5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transition matrix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1" y="1437436"/>
            <a:ext cx="8833963" cy="5153145"/>
          </a:xfrm>
        </p:spPr>
      </p:pic>
    </p:spTree>
    <p:extLst>
      <p:ext uri="{BB962C8B-B14F-4D97-AF65-F5344CB8AC3E}">
        <p14:creationId xmlns:p14="http://schemas.microsoft.com/office/powerpoint/2010/main" val="1273947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20" y="3374159"/>
            <a:ext cx="5615794" cy="3275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22" y="195322"/>
            <a:ext cx="5402959" cy="315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Jump to document.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Start with table of model runs.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141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would people like to see?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runs:</a:t>
            </a:r>
          </a:p>
          <a:p>
            <a:pPr lvl="1"/>
            <a:r>
              <a:rPr lang="en-US" dirty="0" smtClean="0"/>
              <a:t>Estimate M</a:t>
            </a:r>
            <a:r>
              <a:rPr lang="en-US" baseline="-25000" dirty="0" smtClean="0"/>
              <a:t>1998</a:t>
            </a:r>
            <a:r>
              <a:rPr lang="en-US" dirty="0" smtClean="0"/>
              <a:t> but with smaller SD constraining deviation?</a:t>
            </a:r>
          </a:p>
          <a:p>
            <a:pPr lvl="1"/>
            <a:r>
              <a:rPr lang="en-US" dirty="0" smtClean="0"/>
              <a:t>Fix stage-2 selectivity at 1.0 (rather than stage-1) if estimated stage-2 selectivity &gt; 1.0</a:t>
            </a:r>
          </a:p>
          <a:p>
            <a:r>
              <a:rPr lang="en-US" dirty="0" smtClean="0"/>
              <a:t>Plots…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4652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Checked that pars that are not used are off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Did some “jittering” to check for local minima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Implemented </a:t>
            </a:r>
            <a:r>
              <a:rPr lang="en-US" dirty="0"/>
              <a:t>t</a:t>
            </a:r>
            <a:r>
              <a:rPr lang="en-US" dirty="0" smtClean="0"/>
              <a:t>ime-varying weight by stage (permanent)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Implemented </a:t>
            </a:r>
            <a:r>
              <a:rPr lang="en-US" dirty="0"/>
              <a:t>t</a:t>
            </a:r>
            <a:r>
              <a:rPr lang="en-US" dirty="0" smtClean="0"/>
              <a:t>ime-varying </a:t>
            </a:r>
            <a:r>
              <a:rPr lang="en-US" dirty="0"/>
              <a:t>season length </a:t>
            </a:r>
            <a:r>
              <a:rPr lang="en-US" dirty="0" smtClean="0"/>
              <a:t>(temporary, but do we wish to retain this feature?)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another season to SMBKC model that has M=0 and all of fishing mortality (i.e. pulse) after variable season length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Fixed initial conditions, average recruitment, recruitment deviations, and M</a:t>
            </a:r>
            <a:r>
              <a:rPr lang="en-US" baseline="-25000" dirty="0"/>
              <a:t>1998/99</a:t>
            </a:r>
            <a:r>
              <a:rPr lang="en-US" dirty="0"/>
              <a:t> to the values estimated in 2015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Tried running the model using the same units as 2015 </a:t>
            </a:r>
            <a:r>
              <a:rPr lang="en-US" dirty="0" smtClean="0"/>
              <a:t>model, checked all data units and CV’s</a:t>
            </a:r>
            <a:endParaRPr lang="en-US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96383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 dynamics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Season 1</a:t>
            </a:r>
          </a:p>
          <a:p>
            <a:pPr lvl="1"/>
            <a:r>
              <a:rPr lang="en-US" dirty="0" smtClean="0"/>
              <a:t>1 July, start of fishing year</a:t>
            </a:r>
          </a:p>
          <a:p>
            <a:pPr lvl="1"/>
            <a:r>
              <a:rPr lang="en-US" dirty="0" smtClean="0"/>
              <a:t>Surveys</a:t>
            </a:r>
          </a:p>
          <a:p>
            <a:r>
              <a:rPr lang="en-US" dirty="0" smtClean="0"/>
              <a:t>Season 2</a:t>
            </a:r>
          </a:p>
          <a:p>
            <a:pPr lvl="1"/>
            <a:r>
              <a:rPr lang="en-US" dirty="0" smtClean="0"/>
              <a:t>Variable proportion of natural mortality</a:t>
            </a:r>
          </a:p>
          <a:p>
            <a:r>
              <a:rPr lang="en-US" dirty="0" smtClean="0"/>
              <a:t>Season 3</a:t>
            </a:r>
          </a:p>
          <a:p>
            <a:pPr lvl="1"/>
            <a:r>
              <a:rPr lang="en-US" dirty="0" smtClean="0"/>
              <a:t>Fishing mortality</a:t>
            </a:r>
          </a:p>
          <a:p>
            <a:r>
              <a:rPr lang="en-US" dirty="0" smtClean="0"/>
              <a:t>Season </a:t>
            </a:r>
            <a:r>
              <a:rPr lang="en-US" dirty="0"/>
              <a:t>4</a:t>
            </a:r>
            <a:endParaRPr lang="en-US" dirty="0" smtClean="0"/>
          </a:p>
          <a:p>
            <a:pPr lvl="1"/>
            <a:r>
              <a:rPr lang="en-US" dirty="0"/>
              <a:t>Variable proportion of natural </a:t>
            </a:r>
            <a:r>
              <a:rPr lang="en-US" dirty="0" smtClean="0"/>
              <a:t>mortality</a:t>
            </a:r>
          </a:p>
          <a:p>
            <a:pPr lvl="1"/>
            <a:r>
              <a:rPr lang="en-US" dirty="0" smtClean="0"/>
              <a:t>Calculate MMB</a:t>
            </a:r>
          </a:p>
          <a:p>
            <a:r>
              <a:rPr lang="en-US" dirty="0" smtClean="0"/>
              <a:t>Season 5</a:t>
            </a:r>
          </a:p>
          <a:p>
            <a:pPr lvl="1"/>
            <a:r>
              <a:rPr lang="en-US" dirty="0" smtClean="0"/>
              <a:t>Proportion </a:t>
            </a:r>
            <a:r>
              <a:rPr lang="en-US" dirty="0"/>
              <a:t>of natural mortality </a:t>
            </a:r>
            <a:r>
              <a:rPr lang="en-US" dirty="0" smtClean="0"/>
              <a:t>= 0.375</a:t>
            </a:r>
          </a:p>
          <a:p>
            <a:pPr lvl="1"/>
            <a:r>
              <a:rPr lang="en-US" dirty="0" smtClean="0"/>
              <a:t>Growth and molting</a:t>
            </a:r>
          </a:p>
          <a:p>
            <a:pPr lvl="1"/>
            <a:r>
              <a:rPr lang="en-US" dirty="0" smtClean="0"/>
              <a:t>Recruitment (all to stage-1)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30254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NZ" sz="1800" dirty="0"/>
              <a:t> 0.000 0.070 0.000 0.560 0.370</a:t>
            </a:r>
          </a:p>
          <a:p>
            <a:pPr marL="0" indent="0" algn="ctr">
              <a:buNone/>
            </a:pPr>
            <a:r>
              <a:rPr lang="en-NZ" sz="1800" dirty="0"/>
              <a:t> 0.000 0.060 0.000 0.570 0.370</a:t>
            </a:r>
          </a:p>
          <a:p>
            <a:pPr marL="0" indent="0" algn="ctr">
              <a:buNone/>
            </a:pPr>
            <a:r>
              <a:rPr lang="en-NZ" sz="1800" dirty="0"/>
              <a:t> 0.000 0.070 0.000 0.560 0.370</a:t>
            </a:r>
          </a:p>
          <a:p>
            <a:pPr marL="0" indent="0" algn="ctr">
              <a:buNone/>
            </a:pPr>
            <a:r>
              <a:rPr lang="en-NZ" sz="1800" dirty="0"/>
              <a:t> 0.000 0.050 0.000 0.580 0.370</a:t>
            </a:r>
          </a:p>
          <a:p>
            <a:pPr marL="0" indent="0" algn="ctr">
              <a:buNone/>
            </a:pPr>
            <a:r>
              <a:rPr lang="en-NZ" sz="1800" dirty="0"/>
              <a:t> 0.000 0.070 0.000 0.560 0.370</a:t>
            </a:r>
          </a:p>
          <a:p>
            <a:pPr marL="0" indent="0" algn="ctr">
              <a:buNone/>
            </a:pPr>
            <a:r>
              <a:rPr lang="en-NZ" sz="1800" dirty="0"/>
              <a:t> 0.000 0.120 0.000 0.510 0.370</a:t>
            </a:r>
          </a:p>
          <a:p>
            <a:pPr marL="0" indent="0" algn="ctr">
              <a:buNone/>
            </a:pPr>
            <a:r>
              <a:rPr lang="en-NZ" sz="1800" dirty="0"/>
              <a:t> 0.000 0.100 0.000 0.530 0.370</a:t>
            </a:r>
          </a:p>
          <a:p>
            <a:pPr marL="0" indent="0" algn="ctr">
              <a:buNone/>
            </a:pPr>
            <a:r>
              <a:rPr lang="en-NZ" sz="1800" dirty="0"/>
              <a:t> 0.000 0.140 0.000 0.490 0.370</a:t>
            </a:r>
          </a:p>
          <a:p>
            <a:pPr marL="0" indent="0" algn="ctr">
              <a:buNone/>
            </a:pPr>
            <a:r>
              <a:rPr lang="en-NZ" sz="1800" dirty="0"/>
              <a:t> 0.000 0.140 0.000 0.490 0.370</a:t>
            </a:r>
          </a:p>
          <a:p>
            <a:pPr marL="0" indent="0" algn="ctr">
              <a:buNone/>
            </a:pPr>
            <a:r>
              <a:rPr lang="en-NZ" sz="1800" dirty="0"/>
              <a:t> 0.000 0.140 0.000 0.490 0.370</a:t>
            </a:r>
          </a:p>
          <a:p>
            <a:pPr marL="0" indent="0" algn="ctr">
              <a:buNone/>
            </a:pPr>
            <a:r>
              <a:rPr lang="en-NZ" sz="1800" dirty="0"/>
              <a:t> 0.000 0.140 0.000 0.490 0.370</a:t>
            </a:r>
          </a:p>
          <a:p>
            <a:pPr marL="0" indent="0" algn="ctr">
              <a:buNone/>
            </a:pPr>
            <a:r>
              <a:rPr lang="en-NZ" sz="1800" dirty="0"/>
              <a:t> 0.000 0.140 0.000 0.490 0.370</a:t>
            </a:r>
          </a:p>
          <a:p>
            <a:pPr marL="0" indent="0" algn="ctr">
              <a:buNone/>
            </a:pPr>
            <a:r>
              <a:rPr lang="en-NZ" sz="1800" dirty="0"/>
              <a:t> 0.000 0.140 0.000 0.490 0.370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0.000 0.140 0.000 0.490 0.370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0.000 0.180 0.000 0.450 0.370</a:t>
            </a:r>
          </a:p>
          <a:p>
            <a:pPr marL="0" indent="0" algn="ctr">
              <a:buNone/>
            </a:pPr>
            <a:r>
              <a:rPr lang="en-NZ" sz="1800" dirty="0"/>
              <a:t> 0.000 0.440 0.000 0.190 0.370</a:t>
            </a:r>
          </a:p>
          <a:p>
            <a:pPr marL="0" indent="0" algn="ctr">
              <a:buNone/>
            </a:pPr>
            <a:r>
              <a:rPr lang="en-NZ" sz="1800" dirty="0"/>
              <a:t> 0.000 0.440 0.000 0.190 0.370</a:t>
            </a:r>
          </a:p>
          <a:p>
            <a:pPr marL="0" indent="0" algn="ctr">
              <a:buNone/>
            </a:pPr>
            <a:r>
              <a:rPr lang="en-NZ" sz="1800" dirty="0"/>
              <a:t> 0.000 0.440 0.000 0.190 0.370</a:t>
            </a:r>
          </a:p>
          <a:p>
            <a:pPr marL="0" indent="0" algn="ctr">
              <a:buNone/>
            </a:pPr>
            <a:r>
              <a:rPr lang="en-NZ" sz="1800" dirty="0"/>
              <a:t> 0.000 0.440 0.000 0.190 0.370</a:t>
            </a:r>
          </a:p>
          <a:p>
            <a:pPr marL="0" indent="0" algn="ctr">
              <a:buNone/>
            </a:pPr>
            <a:r>
              <a:rPr lang="en-NZ" sz="1800" dirty="0"/>
              <a:t> 0.000 0.440 0.000 0.190 0.370</a:t>
            </a:r>
          </a:p>
          <a:p>
            <a:pPr marL="0" indent="0" algn="ctr">
              <a:buNone/>
            </a:pPr>
            <a:r>
              <a:rPr lang="en-NZ" sz="1800" dirty="0"/>
              <a:t> 0.000 0.440 0.000 0.190 0.370</a:t>
            </a:r>
          </a:p>
          <a:p>
            <a:pPr marL="0" indent="0" algn="ctr">
              <a:buNone/>
            </a:pPr>
            <a:r>
              <a:rPr lang="en-NZ" sz="1800" dirty="0"/>
              <a:t> 0.000 0.440 0.000 0.190 0.370</a:t>
            </a:r>
          </a:p>
        </p:txBody>
      </p:sp>
    </p:spTree>
    <p:extLst>
      <p:ext uri="{BB962C8B-B14F-4D97-AF65-F5344CB8AC3E}">
        <p14:creationId xmlns:p14="http://schemas.microsoft.com/office/powerpoint/2010/main" val="109622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Gmacs</a:t>
            </a:r>
            <a:r>
              <a:rPr lang="en-US" dirty="0" smtClean="0"/>
              <a:t> progress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Added seasons to </a:t>
            </a:r>
            <a:r>
              <a:rPr lang="en-US" dirty="0" err="1" smtClean="0"/>
              <a:t>Gmacs</a:t>
            </a:r>
            <a:r>
              <a:rPr lang="en-US" dirty="0" smtClean="0"/>
              <a:t> dynamics</a:t>
            </a:r>
          </a:p>
          <a:p>
            <a:pPr lvl="1"/>
            <a:r>
              <a:rPr lang="en-US" dirty="0" smtClean="0"/>
              <a:t>Retained continuous </a:t>
            </a:r>
            <a:r>
              <a:rPr lang="en-US" i="1" dirty="0" smtClean="0"/>
              <a:t>M</a:t>
            </a:r>
            <a:r>
              <a:rPr lang="en-US" dirty="0" smtClean="0"/>
              <a:t>/</a:t>
            </a:r>
            <a:r>
              <a:rPr lang="en-US" i="1" dirty="0" smtClean="0"/>
              <a:t>F</a:t>
            </a:r>
            <a:r>
              <a:rPr lang="en-US" dirty="0" smtClean="0"/>
              <a:t> (within each season)</a:t>
            </a:r>
            <a:endParaRPr lang="en-US" i="1" dirty="0"/>
          </a:p>
          <a:p>
            <a:pPr lvl="1"/>
            <a:r>
              <a:rPr lang="en-US" dirty="0" smtClean="0"/>
              <a:t>Number of seasons</a:t>
            </a:r>
          </a:p>
          <a:p>
            <a:pPr lvl="1"/>
            <a:r>
              <a:rPr lang="en-US" dirty="0" smtClean="0"/>
              <a:t>Proportion of </a:t>
            </a:r>
            <a:r>
              <a:rPr lang="en-US" i="1" dirty="0" smtClean="0"/>
              <a:t>M</a:t>
            </a:r>
            <a:r>
              <a:rPr lang="en-US" dirty="0" smtClean="0"/>
              <a:t> each season</a:t>
            </a:r>
          </a:p>
          <a:p>
            <a:pPr lvl="1"/>
            <a:r>
              <a:rPr lang="en-US" dirty="0" smtClean="0"/>
              <a:t>Season molting and growth occur</a:t>
            </a:r>
          </a:p>
          <a:p>
            <a:pPr lvl="1"/>
            <a:r>
              <a:rPr lang="en-US" dirty="0" smtClean="0"/>
              <a:t>Season recruitment occurs</a:t>
            </a:r>
          </a:p>
          <a:p>
            <a:pPr lvl="1"/>
            <a:r>
              <a:rPr lang="en-US" dirty="0" smtClean="0"/>
              <a:t>Season SSB is to be calculated</a:t>
            </a:r>
          </a:p>
          <a:p>
            <a:pPr lvl="1"/>
            <a:r>
              <a:rPr lang="en-US" dirty="0" smtClean="0"/>
              <a:t>All data sets have a time stamp (season/year)</a:t>
            </a:r>
          </a:p>
          <a:p>
            <a:r>
              <a:rPr lang="en-US" dirty="0" smtClean="0"/>
              <a:t>Added option to initialize numbers as free parameters</a:t>
            </a:r>
          </a:p>
          <a:p>
            <a:r>
              <a:rPr lang="en-US" dirty="0" smtClean="0"/>
              <a:t>New plotting functions in </a:t>
            </a:r>
            <a:r>
              <a:rPr lang="en-US" dirty="0" err="1" smtClean="0"/>
              <a:t>gmr</a:t>
            </a:r>
            <a:endParaRPr lang="en-US" dirty="0" smtClean="0"/>
          </a:p>
          <a:p>
            <a:r>
              <a:rPr lang="en-US" dirty="0" smtClean="0"/>
              <a:t>Draft SMBKC document</a:t>
            </a:r>
          </a:p>
        </p:txBody>
      </p:sp>
    </p:spTree>
    <p:extLst>
      <p:ext uri="{BB962C8B-B14F-4D97-AF65-F5344CB8AC3E}">
        <p14:creationId xmlns:p14="http://schemas.microsoft.com/office/powerpoint/2010/main" val="112745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1" y="100342"/>
            <a:ext cx="5221605" cy="435133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03" y="2840502"/>
            <a:ext cx="78867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3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6" y="866656"/>
            <a:ext cx="7886700" cy="2628899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75" y="3376942"/>
            <a:ext cx="7886697" cy="26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0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29619"/>
            <a:ext cx="7886700" cy="3943350"/>
          </a:xfrm>
        </p:spPr>
      </p:pic>
    </p:spTree>
    <p:extLst>
      <p:ext uri="{BB962C8B-B14F-4D97-AF65-F5344CB8AC3E}">
        <p14:creationId xmlns:p14="http://schemas.microsoft.com/office/powerpoint/2010/main" val="176359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" y="1963648"/>
            <a:ext cx="7459435" cy="4351338"/>
          </a:xfrm>
        </p:spPr>
      </p:pic>
    </p:spTree>
    <p:extLst>
      <p:ext uri="{BB962C8B-B14F-4D97-AF65-F5344CB8AC3E}">
        <p14:creationId xmlns:p14="http://schemas.microsoft.com/office/powerpoint/2010/main" val="296219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Gmacs</a:t>
            </a:r>
            <a:r>
              <a:rPr lang="en-US" dirty="0" smtClean="0"/>
              <a:t> in progress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Equilibrium numbers at length</a:t>
            </a:r>
          </a:p>
          <a:p>
            <a:pPr lvl="1"/>
            <a:r>
              <a:rPr lang="en-US" dirty="0" smtClean="0"/>
              <a:t>Broke when seasonal changes added, can’t use the elegant solutions anymore</a:t>
            </a:r>
          </a:p>
          <a:p>
            <a:pPr lvl="1"/>
            <a:r>
              <a:rPr lang="en-US" dirty="0" smtClean="0"/>
              <a:t>Not required for SMBKC as we estimate initial numbers as free parameters</a:t>
            </a:r>
          </a:p>
          <a:p>
            <a:pPr lvl="1"/>
            <a:r>
              <a:rPr lang="en-US" dirty="0" smtClean="0"/>
              <a:t>The new function is complete but yet to be put in the right places</a:t>
            </a:r>
          </a:p>
          <a:p>
            <a:r>
              <a:rPr lang="en-US" dirty="0" smtClean="0"/>
              <a:t>SPR calculations</a:t>
            </a:r>
          </a:p>
          <a:p>
            <a:pPr lvl="1"/>
            <a:r>
              <a:rPr lang="en-US" dirty="0" smtClean="0"/>
              <a:t>As above/requires equilibrium numbers</a:t>
            </a:r>
          </a:p>
          <a:p>
            <a:pPr lvl="1"/>
            <a:r>
              <a:rPr lang="en-US" dirty="0" smtClean="0"/>
              <a:t>Probably only a day or two of work but I fell asleep yesterday</a:t>
            </a:r>
          </a:p>
          <a:p>
            <a:r>
              <a:rPr lang="en-US" dirty="0" smtClean="0"/>
              <a:t>BBRKC model</a:t>
            </a:r>
          </a:p>
          <a:p>
            <a:pPr lvl="1"/>
            <a:r>
              <a:rPr lang="en-US" dirty="0" smtClean="0"/>
              <a:t>Runs but as above</a:t>
            </a:r>
            <a:r>
              <a:rPr lang="en-US" dirty="0"/>
              <a:t>/requires equilibrium numbers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963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 in </a:t>
            </a:r>
            <a:r>
              <a:rPr lang="en-US" dirty="0" err="1" smtClean="0"/>
              <a:t>Gmacs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1978-2015</a:t>
            </a:r>
          </a:p>
          <a:p>
            <a:r>
              <a:rPr lang="en-US" dirty="0" smtClean="0"/>
              <a:t>4 seasons (M = 0, 0.44, 0.185, 0.375)</a:t>
            </a:r>
          </a:p>
          <a:p>
            <a:r>
              <a:rPr lang="en-US" dirty="0" smtClean="0"/>
              <a:t>3 </a:t>
            </a:r>
            <a:r>
              <a:rPr lang="en-US" dirty="0"/>
              <a:t>stages </a:t>
            </a:r>
            <a:r>
              <a:rPr lang="en-US" dirty="0" smtClean="0"/>
              <a:t>(90-104, 105-119, 120+)</a:t>
            </a:r>
            <a:endParaRPr lang="en-US" dirty="0"/>
          </a:p>
          <a:p>
            <a:r>
              <a:rPr lang="en-US" dirty="0"/>
              <a:t>1 sex, 1 shell type, 1 maturity class</a:t>
            </a:r>
          </a:p>
          <a:p>
            <a:r>
              <a:rPr lang="en-US" dirty="0" smtClean="0"/>
              <a:t>3 fleets (pot</a:t>
            </a:r>
            <a:r>
              <a:rPr lang="en-US" dirty="0"/>
              <a:t>, trawl </a:t>
            </a:r>
            <a:r>
              <a:rPr lang="en-US" dirty="0" err="1"/>
              <a:t>bycatch</a:t>
            </a:r>
            <a:r>
              <a:rPr lang="en-US" dirty="0"/>
              <a:t>, fixed </a:t>
            </a:r>
            <a:r>
              <a:rPr lang="en-US" dirty="0" err="1" smtClean="0"/>
              <a:t>bycatch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2 surveys (NMFS trawl and ADF&amp;G </a:t>
            </a:r>
            <a:r>
              <a:rPr lang="en-US" dirty="0" smtClean="0"/>
              <a:t>pot CPUE) </a:t>
            </a:r>
            <a:r>
              <a:rPr lang="en-US" dirty="0"/>
              <a:t>both in season 1</a:t>
            </a:r>
          </a:p>
          <a:p>
            <a:r>
              <a:rPr lang="en-US" dirty="0" smtClean="0"/>
              <a:t>4 catch types (directed pot, pot discards, trawl </a:t>
            </a:r>
            <a:r>
              <a:rPr lang="en-US" dirty="0" err="1" smtClean="0"/>
              <a:t>bycatch</a:t>
            </a:r>
            <a:r>
              <a:rPr lang="en-US" dirty="0" smtClean="0"/>
              <a:t>, fixed </a:t>
            </a:r>
            <a:r>
              <a:rPr lang="en-US" dirty="0" err="1" smtClean="0"/>
              <a:t>bycatch</a:t>
            </a:r>
            <a:r>
              <a:rPr lang="en-US" dirty="0" smtClean="0"/>
              <a:t>) all during season 2</a:t>
            </a:r>
          </a:p>
          <a:p>
            <a:r>
              <a:rPr lang="en-US" dirty="0" smtClean="0"/>
              <a:t>3 size compositions (pot in season 2, NMFS trawl in season 1, ADF&amp;G pot in season 1)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0858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SMBKC dynamics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Season 1</a:t>
            </a:r>
          </a:p>
          <a:p>
            <a:pPr lvl="1"/>
            <a:r>
              <a:rPr lang="en-US" dirty="0" smtClean="0"/>
              <a:t>1 July, start of fishing year</a:t>
            </a:r>
          </a:p>
          <a:p>
            <a:pPr lvl="1"/>
            <a:r>
              <a:rPr lang="en-US" dirty="0" smtClean="0"/>
              <a:t>Surveys</a:t>
            </a:r>
          </a:p>
          <a:p>
            <a:r>
              <a:rPr lang="en-US" dirty="0" smtClean="0"/>
              <a:t>Season 2</a:t>
            </a:r>
          </a:p>
          <a:p>
            <a:pPr lvl="1"/>
            <a:r>
              <a:rPr lang="en-US" dirty="0" smtClean="0"/>
              <a:t>M=0.44 &amp; catch (note that this differs from 2015 model)</a:t>
            </a:r>
          </a:p>
          <a:p>
            <a:r>
              <a:rPr lang="en-US" dirty="0" smtClean="0"/>
              <a:t>Season 3</a:t>
            </a:r>
          </a:p>
          <a:p>
            <a:pPr lvl="1"/>
            <a:r>
              <a:rPr lang="en-US" dirty="0" smtClean="0"/>
              <a:t>M=0.185</a:t>
            </a:r>
          </a:p>
          <a:p>
            <a:pPr lvl="1"/>
            <a:r>
              <a:rPr lang="en-US" dirty="0" smtClean="0"/>
              <a:t>Calculate MMB</a:t>
            </a:r>
          </a:p>
          <a:p>
            <a:r>
              <a:rPr lang="en-US" dirty="0" smtClean="0"/>
              <a:t>Season 4</a:t>
            </a:r>
          </a:p>
          <a:p>
            <a:pPr lvl="1"/>
            <a:r>
              <a:rPr lang="en-US" dirty="0" smtClean="0"/>
              <a:t>M=0.375</a:t>
            </a:r>
          </a:p>
          <a:p>
            <a:pPr lvl="1"/>
            <a:r>
              <a:rPr lang="en-US" dirty="0" smtClean="0"/>
              <a:t>Growth and molting</a:t>
            </a:r>
          </a:p>
          <a:p>
            <a:pPr lvl="1"/>
            <a:r>
              <a:rPr lang="en-US" dirty="0" smtClean="0"/>
              <a:t>Recruitment (all to stage-1)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3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1221</TotalTime>
  <Words>737</Words>
  <Application>Microsoft Office PowerPoint</Application>
  <PresentationFormat>On-screen Show (4:3)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Gmacs update &amp; Saint Matthew Island Blue King Crab Assessment  May 2016</vt:lpstr>
      <vt:lpstr>Gmacs progress</vt:lpstr>
      <vt:lpstr>PowerPoint Presentation</vt:lpstr>
      <vt:lpstr>PowerPoint Presentation</vt:lpstr>
      <vt:lpstr>PowerPoint Presentation</vt:lpstr>
      <vt:lpstr>PowerPoint Presentation</vt:lpstr>
      <vt:lpstr>Gmacs in progress</vt:lpstr>
      <vt:lpstr>SMBKC in Gmacs</vt:lpstr>
      <vt:lpstr>SMBKC dynamics</vt:lpstr>
      <vt:lpstr>Data</vt:lpstr>
      <vt:lpstr>PowerPoint Presentation</vt:lpstr>
      <vt:lpstr>Size transition matrix</vt:lpstr>
      <vt:lpstr>PowerPoint Presentation</vt:lpstr>
      <vt:lpstr>SMBKC</vt:lpstr>
      <vt:lpstr>What else would people like to see?</vt:lpstr>
      <vt:lpstr>Tests</vt:lpstr>
      <vt:lpstr>SMBKC dynamics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Saint Matthew Island Blue King Crab Assessment 2016</dc:title>
  <dc:creator>darcy</dc:creator>
  <cp:lastModifiedBy>darcy</cp:lastModifiedBy>
  <cp:revision>99</cp:revision>
  <dcterms:created xsi:type="dcterms:W3CDTF">2016-05-05T04:25:58Z</dcterms:created>
  <dcterms:modified xsi:type="dcterms:W3CDTF">2016-05-11T23:02:39Z</dcterms:modified>
</cp:coreProperties>
</file>