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9" r:id="rId4"/>
    <p:sldId id="277" r:id="rId5"/>
    <p:sldId id="278" r:id="rId6"/>
    <p:sldId id="258" r:id="rId7"/>
    <p:sldId id="281" r:id="rId8"/>
    <p:sldId id="280" r:id="rId9"/>
    <p:sldId id="257" r:id="rId10"/>
    <p:sldId id="259" r:id="rId11"/>
    <p:sldId id="260" r:id="rId12"/>
    <p:sldId id="268" r:id="rId13"/>
    <p:sldId id="267" r:id="rId14"/>
    <p:sldId id="261" r:id="rId15"/>
    <p:sldId id="262" r:id="rId16"/>
    <p:sldId id="263" r:id="rId17"/>
    <p:sldId id="264" r:id="rId18"/>
    <p:sldId id="265" r:id="rId19"/>
    <p:sldId id="266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35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1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8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0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3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98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09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481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61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642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3628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Gmacs</a:t>
            </a:r>
            <a:r>
              <a:rPr lang="en-US" dirty="0" smtClean="0"/>
              <a:t> update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Saint Matthew Island Blue King Crab Assessment 2016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16761"/>
            <a:ext cx="6858000" cy="1655762"/>
          </a:xfrm>
        </p:spPr>
        <p:txBody>
          <a:bodyPr/>
          <a:lstStyle/>
          <a:p>
            <a:r>
              <a:rPr lang="en-US" dirty="0" smtClean="0"/>
              <a:t>D’Arcy Webber,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r>
              <a:rPr lang="en-US" dirty="0" smtClean="0"/>
              <a:t>, James </a:t>
            </a:r>
            <a:r>
              <a:rPr lang="en-US" dirty="0" err="1" smtClean="0"/>
              <a:t>Ianelli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88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34" y="103967"/>
            <a:ext cx="6650966" cy="6650966"/>
          </a:xfrm>
        </p:spPr>
      </p:pic>
    </p:spTree>
    <p:extLst>
      <p:ext uri="{BB962C8B-B14F-4D97-AF65-F5344CB8AC3E}">
        <p14:creationId xmlns:p14="http://schemas.microsoft.com/office/powerpoint/2010/main" val="238895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99"/>
            <a:ext cx="9144000" cy="5334001"/>
          </a:xfrm>
        </p:spPr>
      </p:pic>
    </p:spTree>
    <p:extLst>
      <p:ext uri="{BB962C8B-B14F-4D97-AF65-F5344CB8AC3E}">
        <p14:creationId xmlns:p14="http://schemas.microsoft.com/office/powerpoint/2010/main" val="365747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99"/>
            <a:ext cx="9144000" cy="5334001"/>
          </a:xfrm>
        </p:spPr>
      </p:pic>
    </p:spTree>
    <p:extLst>
      <p:ext uri="{BB962C8B-B14F-4D97-AF65-F5344CB8AC3E}">
        <p14:creationId xmlns:p14="http://schemas.microsoft.com/office/powerpoint/2010/main" val="272784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49590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974112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22" y="172528"/>
            <a:ext cx="5348377" cy="6685472"/>
          </a:xfrm>
        </p:spPr>
      </p:pic>
    </p:spTree>
    <p:extLst>
      <p:ext uri="{BB962C8B-B14F-4D97-AF65-F5344CB8AC3E}">
        <p14:creationId xmlns:p14="http://schemas.microsoft.com/office/powerpoint/2010/main" val="3326670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38" y="97047"/>
            <a:ext cx="5408762" cy="6760953"/>
          </a:xfrm>
        </p:spPr>
      </p:pic>
    </p:spTree>
    <p:extLst>
      <p:ext uri="{BB962C8B-B14F-4D97-AF65-F5344CB8AC3E}">
        <p14:creationId xmlns:p14="http://schemas.microsoft.com/office/powerpoint/2010/main" val="279866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18180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3999"/>
            <a:ext cx="9144000" cy="5334001"/>
          </a:xfrm>
        </p:spPr>
      </p:pic>
    </p:spTree>
    <p:extLst>
      <p:ext uri="{BB962C8B-B14F-4D97-AF65-F5344CB8AC3E}">
        <p14:creationId xmlns:p14="http://schemas.microsoft.com/office/powerpoint/2010/main" val="157954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62470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Added seasons to </a:t>
            </a:r>
            <a:r>
              <a:rPr lang="en-US" dirty="0" err="1" smtClean="0"/>
              <a:t>Gmacs</a:t>
            </a:r>
            <a:r>
              <a:rPr lang="en-US" dirty="0" smtClean="0"/>
              <a:t> dynamics</a:t>
            </a:r>
          </a:p>
          <a:p>
            <a:pPr lvl="1"/>
            <a:r>
              <a:rPr lang="en-US" dirty="0" smtClean="0"/>
              <a:t>Continuous </a:t>
            </a:r>
            <a:r>
              <a:rPr lang="en-US" i="1" dirty="0" smtClean="0"/>
              <a:t>M</a:t>
            </a:r>
            <a:r>
              <a:rPr lang="en-US" dirty="0" smtClean="0"/>
              <a:t>/</a:t>
            </a:r>
            <a:r>
              <a:rPr lang="en-US" i="1" dirty="0" smtClean="0"/>
              <a:t>F</a:t>
            </a:r>
            <a:r>
              <a:rPr lang="en-US" dirty="0" smtClean="0"/>
              <a:t> within seasons</a:t>
            </a:r>
            <a:endParaRPr lang="en-US" i="1" dirty="0"/>
          </a:p>
          <a:p>
            <a:pPr lvl="1"/>
            <a:r>
              <a:rPr lang="en-US" dirty="0" smtClean="0"/>
              <a:t>Number </a:t>
            </a:r>
            <a:r>
              <a:rPr lang="en-US" dirty="0" smtClean="0"/>
              <a:t>of seasons</a:t>
            </a:r>
          </a:p>
          <a:p>
            <a:pPr lvl="1"/>
            <a:r>
              <a:rPr lang="en-US" dirty="0" smtClean="0"/>
              <a:t>Proportion of </a:t>
            </a:r>
            <a:r>
              <a:rPr lang="en-US" i="1" dirty="0" smtClean="0"/>
              <a:t>M</a:t>
            </a:r>
            <a:r>
              <a:rPr lang="en-US" dirty="0" smtClean="0"/>
              <a:t> each season</a:t>
            </a:r>
          </a:p>
          <a:p>
            <a:pPr lvl="1"/>
            <a:r>
              <a:rPr lang="en-US" dirty="0" smtClean="0"/>
              <a:t>Season molting and </a:t>
            </a:r>
            <a:r>
              <a:rPr lang="en-US" dirty="0" smtClean="0"/>
              <a:t>growth occur</a:t>
            </a:r>
            <a:endParaRPr lang="en-US" dirty="0" smtClean="0"/>
          </a:p>
          <a:p>
            <a:pPr lvl="1"/>
            <a:r>
              <a:rPr lang="en-US" dirty="0" smtClean="0"/>
              <a:t>Season </a:t>
            </a:r>
            <a:r>
              <a:rPr lang="en-US" dirty="0" smtClean="0"/>
              <a:t>recruitment occurs</a:t>
            </a:r>
            <a:endParaRPr lang="en-US" dirty="0" smtClean="0"/>
          </a:p>
          <a:p>
            <a:pPr lvl="1"/>
            <a:r>
              <a:rPr lang="en-US" dirty="0" smtClean="0"/>
              <a:t>Season </a:t>
            </a:r>
            <a:r>
              <a:rPr lang="en-US" dirty="0" smtClean="0"/>
              <a:t>SSB is to be calculated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data sets have a time stamp (season/year)</a:t>
            </a:r>
          </a:p>
          <a:p>
            <a:r>
              <a:rPr lang="en-US" dirty="0" smtClean="0"/>
              <a:t>Added option to initialize numbers as free parameters</a:t>
            </a:r>
          </a:p>
          <a:p>
            <a:r>
              <a:rPr lang="en-US" dirty="0" smtClean="0"/>
              <a:t>Plots</a:t>
            </a:r>
          </a:p>
          <a:p>
            <a:r>
              <a:rPr lang="en-US" dirty="0" smtClean="0"/>
              <a:t>Draft SMBKC 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45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122499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977388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816968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38700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73411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3318011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6640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in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Equilibrium numbers at length</a:t>
            </a:r>
          </a:p>
          <a:p>
            <a:pPr lvl="1"/>
            <a:r>
              <a:rPr lang="en-US" dirty="0" smtClean="0"/>
              <a:t>Broke when seasonal changes added, can’t use the elegant solutions anymore</a:t>
            </a:r>
          </a:p>
          <a:p>
            <a:pPr lvl="1"/>
            <a:r>
              <a:rPr lang="en-US" dirty="0" smtClean="0"/>
              <a:t>Not required for SMBKC as we estimate initial numbers as free parameters</a:t>
            </a:r>
          </a:p>
          <a:p>
            <a:pPr lvl="1"/>
            <a:r>
              <a:rPr lang="en-US" dirty="0" smtClean="0"/>
              <a:t>The new function is complete but yet to be put in the right places</a:t>
            </a:r>
          </a:p>
          <a:p>
            <a:r>
              <a:rPr lang="en-US" dirty="0" smtClean="0"/>
              <a:t>SPR calculations</a:t>
            </a:r>
          </a:p>
          <a:p>
            <a:pPr lvl="1"/>
            <a:r>
              <a:rPr lang="en-US" dirty="0" smtClean="0"/>
              <a:t>As above/requires equilibrium numbers</a:t>
            </a:r>
          </a:p>
          <a:p>
            <a:pPr lvl="1"/>
            <a:r>
              <a:rPr lang="en-US" dirty="0" smtClean="0"/>
              <a:t>Probably only a day or two of work but I fell asleep yesterday</a:t>
            </a:r>
          </a:p>
          <a:p>
            <a:r>
              <a:rPr lang="en-US" dirty="0" smtClean="0"/>
              <a:t>Began retrospective code</a:t>
            </a:r>
          </a:p>
          <a:p>
            <a:r>
              <a:rPr lang="en-US" dirty="0" smtClean="0"/>
              <a:t>BBRKC model</a:t>
            </a:r>
          </a:p>
          <a:p>
            <a:pPr lvl="1"/>
            <a:r>
              <a:rPr lang="en-US" dirty="0" smtClean="0"/>
              <a:t>Runs but as above</a:t>
            </a:r>
            <a:r>
              <a:rPr lang="en-US" dirty="0"/>
              <a:t>/requires equilibrium numbers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963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in </a:t>
            </a:r>
            <a:r>
              <a:rPr lang="en-US" dirty="0" err="1" smtClean="0"/>
              <a:t>Gmacs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1978-2015</a:t>
            </a:r>
          </a:p>
          <a:p>
            <a:r>
              <a:rPr lang="en-US" dirty="0" smtClean="0"/>
              <a:t>4 seasons (M = 0, 0.44, 0.185, 0.375)</a:t>
            </a:r>
          </a:p>
          <a:p>
            <a:r>
              <a:rPr lang="en-US" dirty="0" smtClean="0"/>
              <a:t>3 </a:t>
            </a:r>
            <a:r>
              <a:rPr lang="en-US" dirty="0"/>
              <a:t>stages </a:t>
            </a:r>
            <a:r>
              <a:rPr lang="en-US" dirty="0" smtClean="0"/>
              <a:t>(90-104, 105-119, 120+)</a:t>
            </a:r>
            <a:endParaRPr lang="en-US" dirty="0"/>
          </a:p>
          <a:p>
            <a:r>
              <a:rPr lang="en-US" dirty="0"/>
              <a:t>1 sex, 1 shell type, 1 maturity class</a:t>
            </a:r>
          </a:p>
          <a:p>
            <a:r>
              <a:rPr lang="en-US" dirty="0" smtClean="0"/>
              <a:t>3 </a:t>
            </a:r>
            <a:r>
              <a:rPr lang="en-US" dirty="0" smtClean="0"/>
              <a:t>fleets (pot</a:t>
            </a:r>
            <a:r>
              <a:rPr lang="en-US" dirty="0"/>
              <a:t>, trawl </a:t>
            </a:r>
            <a:r>
              <a:rPr lang="en-US" dirty="0" err="1"/>
              <a:t>bycatch</a:t>
            </a:r>
            <a:r>
              <a:rPr lang="en-US" dirty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 surveys (NMFS trawl and ADF&amp;G </a:t>
            </a:r>
            <a:r>
              <a:rPr lang="en-US" dirty="0" smtClean="0"/>
              <a:t>pot CPUE) </a:t>
            </a:r>
            <a:r>
              <a:rPr lang="en-US" dirty="0"/>
              <a:t>both in season 1</a:t>
            </a:r>
          </a:p>
          <a:p>
            <a:r>
              <a:rPr lang="en-US" dirty="0" smtClean="0"/>
              <a:t>4 catch types (directed pot, pot discards, trawl </a:t>
            </a:r>
            <a:r>
              <a:rPr lang="en-US" dirty="0" err="1" smtClean="0"/>
              <a:t>bycatch</a:t>
            </a:r>
            <a:r>
              <a:rPr lang="en-US" dirty="0" smtClean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 all during season 2</a:t>
            </a:r>
          </a:p>
          <a:p>
            <a:r>
              <a:rPr lang="en-US" dirty="0" smtClean="0"/>
              <a:t>3 size compositions (pot </a:t>
            </a:r>
            <a:r>
              <a:rPr lang="en-US" dirty="0" smtClean="0"/>
              <a:t>in season </a:t>
            </a:r>
            <a:r>
              <a:rPr lang="en-US" dirty="0" smtClean="0"/>
              <a:t>2, NMFS trawl </a:t>
            </a:r>
            <a:r>
              <a:rPr lang="en-US" dirty="0" smtClean="0"/>
              <a:t>in season </a:t>
            </a:r>
            <a:r>
              <a:rPr lang="en-US" dirty="0" smtClean="0"/>
              <a:t>1, ADF&amp;G pot </a:t>
            </a:r>
            <a:r>
              <a:rPr lang="en-US" dirty="0" smtClean="0"/>
              <a:t>in season </a:t>
            </a:r>
            <a:r>
              <a:rPr lang="en-US" dirty="0" smtClean="0"/>
              <a:t>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858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dynamics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Season 1</a:t>
            </a:r>
          </a:p>
          <a:p>
            <a:pPr lvl="1"/>
            <a:r>
              <a:rPr lang="en-US" dirty="0" smtClean="0"/>
              <a:t>1 July, start of fishing year</a:t>
            </a:r>
          </a:p>
          <a:p>
            <a:pPr lvl="1"/>
            <a:r>
              <a:rPr lang="en-US" dirty="0" smtClean="0"/>
              <a:t>Surveys</a:t>
            </a:r>
          </a:p>
          <a:p>
            <a:r>
              <a:rPr lang="en-US" dirty="0" smtClean="0"/>
              <a:t>Season 2</a:t>
            </a:r>
          </a:p>
          <a:p>
            <a:pPr lvl="1"/>
            <a:r>
              <a:rPr lang="en-US" dirty="0" smtClean="0"/>
              <a:t>M=0.44 &amp; catch</a:t>
            </a:r>
          </a:p>
          <a:p>
            <a:r>
              <a:rPr lang="en-US" dirty="0" smtClean="0"/>
              <a:t>Season 3</a:t>
            </a:r>
          </a:p>
          <a:p>
            <a:pPr lvl="1"/>
            <a:r>
              <a:rPr lang="en-US" dirty="0" smtClean="0"/>
              <a:t>M=0.185</a:t>
            </a:r>
          </a:p>
          <a:p>
            <a:pPr lvl="1"/>
            <a:r>
              <a:rPr lang="en-US" dirty="0" smtClean="0"/>
              <a:t>Calculate MMB</a:t>
            </a:r>
          </a:p>
          <a:p>
            <a:r>
              <a:rPr lang="en-US" dirty="0" smtClean="0"/>
              <a:t>Season 4</a:t>
            </a:r>
          </a:p>
          <a:p>
            <a:pPr lvl="1"/>
            <a:r>
              <a:rPr lang="en-US" dirty="0" smtClean="0"/>
              <a:t>M=0.375</a:t>
            </a:r>
          </a:p>
          <a:p>
            <a:pPr lvl="1"/>
            <a:r>
              <a:rPr lang="en-US" dirty="0" smtClean="0"/>
              <a:t>Growth and molting</a:t>
            </a:r>
          </a:p>
          <a:p>
            <a:pPr lvl="1"/>
            <a:r>
              <a:rPr lang="en-US" dirty="0" smtClean="0"/>
              <a:t>Recruitment (all to stage-1)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3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</a:t>
            </a:r>
            <a:r>
              <a:rPr lang="en-US" dirty="0" smtClean="0"/>
              <a:t>ta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7"/>
          <a:stretch/>
        </p:blipFill>
        <p:spPr>
          <a:xfrm>
            <a:off x="1" y="1639023"/>
            <a:ext cx="9144000" cy="4865298"/>
          </a:xfrm>
        </p:spPr>
      </p:pic>
    </p:spTree>
    <p:extLst>
      <p:ext uri="{BB962C8B-B14F-4D97-AF65-F5344CB8AC3E}">
        <p14:creationId xmlns:p14="http://schemas.microsoft.com/office/powerpoint/2010/main" val="103092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transition matrix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7"/>
          </a:xfrm>
        </p:spPr>
      </p:pic>
    </p:spTree>
    <p:extLst>
      <p:ext uri="{BB962C8B-B14F-4D97-AF65-F5344CB8AC3E}">
        <p14:creationId xmlns:p14="http://schemas.microsoft.com/office/powerpoint/2010/main" val="127394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document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141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91" y="1980901"/>
            <a:ext cx="3598960" cy="20993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5" y="1101231"/>
            <a:ext cx="4702757" cy="2743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99" y="4370507"/>
            <a:ext cx="3907766" cy="2279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9" y="4370507"/>
            <a:ext cx="3907766" cy="22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283</Words>
  <Application>Microsoft Office PowerPoint</Application>
  <PresentationFormat>On-screen Show (4:3)</PresentationFormat>
  <Paragraphs>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Gmacs update &amp; Saint Matthew Island Blue King Crab Assessment 2016</vt:lpstr>
      <vt:lpstr>Gmacs progress</vt:lpstr>
      <vt:lpstr>Gmacs in progress</vt:lpstr>
      <vt:lpstr>SMBKC in Gmacs</vt:lpstr>
      <vt:lpstr>SMBKC dynamics</vt:lpstr>
      <vt:lpstr>Data</vt:lpstr>
      <vt:lpstr>Size transition matrix</vt:lpstr>
      <vt:lpstr>SMBKC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Matthew Island Blue King Crab Assessment 2016</dc:title>
  <dc:creator>darcy</dc:creator>
  <cp:lastModifiedBy>darcy</cp:lastModifiedBy>
  <cp:revision>50</cp:revision>
  <dcterms:created xsi:type="dcterms:W3CDTF">2016-05-05T04:25:58Z</dcterms:created>
  <dcterms:modified xsi:type="dcterms:W3CDTF">2016-05-09T05:53:37Z</dcterms:modified>
</cp:coreProperties>
</file>