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aleway" panose="020B0503030101060003" pitchFamily="34" charset="77"/>
      <p:regular r:id="rId24"/>
      <p:bold r:id="rId25"/>
      <p:italic r:id="rId26"/>
      <p:boldItalic r:id="rId27"/>
    </p:embeddedFont>
    <p:embeddedFont>
      <p:font typeface="Raleway Light" panose="020B0503030101060003" pitchFamily="34" charset="77"/>
      <p:regular r:id="rId28"/>
      <p:bold r:id="rId29"/>
      <p:italic r:id="rId30"/>
      <p:boldItalic r:id="rId31"/>
    </p:embeddedFont>
    <p:embeddedFont>
      <p:font typeface="Raleway SemiBold" panose="020B0503030101060003" pitchFamily="34" charset="77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Medium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9507"/>
  </p:normalViewPr>
  <p:slideViewPr>
    <p:cSldViewPr snapToGrid="0">
      <p:cViewPr varScale="1">
        <p:scale>
          <a:sx n="119" d="100"/>
          <a:sy n="119" d="100"/>
        </p:scale>
        <p:origin x="19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c54551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c54551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c5455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c5455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ecdf18f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ecdf18f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73cb73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73cb73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03480a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003480a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Could add more details here about themes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003480a3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003480a3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c545516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c545516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the regression lines here are *not* from a multilevel model but fit individual per group!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4fabe6f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4fabe6f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4fabe6fc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4fabe6fc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4fabe6fc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4fabe6fc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7f5137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7f51377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4fabe6fc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4fabe6fc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fabe6fc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4fabe6fc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593a81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593a81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03480a3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03480a3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593a81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593a81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An aesthetic is a visual property of the objects in your plot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593a81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593a81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ecdf18f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ecdf18f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03480a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03480a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c54551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c545516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gplot2.tidyverse.org/reference/ggtheme.html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ggplot2-book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Visualisation in 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Jemma Collova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Angus Hughes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0" y="4350900"/>
            <a:ext cx="1253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Record...</a:t>
            </a:r>
            <a:endParaRPr sz="17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Bar chart of a single, discrete variable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11700" y="115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ggplot(data, aes(x = sleep_diff)) 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geom_bar()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624" y="1851449"/>
            <a:ext cx="4012600" cy="32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 rot="-153158">
            <a:off x="623403" y="3560650"/>
            <a:ext cx="3657629" cy="103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Light"/>
                <a:ea typeface="Raleway Light"/>
                <a:cs typeface="Raleway Light"/>
                <a:sym typeface="Raleway Light"/>
              </a:rPr>
              <a:t>Likewise, by default a bar-chart will infer your y-axis to be counts on the x-axis variable.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Adding more: Clustered bar chart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1056200" y="3878700"/>
            <a:ext cx="8082900" cy="1264800"/>
          </a:xfrm>
          <a:prstGeom prst="rect">
            <a:avLst/>
          </a:prstGeom>
        </p:spPr>
        <p:txBody>
          <a:bodyPr spcFirstLastPara="1" wrap="square" lIns="90000" tIns="10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ggplot(data, aes(x = sleep_diff, fill = treatment)) +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geom_bar(</a:t>
            </a:r>
            <a:r>
              <a:rPr lang="en-GB" sz="1600" b="1">
                <a:latin typeface="Consolas"/>
                <a:ea typeface="Consolas"/>
                <a:cs typeface="Consolas"/>
                <a:sym typeface="Consolas"/>
              </a:rPr>
              <a:t>position = "dodge"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1056200" y="1186375"/>
            <a:ext cx="8082900" cy="1264800"/>
          </a:xfrm>
          <a:prstGeom prst="rect">
            <a:avLst/>
          </a:prstGeom>
        </p:spPr>
        <p:txBody>
          <a:bodyPr spcFirstLastPara="1" wrap="square" lIns="90000" tIns="10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ggplot(data, aes(x = sleep_diff)) +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geom_bar()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1056200" y="2532525"/>
            <a:ext cx="8082900" cy="1264800"/>
          </a:xfrm>
          <a:prstGeom prst="rect">
            <a:avLst/>
          </a:prstGeom>
        </p:spPr>
        <p:txBody>
          <a:bodyPr spcFirstLastPara="1" wrap="square" lIns="90000" tIns="10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ggplot(data, aes(x = sleep_diff, </a:t>
            </a:r>
            <a:r>
              <a:rPr lang="en-GB" sz="1600" b="1">
                <a:latin typeface="Consolas"/>
                <a:ea typeface="Consolas"/>
                <a:cs typeface="Consolas"/>
                <a:sym typeface="Consolas"/>
              </a:rPr>
              <a:t>fill = treatment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)) +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geom_bar()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186375"/>
            <a:ext cx="527100" cy="684900"/>
          </a:xfrm>
          <a:prstGeom prst="rect">
            <a:avLst/>
          </a:prstGeom>
        </p:spPr>
        <p:txBody>
          <a:bodyPr spcFirstLastPara="1" wrap="square" lIns="90000" tIns="10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 b="1">
                <a:latin typeface="Consolas"/>
                <a:ea typeface="Consolas"/>
                <a:cs typeface="Consolas"/>
                <a:sym typeface="Consolas"/>
              </a:rPr>
              <a:t>1.</a:t>
            </a:r>
            <a:endParaRPr sz="19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3878700"/>
            <a:ext cx="527100" cy="684900"/>
          </a:xfrm>
          <a:prstGeom prst="rect">
            <a:avLst/>
          </a:prstGeom>
        </p:spPr>
        <p:txBody>
          <a:bodyPr spcFirstLastPara="1" wrap="square" lIns="90000" tIns="10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 b="1">
                <a:latin typeface="Consolas"/>
                <a:ea typeface="Consolas"/>
                <a:cs typeface="Consolas"/>
                <a:sym typeface="Consolas"/>
              </a:rPr>
              <a:t>3.</a:t>
            </a:r>
            <a:endParaRPr sz="19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2547950"/>
            <a:ext cx="527100" cy="572700"/>
          </a:xfrm>
          <a:prstGeom prst="rect">
            <a:avLst/>
          </a:prstGeom>
        </p:spPr>
        <p:txBody>
          <a:bodyPr spcFirstLastPara="1" wrap="square" lIns="90000" tIns="10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 b="1">
                <a:latin typeface="Consolas"/>
                <a:ea typeface="Consolas"/>
                <a:cs typeface="Consolas"/>
                <a:sym typeface="Consolas"/>
              </a:rPr>
              <a:t>2.</a:t>
            </a:r>
            <a:endParaRPr sz="1900"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875" y="957075"/>
            <a:ext cx="1428607" cy="1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575" y="2100579"/>
            <a:ext cx="1604125" cy="128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125" y="3705725"/>
            <a:ext cx="1805029" cy="14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 rot="1027242">
            <a:off x="6487245" y="566174"/>
            <a:ext cx="2812637" cy="734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Let’s have a go!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232775" y="125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Plotting 2 Variables and adding some layers... 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21075" y="1963525"/>
            <a:ext cx="36294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Labelling the X and Y axis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Adding themes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Colours / size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075" y="3075825"/>
            <a:ext cx="4262800" cy="20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Plotting two variables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253" y="1134470"/>
            <a:ext cx="2129947" cy="200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25" y="2305476"/>
            <a:ext cx="2097397" cy="200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5">
            <a:alphaModFix/>
          </a:blip>
          <a:srcRect t="2619"/>
          <a:stretch/>
        </p:blipFill>
        <p:spPr>
          <a:xfrm>
            <a:off x="5662300" y="623450"/>
            <a:ext cx="2571432" cy="19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07300" y="3446550"/>
            <a:ext cx="6299400" cy="18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ggplot(data, aes(x = </a:t>
            </a:r>
            <a:r>
              <a:rPr lang="en-GB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rumination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82880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-GB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negative_affect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)) 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geom_</a:t>
            </a:r>
            <a:r>
              <a:rPr lang="en-GB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Scatterplot + linear trend + colours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00" y="1467587"/>
            <a:ext cx="3127745" cy="25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412" y="1435163"/>
            <a:ext cx="3205662" cy="262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 rot="1027242">
            <a:off x="6487245" y="566174"/>
            <a:ext cx="2812637" cy="734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Let’s have a go!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Themes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572700" y="1447450"/>
            <a:ext cx="24363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theme_classic()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t="6725" r="2912"/>
          <a:stretch/>
        </p:blipFill>
        <p:spPr>
          <a:xfrm>
            <a:off x="260850" y="2091375"/>
            <a:ext cx="2283975" cy="1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3590475" y="1447450"/>
            <a:ext cx="18546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theme_gray()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t="5051" r="2912"/>
          <a:stretch/>
        </p:blipFill>
        <p:spPr>
          <a:xfrm>
            <a:off x="3205001" y="1995901"/>
            <a:ext cx="2436299" cy="152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6635525" y="1447450"/>
            <a:ext cx="24363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theme_minimal()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5">
            <a:alphaModFix/>
          </a:blip>
          <a:srcRect l="-3091" t="1978" r="716" b="1987"/>
          <a:stretch/>
        </p:blipFill>
        <p:spPr>
          <a:xfrm>
            <a:off x="6164900" y="1925450"/>
            <a:ext cx="2718025" cy="16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42225" y="4197400"/>
            <a:ext cx="7741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edium"/>
                <a:ea typeface="Roboto Medium"/>
                <a:cs typeface="Roboto Medium"/>
                <a:sym typeface="Roboto Medium"/>
              </a:rPr>
              <a:t>Many More: </a:t>
            </a:r>
            <a:r>
              <a:rPr lang="en-GB" u="sng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6"/>
              </a:rPr>
              <a:t>https://ggplot2.tidyverse.org/reference/ggtheme.html</a:t>
            </a:r>
            <a:r>
              <a:rPr lang="en-GB"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Splitting your plots with</a:t>
            </a:r>
            <a:r>
              <a:rPr lang="en-GB"/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facet_wrap()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675" y="1206375"/>
            <a:ext cx="4620649" cy="37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Joining your plots with</a:t>
            </a:r>
            <a:r>
              <a:rPr lang="en-GB"/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patchwork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850" y="1127375"/>
            <a:ext cx="49271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441675" y="1524550"/>
            <a:ext cx="2977800" cy="22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There are many packages available to ‘stitching together’ different ggplots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Here we work with arguably the cleanest and easiest: patchwork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Note: You may need to install this first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nsolas"/>
                <a:ea typeface="Consolas"/>
                <a:cs typeface="Consolas"/>
                <a:sym typeface="Consolas"/>
              </a:rPr>
              <a:t>install.packages(“patchwork”)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Model-based Predictions using</a:t>
            </a:r>
            <a:r>
              <a:rPr lang="en-GB"/>
              <a:t>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ggeffects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75" y="1234250"/>
            <a:ext cx="4489825" cy="34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5471200" y="1738275"/>
            <a:ext cx="3091800" cy="22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you’re working with a complex regression, making predictions from your model helps with interpretation!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Note: You may need to install this first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nsolas"/>
                <a:ea typeface="Consolas"/>
                <a:cs typeface="Consolas"/>
                <a:sym typeface="Consolas"/>
              </a:rPr>
              <a:t>install.packages(“ggeffects”)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Saving your plots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11700" y="3346650"/>
            <a:ext cx="52593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Or manually, in code: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700">
                <a:latin typeface="Consolas"/>
                <a:ea typeface="Consolas"/>
                <a:cs typeface="Consolas"/>
                <a:sym typeface="Consolas"/>
              </a:rPr>
              <a:t>ggsave("plot.png", plot = my_cool_ggplot)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1054350" y="4287125"/>
            <a:ext cx="152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aleway Light"/>
                <a:ea typeface="Raleway Light"/>
                <a:cs typeface="Raleway Light"/>
                <a:sym typeface="Raleway Light"/>
              </a:rPr>
              <a:t>File name of your choosing</a:t>
            </a:r>
            <a:endParaRPr sz="11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 rot="-676">
            <a:off x="3571816" y="4287124"/>
            <a:ext cx="152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aleway Light"/>
                <a:ea typeface="Raleway Light"/>
                <a:cs typeface="Raleway Light"/>
                <a:sym typeface="Raleway Light"/>
              </a:rPr>
              <a:t>ggplot object you’ve made</a:t>
            </a:r>
            <a:endParaRPr sz="11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21" name="Google Shape;221;p31"/>
          <p:cNvGrpSpPr/>
          <p:nvPr/>
        </p:nvGrpSpPr>
        <p:grpSpPr>
          <a:xfrm>
            <a:off x="5388575" y="642950"/>
            <a:ext cx="3268200" cy="2794919"/>
            <a:chOff x="5523925" y="1725800"/>
            <a:chExt cx="3268200" cy="2794919"/>
          </a:xfrm>
        </p:grpSpPr>
        <p:pic>
          <p:nvPicPr>
            <p:cNvPr id="222" name="Google Shape;22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23925" y="1725800"/>
              <a:ext cx="3268200" cy="2794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31"/>
            <p:cNvSpPr/>
            <p:nvPr/>
          </p:nvSpPr>
          <p:spPr>
            <a:xfrm rot="1182793">
              <a:off x="6561141" y="2108606"/>
              <a:ext cx="1382101" cy="1084524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384700" y="1289450"/>
            <a:ext cx="4951200" cy="22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simplest way to save a plot is by simply clicking ‘Export’ on the RStudio Plot tab.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will open a box where you can tell it the dimensions and where to save (file location).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Today’s Agenda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9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Basics of ggplot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lphaLcPeriod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What is it and how do I use it?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lphaLcPeriod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The bare bones: Using geoms to create common plots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lphaLcPeriod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Tweaking aesthetics to perfection using colours, fills, and themes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More advanced ggplot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lphaLcPeriod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Splitting your plots by group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lphaLcPeriod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Joining up several plots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lphaLcPeriod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Model-based predictions (time allowing)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Saving your plots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 rot="320639">
            <a:off x="6497117" y="2999375"/>
            <a:ext cx="2258014" cy="734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Feel free to ask questions at any time!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268975" y="1302075"/>
            <a:ext cx="35709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We’ve barely scratched the surface of what ggplot can do, but hopefully you’re feeling comfortable to explore more now!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Wrapping Up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body" idx="1"/>
          </p:nvPr>
        </p:nvSpPr>
        <p:spPr>
          <a:xfrm>
            <a:off x="361575" y="3255650"/>
            <a:ext cx="84294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Feel free to check out the ‘R for Data Science’ Textbook Chapter on Data Visualisation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https://r4ds.had.co.nz/data-visualisation.html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For a more comprehensive outlook, see the ggplot2 textbook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https://ggplot2-book.org/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5771" y="605525"/>
            <a:ext cx="4771050" cy="23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More ggplot2 fun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311700" y="1253825"/>
            <a:ext cx="4951200" cy="30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There’s also lots of cool packages building on ggplot for special purposes. Some neat ones: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Working with statistics - ggstatsplot</a:t>
            </a:r>
            <a:endParaRPr sz="2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https://github.com/IndrajeetPatil/ggstatsplot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Correlation matrices - corrplot</a:t>
            </a:r>
            <a:endParaRPr sz="2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https://github.com/taiyun/corrplot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Ridge plots - ggridges</a:t>
            </a:r>
            <a:endParaRPr sz="2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https://github.com/wilkelab/ggridges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175" y="415000"/>
            <a:ext cx="3996449" cy="442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What is ggplot2? 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Works within the ‘Tidyverse’ (suite of great packages)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One of the most powerful tools for visualization around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Gg stands for ‘grammar of graphics’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00" y="2974894"/>
            <a:ext cx="1870260" cy="187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041" y="2571760"/>
            <a:ext cx="2262648" cy="19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768" y="1449475"/>
            <a:ext cx="2135582" cy="152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What is it, really?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ggplot creates a coordinate system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857820"/>
            <a:ext cx="3672175" cy="27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846" y="1844571"/>
            <a:ext cx="3705318" cy="273756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738875" y="1608075"/>
            <a:ext cx="23976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+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layers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7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How to use ggplot2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65575"/>
            <a:ext cx="77028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Code: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ggplot(</a:t>
            </a:r>
            <a:r>
              <a:rPr lang="en-GB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DATA,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aes</a:t>
            </a:r>
            <a:r>
              <a:rPr lang="en-GB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(x =, y =)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+ geom_</a:t>
            </a:r>
            <a:r>
              <a:rPr lang="en-GB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610200" y="1936075"/>
            <a:ext cx="1961700" cy="1047000"/>
          </a:xfrm>
          <a:prstGeom prst="ellipse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364725" y="543300"/>
            <a:ext cx="32640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What data, what coordinates?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530650" y="1045950"/>
            <a:ext cx="25314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2.    How to display?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758125" y="1936225"/>
            <a:ext cx="2338500" cy="1047000"/>
          </a:xfrm>
          <a:prstGeom prst="ellipse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43200" y="4203125"/>
            <a:ext cx="63846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Geoms = visual marks that represent data points: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362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GEOMS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72900" y="2682970"/>
            <a:ext cx="27927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+ geom_</a:t>
            </a:r>
            <a:r>
              <a:rPr lang="en-GB">
                <a:solidFill>
                  <a:srgbClr val="9900FF"/>
                </a:solidFill>
              </a:rPr>
              <a:t>point</a:t>
            </a:r>
            <a:r>
              <a:rPr lang="en-GB"/>
              <a:t>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37" y="2335050"/>
            <a:ext cx="1104052" cy="11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600" y="3803513"/>
            <a:ext cx="1100919" cy="11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172900" y="4070838"/>
            <a:ext cx="26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+ geom_</a:t>
            </a:r>
            <a:r>
              <a:rPr lang="en-GB">
                <a:solidFill>
                  <a:srgbClr val="9900FF"/>
                </a:solidFill>
              </a:rPr>
              <a:t>smooth</a:t>
            </a:r>
            <a:r>
              <a:rPr lang="en-GB"/>
              <a:t>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379338" y="4070838"/>
            <a:ext cx="28674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Data + geom_</a:t>
            </a:r>
            <a:r>
              <a:rPr lang="en-GB" sz="1800">
                <a:solidFill>
                  <a:srgbClr val="9900FF"/>
                </a:solidFill>
              </a:rPr>
              <a:t>boxplot</a:t>
            </a:r>
            <a:r>
              <a:rPr lang="en-GB" sz="1800">
                <a:solidFill>
                  <a:schemeClr val="dk2"/>
                </a:solidFill>
              </a:rPr>
              <a:t>()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398550" y="2619683"/>
            <a:ext cx="2672700" cy="572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Data + geom_</a:t>
            </a:r>
            <a:r>
              <a:rPr lang="en-GB" sz="1800">
                <a:solidFill>
                  <a:srgbClr val="9900FF"/>
                </a:solidFill>
              </a:rPr>
              <a:t>violin</a:t>
            </a:r>
            <a:r>
              <a:rPr lang="en-GB" sz="1800">
                <a:solidFill>
                  <a:schemeClr val="dk2"/>
                </a:solidFill>
              </a:rPr>
              <a:t>()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379350" y="1163100"/>
            <a:ext cx="27111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+ geom_</a:t>
            </a:r>
            <a:r>
              <a:rPr lang="en-GB">
                <a:solidFill>
                  <a:srgbClr val="9900FF"/>
                </a:solidFill>
              </a:rPr>
              <a:t>bar</a:t>
            </a:r>
            <a:r>
              <a:rPr lang="en-GB"/>
              <a:t>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100" y="3803488"/>
            <a:ext cx="1150807" cy="11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1850" y="2285376"/>
            <a:ext cx="1206700" cy="12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3262" y="780702"/>
            <a:ext cx="1206675" cy="1193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72900" y="1295088"/>
            <a:ext cx="2672700" cy="44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Data + geom_</a:t>
            </a:r>
            <a:r>
              <a:rPr lang="en-GB" sz="1800">
                <a:solidFill>
                  <a:srgbClr val="9900FF"/>
                </a:solidFill>
              </a:rPr>
              <a:t>density</a:t>
            </a:r>
            <a:r>
              <a:rPr lang="en-GB" sz="1800">
                <a:solidFill>
                  <a:schemeClr val="dk2"/>
                </a:solidFill>
              </a:rPr>
              <a:t>()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0663" y="848618"/>
            <a:ext cx="1150800" cy="1159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466950" y="453002"/>
            <a:ext cx="18927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</a:rPr>
              <a:t>&gt;40 geoms</a:t>
            </a:r>
            <a:endParaRPr sz="24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1433825" y="190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bare bones...</a:t>
            </a:r>
            <a:endParaRPr sz="37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-350675" y="2650675"/>
            <a:ext cx="2746550" cy="2746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37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Using ggplot2 in R</a:t>
            </a:r>
            <a:endParaRPr sz="37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89525" y="40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Practice data… Psychological Therapy </a:t>
            </a:r>
            <a:endParaRPr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75" y="1786375"/>
            <a:ext cx="6122669" cy="23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921715" y="2188076"/>
            <a:ext cx="6056100" cy="2043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 rot="1027242">
            <a:off x="6590228" y="992793"/>
            <a:ext cx="2812637" cy="1103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Let’s have a go plotting one variable!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SemiBold"/>
                <a:ea typeface="Raleway SemiBold"/>
                <a:cs typeface="Raleway SemiBold"/>
                <a:sym typeface="Raleway SemiBold"/>
              </a:rPr>
              <a:t>Density plot of a single, continuous variable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023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ggplot(data, aes(x = rumination)) 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geom_density()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648" y="2004925"/>
            <a:ext cx="3509125" cy="27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 rot="-161339">
            <a:off x="513852" y="3423710"/>
            <a:ext cx="3657727" cy="10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With a density plot there’s no need to tell ggplot what the y-axis should be.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Macintosh PowerPoint</Application>
  <PresentationFormat>On-screen Show (16:9)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Roboto</vt:lpstr>
      <vt:lpstr>Arial</vt:lpstr>
      <vt:lpstr>Raleway Light</vt:lpstr>
      <vt:lpstr>Raleway</vt:lpstr>
      <vt:lpstr>Consolas</vt:lpstr>
      <vt:lpstr>Raleway SemiBold</vt:lpstr>
      <vt:lpstr>Roboto Medium</vt:lpstr>
      <vt:lpstr>Simple Light</vt:lpstr>
      <vt:lpstr>Data Visualisation in R</vt:lpstr>
      <vt:lpstr>Today’s Agenda </vt:lpstr>
      <vt:lpstr>What is ggplot2? </vt:lpstr>
      <vt:lpstr>What is it, really?</vt:lpstr>
      <vt:lpstr>How to use ggplot2</vt:lpstr>
      <vt:lpstr>GEOMS</vt:lpstr>
      <vt:lpstr>The bare bones...</vt:lpstr>
      <vt:lpstr>Practice data… Psychological Therapy </vt:lpstr>
      <vt:lpstr>Density plot of a single, continuous variable</vt:lpstr>
      <vt:lpstr>Bar chart of a single, discrete variable</vt:lpstr>
      <vt:lpstr>Adding more: Clustered bar chart</vt:lpstr>
      <vt:lpstr>Plotting 2 Variables and adding some layers... </vt:lpstr>
      <vt:lpstr>Plotting two variables </vt:lpstr>
      <vt:lpstr>Scatterplot + linear trend + colours</vt:lpstr>
      <vt:lpstr>Themes</vt:lpstr>
      <vt:lpstr>Splitting your plots with facet_wrap()</vt:lpstr>
      <vt:lpstr>Joining your plots with patchwork</vt:lpstr>
      <vt:lpstr>Model-based Predictions using ggeffects</vt:lpstr>
      <vt:lpstr>Saving your plots</vt:lpstr>
      <vt:lpstr>Wrapping Up</vt:lpstr>
      <vt:lpstr>More ggplot2 fun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in R</dc:title>
  <cp:lastModifiedBy>Microsoft Office User</cp:lastModifiedBy>
  <cp:revision>2</cp:revision>
  <dcterms:modified xsi:type="dcterms:W3CDTF">2020-05-11T03:59:23Z</dcterms:modified>
</cp:coreProperties>
</file>