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84A70-3B44-4783-A9B5-FB5EAB35E3CD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BFA35-F8C0-483E-A977-8A26841F78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805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4593a816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4593a816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87DB-CFD3-463F-957D-14592A55A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0A614-EEA6-40C7-9B8B-917D69D6D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13EC9-D531-49F0-A8C1-99E967D5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34D0-0D0F-41F3-B93D-03DD3260B732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28387-A9DC-4763-8A29-C07493DD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A07F7-399C-4528-B368-948CE7E3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5641-555C-45A9-B83A-CE6DD60764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159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7780-D86C-4090-8B58-447BA320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CA953-662E-4132-BC01-7B95DDF96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998E2-E8E1-4A59-877D-65A0CEEA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34D0-0D0F-41F3-B93D-03DD3260B732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091F0-0BD0-4FDF-B11F-14DB8C1C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C7D8D-EA60-40FE-8005-5F0DBFF6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5641-555C-45A9-B83A-CE6DD60764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55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6AF17-D9AB-4A40-A100-2C932C033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7BE50-1C37-4A7F-BC36-B46C77D38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EF49E-5251-4F8D-B432-293C03A45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34D0-0D0F-41F3-B93D-03DD3260B732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DCC9E-F910-415D-AEA0-0AF423D4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F2DAA-6630-4EF2-8ABB-42D33941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5641-555C-45A9-B83A-CE6DD60764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5449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91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EEA0-B789-4521-BD34-28A46483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06767-062B-4032-8E47-84439319C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7B693-63A0-46D1-97D7-473EA581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34D0-0D0F-41F3-B93D-03DD3260B732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4DB9F-1967-4878-8BBD-759FD83E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5524C-A3C7-4E0C-AF16-30D57FFF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5641-555C-45A9-B83A-CE6DD60764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16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277F-C460-4F69-95BE-EDFA0C33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56CDE-B6B0-4322-A9EE-68E1ADF98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49AB1-74AE-4E16-AD77-362A9BA0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34D0-0D0F-41F3-B93D-03DD3260B732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74917-8FC1-4B8D-A5C0-AA4CF436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87B6C-9BE7-4ACB-A3E8-7BC44263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5641-555C-45A9-B83A-CE6DD60764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076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A8D2-AE00-4F4B-9C8C-DB1EE9CA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E51DB-D220-484F-9410-4F4E1EE7D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43863-7BDA-49D7-BEC1-FB780A3C4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FF6F-7CE9-4CC5-9446-3B94519D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34D0-0D0F-41F3-B93D-03DD3260B732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4EC55-9945-460D-B974-6F9FEBBF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08C04-8E2A-486E-9503-EADA9335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5641-555C-45A9-B83A-CE6DD60764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11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F0AC-BE4F-4BF4-949A-144EACE9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1FAD8-AFF5-4406-84C7-3F18C91C5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96E95-1E9D-42EB-ADA9-744348644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181A6-A3F3-4B17-827B-101A9791C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CEF544-E07D-4973-BDE7-AA7706146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14FA7-1A8A-4491-BC9C-4FFC9FE4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34D0-0D0F-41F3-B93D-03DD3260B732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2CC1B-7198-4A1D-8232-12E40B56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D7118-2466-409F-8A12-9539FCDA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5641-555C-45A9-B83A-CE6DD60764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54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2659-6BF6-4983-A096-3C0C76B1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84D42-7F8D-497C-AD85-E31652FB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34D0-0D0F-41F3-B93D-03DD3260B732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E63A5-257C-4B37-8CB3-F220F0CB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6BD5C-12EF-425B-BD01-F6498FD1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5641-555C-45A9-B83A-CE6DD60764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468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5B072E-A1B2-4992-8B0B-43C1905B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34D0-0D0F-41F3-B93D-03DD3260B732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D692EA-AF73-4FD7-8A4E-97F6CA6A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EE57F-74EE-4B09-AD17-9D381091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5641-555C-45A9-B83A-CE6DD60764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3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EA07-9ED8-435E-A85F-3C7C8F02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369A3-A017-4B78-B3D6-985ABC90A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E0138-8B34-4453-94B5-CDC6B0EBE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4B407-C3E0-4DB5-9732-44EA4597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34D0-0D0F-41F3-B93D-03DD3260B732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68FDE-E3BE-4207-A9C5-19E64AD9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4A062-3FDB-4A29-97F6-8A68D767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5641-555C-45A9-B83A-CE6DD60764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72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1DA9-18E5-4DB5-B376-DA23CE3E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992C5-BFFB-4B31-A59A-9475C378A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1B125-B8FB-4C46-A41B-377D5C71D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16F4A-B0E5-44D4-AE23-4D7E6C55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34D0-0D0F-41F3-B93D-03DD3260B732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EA934-C516-4FDC-8567-D5AD0468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8FDF0-2331-4976-8DA8-A3DE8B90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5641-555C-45A9-B83A-CE6DD60764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679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A995F4-4A9E-4674-BB97-1A372722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B340F-6F0A-44C6-BD23-B7944D5B9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144A1-CD57-45DB-BD1C-12169DBBA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834D0-0D0F-41F3-B93D-03DD3260B732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E12F9-D41E-451F-93BB-7C145F385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BBD2E-80F1-43CC-9A56-CD98EDD24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B5641-555C-45A9-B83A-CE6DD60764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626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gplot2.tidyverse.org/reference/ggtheme.html" TargetMode="Externa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-book.org/" TargetMode="External"/><Relationship Id="rId2" Type="http://schemas.openxmlformats.org/officeDocument/2006/relationships/hyperlink" Target="https://r4ds.had.co.nz/data-visualisation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C11171-C76A-4C85-8E2C-1D22A1D6E5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844" r="126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1C63B-E5ED-47EC-9E9E-10D5B1123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6572" y="3231931"/>
            <a:ext cx="7204092" cy="1834056"/>
          </a:xfrm>
        </p:spPr>
        <p:txBody>
          <a:bodyPr>
            <a:noAutofit/>
          </a:bodyPr>
          <a:lstStyle/>
          <a:p>
            <a:pPr algn="r"/>
            <a:r>
              <a:rPr lang="en-AU" sz="8000" b="1" dirty="0"/>
              <a:t>Data Visualisation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6408E-F3DB-413D-BC53-0A75A5342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5772" y="5242675"/>
            <a:ext cx="6004891" cy="683284"/>
          </a:xfrm>
        </p:spPr>
        <p:txBody>
          <a:bodyPr>
            <a:noAutofit/>
          </a:bodyPr>
          <a:lstStyle/>
          <a:p>
            <a:pPr algn="r"/>
            <a:r>
              <a:rPr lang="en-AU" sz="3000" dirty="0"/>
              <a:t>Angus Hughes</a:t>
            </a:r>
          </a:p>
          <a:p>
            <a:pPr algn="r"/>
            <a:r>
              <a:rPr lang="en-AU" sz="3000" dirty="0"/>
              <a:t>School of Psychological Science, UWA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794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oogle Shape;178;p26" descr="Chart, scatter chart&#10;&#10;Description automatically generated">
            <a:extLst>
              <a:ext uri="{FF2B5EF4-FFF2-40B4-BE49-F238E27FC236}">
                <a16:creationId xmlns:a16="http://schemas.microsoft.com/office/drawing/2014/main" id="{7AEF3E56-12EF-4403-B309-47D037776304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52692" y="2003335"/>
            <a:ext cx="4923445" cy="3938756"/>
          </a:xfrm>
          <a:prstGeom prst="rect">
            <a:avLst/>
          </a:prstGeom>
          <a:noFill/>
        </p:spPr>
      </p:pic>
      <p:pic>
        <p:nvPicPr>
          <p:cNvPr id="4" name="Google Shape;179;p26" descr="Chart, scatter chart&#10;&#10;Description automatically generated">
            <a:extLst>
              <a:ext uri="{FF2B5EF4-FFF2-40B4-BE49-F238E27FC236}">
                <a16:creationId xmlns:a16="http://schemas.microsoft.com/office/drawing/2014/main" id="{50662325-DC13-473B-B11C-4ED3717ED068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653963" y="2003335"/>
            <a:ext cx="4923445" cy="3938756"/>
          </a:xfrm>
          <a:prstGeom prst="rect">
            <a:avLst/>
          </a:prstGeom>
          <a:noFill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51681D4-8864-4B6D-AAC5-9F1ABC6AA8F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Scatterplot + Linear Fit + Colours</a:t>
            </a:r>
          </a:p>
        </p:txBody>
      </p:sp>
    </p:spTree>
    <p:extLst>
      <p:ext uri="{BB962C8B-B14F-4D97-AF65-F5344CB8AC3E}">
        <p14:creationId xmlns:p14="http://schemas.microsoft.com/office/powerpoint/2010/main" val="329830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EC7A-47B5-4C6C-AEA8-47D23784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Themes</a:t>
            </a:r>
          </a:p>
        </p:txBody>
      </p:sp>
      <p:sp>
        <p:nvSpPr>
          <p:cNvPr id="3" name="Google Shape;186;p27">
            <a:extLst>
              <a:ext uri="{FF2B5EF4-FFF2-40B4-BE49-F238E27FC236}">
                <a16:creationId xmlns:a16="http://schemas.microsoft.com/office/drawing/2014/main" id="{3B53355D-1D79-45C4-8FCB-31C85F17FA20}"/>
              </a:ext>
            </a:extLst>
          </p:cNvPr>
          <p:cNvSpPr txBox="1">
            <a:spLocks/>
          </p:cNvSpPr>
          <p:nvPr/>
        </p:nvSpPr>
        <p:spPr>
          <a:xfrm>
            <a:off x="734174" y="1979156"/>
            <a:ext cx="3336164" cy="1030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theme_classic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</p:txBody>
      </p:sp>
      <p:pic>
        <p:nvPicPr>
          <p:cNvPr id="4" name="Google Shape;187;p27">
            <a:extLst>
              <a:ext uri="{FF2B5EF4-FFF2-40B4-BE49-F238E27FC236}">
                <a16:creationId xmlns:a16="http://schemas.microsoft.com/office/drawing/2014/main" id="{2221CAEE-0BA5-4D2E-AF62-B7808404CC2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25" r="2912"/>
          <a:stretch/>
        </p:blipFill>
        <p:spPr>
          <a:xfrm>
            <a:off x="565138" y="2516860"/>
            <a:ext cx="3505200" cy="21966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8;p27">
            <a:extLst>
              <a:ext uri="{FF2B5EF4-FFF2-40B4-BE49-F238E27FC236}">
                <a16:creationId xmlns:a16="http://schemas.microsoft.com/office/drawing/2014/main" id="{86549BF6-62F3-4DCA-9A41-CE9134A86DCC}"/>
              </a:ext>
            </a:extLst>
          </p:cNvPr>
          <p:cNvSpPr txBox="1">
            <a:spLocks/>
          </p:cNvSpPr>
          <p:nvPr/>
        </p:nvSpPr>
        <p:spPr>
          <a:xfrm>
            <a:off x="4752755" y="1979156"/>
            <a:ext cx="2846241" cy="1030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theme_gray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</p:txBody>
      </p:sp>
      <p:pic>
        <p:nvPicPr>
          <p:cNvPr id="6" name="Google Shape;189;p27">
            <a:extLst>
              <a:ext uri="{FF2B5EF4-FFF2-40B4-BE49-F238E27FC236}">
                <a16:creationId xmlns:a16="http://schemas.microsoft.com/office/drawing/2014/main" id="{B516914B-96AA-4B69-AB2A-73030278A3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51" r="2912"/>
          <a:stretch/>
        </p:blipFill>
        <p:spPr>
          <a:xfrm>
            <a:off x="4321764" y="2510687"/>
            <a:ext cx="3505201" cy="21966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0;p27">
            <a:extLst>
              <a:ext uri="{FF2B5EF4-FFF2-40B4-BE49-F238E27FC236}">
                <a16:creationId xmlns:a16="http://schemas.microsoft.com/office/drawing/2014/main" id="{3B490A20-981B-431E-BA6D-B05AF390712B}"/>
              </a:ext>
            </a:extLst>
          </p:cNvPr>
          <p:cNvSpPr txBox="1">
            <a:spLocks/>
          </p:cNvSpPr>
          <p:nvPr/>
        </p:nvSpPr>
        <p:spPr>
          <a:xfrm>
            <a:off x="8281414" y="1998557"/>
            <a:ext cx="3379934" cy="1030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GB" dirty="0" err="1">
                <a:latin typeface="Consolas"/>
                <a:ea typeface="Consolas"/>
                <a:cs typeface="Consolas"/>
                <a:sym typeface="Consolas"/>
              </a:rPr>
              <a:t>theme_minimal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</p:txBody>
      </p:sp>
      <p:pic>
        <p:nvPicPr>
          <p:cNvPr id="8" name="Google Shape;191;p27">
            <a:extLst>
              <a:ext uri="{FF2B5EF4-FFF2-40B4-BE49-F238E27FC236}">
                <a16:creationId xmlns:a16="http://schemas.microsoft.com/office/drawing/2014/main" id="{0F6010C7-ACDF-45D5-A212-B2C3C52BE99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-3091" t="1978" r="716" b="1987"/>
          <a:stretch/>
        </p:blipFill>
        <p:spPr>
          <a:xfrm>
            <a:off x="8152688" y="2554541"/>
            <a:ext cx="3508659" cy="215277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92;p27">
            <a:extLst>
              <a:ext uri="{FF2B5EF4-FFF2-40B4-BE49-F238E27FC236}">
                <a16:creationId xmlns:a16="http://schemas.microsoft.com/office/drawing/2014/main" id="{61CA9C18-08B2-4483-B294-69018CFA270D}"/>
              </a:ext>
            </a:extLst>
          </p:cNvPr>
          <p:cNvSpPr txBox="1"/>
          <p:nvPr/>
        </p:nvSpPr>
        <p:spPr>
          <a:xfrm>
            <a:off x="734174" y="5647371"/>
            <a:ext cx="10831923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+mj-lt"/>
                <a:ea typeface="Roboto" panose="02000000000000000000" pitchFamily="2" charset="0"/>
                <a:cs typeface="Roboto Medium"/>
                <a:sym typeface="Roboto Medium"/>
              </a:rPr>
              <a:t>Many More: </a:t>
            </a:r>
            <a:r>
              <a:rPr lang="en-GB" sz="2400" u="sng" dirty="0">
                <a:solidFill>
                  <a:schemeClr val="hlink"/>
                </a:solidFill>
                <a:latin typeface="+mj-lt"/>
                <a:ea typeface="Roboto" panose="02000000000000000000" pitchFamily="2" charset="0"/>
                <a:cs typeface="Raleway Light"/>
                <a:sym typeface="Raleway Light"/>
                <a:hlinkClick r:id="rId5"/>
              </a:rPr>
              <a:t>https://ggplot2.tidyverse.org/reference/ggtheme.html</a:t>
            </a:r>
            <a:r>
              <a:rPr lang="en-GB" sz="2400" dirty="0">
                <a:latin typeface="+mj-lt"/>
                <a:ea typeface="Roboto" panose="02000000000000000000" pitchFamily="2" charset="0"/>
                <a:cs typeface="Raleway Light"/>
                <a:sym typeface="Raleway Light"/>
              </a:rPr>
              <a:t> </a:t>
            </a:r>
            <a:endParaRPr sz="2400" dirty="0">
              <a:latin typeface="+mj-lt"/>
              <a:ea typeface="Roboto" panose="02000000000000000000" pitchFamily="2" charset="0"/>
              <a:cs typeface="Raleway Light"/>
              <a:sym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154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6B3632-31A7-4B9A-9B3B-DAADD1D37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D6790-5335-4C81-843C-977F376A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725" y="640081"/>
            <a:ext cx="3206143" cy="5489009"/>
          </a:xfrm>
        </p:spPr>
        <p:txBody>
          <a:bodyPr>
            <a:normAutofit/>
          </a:bodyPr>
          <a:lstStyle/>
          <a:p>
            <a:r>
              <a:rPr lang="en-AU" dirty="0"/>
              <a:t>Splitting your Plots with </a:t>
            </a:r>
            <a:r>
              <a:rPr lang="en-AU" sz="3600" dirty="0" err="1">
                <a:latin typeface="Consolas" panose="020B0609020204030204" pitchFamily="49" charset="0"/>
              </a:rPr>
              <a:t>facet_wrap</a:t>
            </a:r>
            <a:r>
              <a:rPr lang="en-AU" sz="3600" dirty="0">
                <a:latin typeface="Consolas" panose="020B0609020204030204" pitchFamily="49" charset="0"/>
              </a:rPr>
              <a:t>()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3" name="Google Shape;198;p28">
            <a:extLst>
              <a:ext uri="{FF2B5EF4-FFF2-40B4-BE49-F238E27FC236}">
                <a16:creationId xmlns:a16="http://schemas.microsoft.com/office/drawing/2014/main" id="{267A8D76-F58C-46E4-BD36-5D4BD5831073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51779" y="728906"/>
            <a:ext cx="6729201" cy="5400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179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F07A-2D04-412F-AAF7-91AC9F67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Joining your plots with patchwork</a:t>
            </a:r>
            <a:endParaRPr lang="en-AU" dirty="0"/>
          </a:p>
        </p:txBody>
      </p:sp>
      <p:pic>
        <p:nvPicPr>
          <p:cNvPr id="3" name="Google Shape;204;p29">
            <a:extLst>
              <a:ext uri="{FF2B5EF4-FFF2-40B4-BE49-F238E27FC236}">
                <a16:creationId xmlns:a16="http://schemas.microsoft.com/office/drawing/2014/main" id="{3D070E42-A624-4A59-B862-BF3433E2E55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34638" y="1690689"/>
            <a:ext cx="4919162" cy="381476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F4FBA-E478-487A-8816-DE3475057403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5391149" cy="4310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95959"/>
              </a:buClr>
              <a:buSzPts val="1800"/>
              <a:buNone/>
              <a:defRPr/>
            </a:pPr>
            <a:r>
              <a:rPr lang="en-US">
                <a:sym typeface="Roboto"/>
              </a:rPr>
              <a:t>There are many packages available to ‘stitching together’ different ggplots</a:t>
            </a:r>
          </a:p>
          <a:p>
            <a:pPr marL="0" indent="0">
              <a:spcBef>
                <a:spcPts val="0"/>
              </a:spcBef>
              <a:buClr>
                <a:srgbClr val="595959"/>
              </a:buClr>
              <a:buSzPts val="1800"/>
              <a:buNone/>
              <a:defRPr/>
            </a:pPr>
            <a:endParaRPr lang="en-US">
              <a:sym typeface="Roboto"/>
            </a:endParaRPr>
          </a:p>
          <a:p>
            <a:pPr marL="0" indent="0">
              <a:spcBef>
                <a:spcPts val="0"/>
              </a:spcBef>
              <a:buClr>
                <a:srgbClr val="595959"/>
              </a:buClr>
              <a:buSzPts val="1800"/>
              <a:buNone/>
              <a:defRPr/>
            </a:pPr>
            <a:r>
              <a:rPr lang="en-US">
                <a:sym typeface="Roboto"/>
              </a:rPr>
              <a:t>Here we work with arguably the cleanest and easiest: patchwork</a:t>
            </a:r>
          </a:p>
          <a:p>
            <a:pPr marL="0" indent="0">
              <a:spcBef>
                <a:spcPts val="0"/>
              </a:spcBef>
              <a:buClr>
                <a:srgbClr val="595959"/>
              </a:buClr>
              <a:buSzPts val="1800"/>
              <a:buNone/>
              <a:defRPr/>
            </a:pPr>
            <a:endParaRPr lang="en-US">
              <a:sym typeface="Roboto"/>
            </a:endParaRPr>
          </a:p>
          <a:p>
            <a:pPr marL="0" indent="0">
              <a:spcBef>
                <a:spcPts val="0"/>
              </a:spcBef>
              <a:buClr>
                <a:srgbClr val="595959"/>
              </a:buClr>
              <a:buSzPts val="1800"/>
              <a:buNone/>
              <a:defRPr/>
            </a:pPr>
            <a:r>
              <a:rPr lang="en-US" sz="2400">
                <a:sym typeface="Roboto"/>
              </a:rPr>
              <a:t>Note: You may need to install this first</a:t>
            </a:r>
          </a:p>
          <a:p>
            <a:pPr marL="0" indent="0">
              <a:spcBef>
                <a:spcPts val="0"/>
              </a:spcBef>
              <a:buClr>
                <a:srgbClr val="595959"/>
              </a:buClr>
              <a:buSzPts val="1800"/>
              <a:buNone/>
              <a:defRPr/>
            </a:pPr>
            <a:r>
              <a:rPr lang="en-US" sz="2400">
                <a:latin typeface="Consolas" panose="020B0609020204030204" pitchFamily="49" charset="0"/>
                <a:sym typeface="Roboto"/>
              </a:rPr>
              <a:t>install.packages(“patchwork”)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17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11;p30">
            <a:extLst>
              <a:ext uri="{FF2B5EF4-FFF2-40B4-BE49-F238E27FC236}">
                <a16:creationId xmlns:a16="http://schemas.microsoft.com/office/drawing/2014/main" id="{D2561A6C-E084-4DC2-994A-06D326067E7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34638" y="1729683"/>
            <a:ext cx="4919162" cy="37757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4BF07A-2D04-412F-AAF7-91AC9F67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Model-based Predictions using </a:t>
            </a:r>
            <a:r>
              <a:rPr lang="en-AU" dirty="0" err="1"/>
              <a:t>ggeffects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F4FBA-E478-487A-8816-DE3475057403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5391149" cy="4310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95959"/>
              </a:buClr>
              <a:buSzPts val="1800"/>
              <a:buNone/>
              <a:defRPr/>
            </a:pPr>
            <a:r>
              <a:rPr lang="en-US" dirty="0">
                <a:sym typeface="Roboto"/>
              </a:rPr>
              <a:t>If you’re working with a complex regression, making predictions from your model helps with interpretation!</a:t>
            </a:r>
          </a:p>
          <a:p>
            <a:pPr marL="0" indent="0">
              <a:spcBef>
                <a:spcPts val="0"/>
              </a:spcBef>
              <a:buClr>
                <a:srgbClr val="595959"/>
              </a:buClr>
              <a:buSzPts val="1800"/>
              <a:buNone/>
              <a:defRPr/>
            </a:pPr>
            <a:endParaRPr lang="en-US" dirty="0">
              <a:sym typeface="Roboto"/>
            </a:endParaRPr>
          </a:p>
          <a:p>
            <a:pPr marL="0" indent="0">
              <a:spcBef>
                <a:spcPts val="0"/>
              </a:spcBef>
              <a:buClr>
                <a:srgbClr val="595959"/>
              </a:buClr>
              <a:buSzPts val="1800"/>
              <a:buNone/>
              <a:defRPr/>
            </a:pPr>
            <a:r>
              <a:rPr lang="en-US" sz="2400" dirty="0">
                <a:sym typeface="Roboto"/>
              </a:rPr>
              <a:t>Note: You may need to install this first</a:t>
            </a:r>
          </a:p>
          <a:p>
            <a:pPr marL="0" indent="0">
              <a:spcBef>
                <a:spcPts val="0"/>
              </a:spcBef>
              <a:buClr>
                <a:srgbClr val="595959"/>
              </a:buClr>
              <a:buSzPts val="1800"/>
              <a:buNone/>
              <a:defRPr/>
            </a:pPr>
            <a:r>
              <a:rPr lang="en-US" sz="2400" dirty="0" err="1">
                <a:latin typeface="Consolas" panose="020B0609020204030204" pitchFamily="49" charset="0"/>
                <a:sym typeface="Roboto"/>
              </a:rPr>
              <a:t>install.packages</a:t>
            </a:r>
            <a:r>
              <a:rPr lang="en-US" sz="2400" dirty="0">
                <a:latin typeface="Consolas" panose="020B0609020204030204" pitchFamily="49" charset="0"/>
                <a:sym typeface="Roboto"/>
              </a:rPr>
              <a:t>(“</a:t>
            </a:r>
            <a:r>
              <a:rPr lang="en-US" sz="2400" dirty="0" err="1">
                <a:latin typeface="Consolas" panose="020B0609020204030204" pitchFamily="49" charset="0"/>
                <a:sym typeface="Roboto"/>
              </a:rPr>
              <a:t>ggeffects</a:t>
            </a:r>
            <a:r>
              <a:rPr lang="en-US" sz="2400" dirty="0">
                <a:latin typeface="Consolas" panose="020B0609020204030204" pitchFamily="49" charset="0"/>
                <a:sym typeface="Roboto"/>
              </a:rPr>
              <a:t>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47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221;p31">
            <a:extLst>
              <a:ext uri="{FF2B5EF4-FFF2-40B4-BE49-F238E27FC236}">
                <a16:creationId xmlns:a16="http://schemas.microsoft.com/office/drawing/2014/main" id="{E5D7FCED-5724-4011-AB28-7A20B1D0FB62}"/>
              </a:ext>
            </a:extLst>
          </p:cNvPr>
          <p:cNvGrpSpPr/>
          <p:nvPr/>
        </p:nvGrpSpPr>
        <p:grpSpPr>
          <a:xfrm>
            <a:off x="6434638" y="1690688"/>
            <a:ext cx="4709612" cy="4027595"/>
            <a:chOff x="5523925" y="1725800"/>
            <a:chExt cx="3268200" cy="2794919"/>
          </a:xfrm>
        </p:grpSpPr>
        <p:pic>
          <p:nvPicPr>
            <p:cNvPr id="10" name="Google Shape;222;p31">
              <a:extLst>
                <a:ext uri="{FF2B5EF4-FFF2-40B4-BE49-F238E27FC236}">
                  <a16:creationId xmlns:a16="http://schemas.microsoft.com/office/drawing/2014/main" id="{7F88F9DE-BFE8-4F50-B3C0-DA689670D76C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523925" y="1725800"/>
              <a:ext cx="3268200" cy="27949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223;p31">
              <a:extLst>
                <a:ext uri="{FF2B5EF4-FFF2-40B4-BE49-F238E27FC236}">
                  <a16:creationId xmlns:a16="http://schemas.microsoft.com/office/drawing/2014/main" id="{16CB58BF-9109-447D-9E1B-2061E6A558D9}"/>
                </a:ext>
              </a:extLst>
            </p:cNvPr>
            <p:cNvSpPr/>
            <p:nvPr/>
          </p:nvSpPr>
          <p:spPr>
            <a:xfrm rot="1182793">
              <a:off x="6561141" y="2108606"/>
              <a:ext cx="1382101" cy="1084524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4BF07A-2D04-412F-AAF7-91AC9F67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Saving your plots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F4FBA-E478-487A-8816-DE3475057403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5391149" cy="297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95959"/>
              </a:buClr>
              <a:buSzPts val="1800"/>
              <a:buNone/>
              <a:defRPr/>
            </a:pPr>
            <a:r>
              <a:rPr lang="en-US" dirty="0">
                <a:sym typeface="Roboto"/>
              </a:rPr>
              <a:t>The simplest way to save a plot is by simply clicking ‘Export’ on the RStudio Plot tab.</a:t>
            </a:r>
          </a:p>
          <a:p>
            <a:pPr marL="0" indent="0">
              <a:spcBef>
                <a:spcPts val="0"/>
              </a:spcBef>
              <a:buClr>
                <a:srgbClr val="595959"/>
              </a:buClr>
              <a:buSzPts val="1800"/>
              <a:buNone/>
              <a:defRPr/>
            </a:pPr>
            <a:endParaRPr lang="en-US" dirty="0">
              <a:sym typeface="Roboto"/>
            </a:endParaRPr>
          </a:p>
          <a:p>
            <a:pPr marL="0" indent="0">
              <a:spcBef>
                <a:spcPts val="0"/>
              </a:spcBef>
              <a:buClr>
                <a:srgbClr val="595959"/>
              </a:buClr>
              <a:buSzPts val="1800"/>
              <a:buNone/>
              <a:defRPr/>
            </a:pPr>
            <a:r>
              <a:rPr lang="en-US" dirty="0">
                <a:sym typeface="Roboto"/>
              </a:rPr>
              <a:t>This will open a box where you can tell it the dimensions and where to save (file location).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Google Shape;218;p31">
            <a:extLst>
              <a:ext uri="{FF2B5EF4-FFF2-40B4-BE49-F238E27FC236}">
                <a16:creationId xmlns:a16="http://schemas.microsoft.com/office/drawing/2014/main" id="{BDFA9D1B-6546-4894-A72C-F90B418EEB72}"/>
              </a:ext>
            </a:extLst>
          </p:cNvPr>
          <p:cNvSpPr txBox="1">
            <a:spLocks/>
          </p:cNvSpPr>
          <p:nvPr/>
        </p:nvSpPr>
        <p:spPr>
          <a:xfrm>
            <a:off x="836700" y="4963201"/>
            <a:ext cx="5259300" cy="10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ea typeface="Roboto"/>
                <a:cs typeface="Roboto"/>
                <a:sym typeface="Roboto"/>
              </a:rPr>
              <a:t>Or manually, in code: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ggsave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("plot.png", plot = </a:t>
            </a: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my_cool_ggplot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7" name="Google Shape;219;p31">
            <a:extLst>
              <a:ext uri="{FF2B5EF4-FFF2-40B4-BE49-F238E27FC236}">
                <a16:creationId xmlns:a16="http://schemas.microsoft.com/office/drawing/2014/main" id="{E4BCC2CD-C9A6-4127-8810-CB3ED4E2D328}"/>
              </a:ext>
            </a:extLst>
          </p:cNvPr>
          <p:cNvSpPr txBox="1"/>
          <p:nvPr/>
        </p:nvSpPr>
        <p:spPr>
          <a:xfrm>
            <a:off x="1579350" y="5903676"/>
            <a:ext cx="15246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aleway Light"/>
                <a:ea typeface="Raleway Light"/>
                <a:cs typeface="Raleway Light"/>
                <a:sym typeface="Raleway Light"/>
              </a:rPr>
              <a:t>File name of your choosing</a:t>
            </a:r>
            <a:endParaRPr sz="11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" name="Google Shape;220;p31">
            <a:extLst>
              <a:ext uri="{FF2B5EF4-FFF2-40B4-BE49-F238E27FC236}">
                <a16:creationId xmlns:a16="http://schemas.microsoft.com/office/drawing/2014/main" id="{4E61F32D-87A8-4DFB-A8B7-E258FB72EACD}"/>
              </a:ext>
            </a:extLst>
          </p:cNvPr>
          <p:cNvSpPr txBox="1"/>
          <p:nvPr/>
        </p:nvSpPr>
        <p:spPr>
          <a:xfrm rot="-676">
            <a:off x="4096816" y="5903675"/>
            <a:ext cx="15246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latin typeface="Raleway Light"/>
                <a:ea typeface="Raleway Light"/>
                <a:cs typeface="Raleway Light"/>
                <a:sym typeface="Raleway Light"/>
              </a:rPr>
              <a:t>ggplot</a:t>
            </a:r>
            <a:r>
              <a:rPr lang="en-GB" sz="1100" dirty="0">
                <a:latin typeface="Raleway Light"/>
                <a:ea typeface="Raleway Light"/>
                <a:cs typeface="Raleway Light"/>
                <a:sym typeface="Raleway Light"/>
              </a:rPr>
              <a:t> object you’ve made</a:t>
            </a:r>
            <a:endParaRPr sz="1100" dirty="0"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0710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90BF-8EEF-4AB0-B2AD-91E77818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Wrapping up</a:t>
            </a:r>
          </a:p>
        </p:txBody>
      </p:sp>
      <p:sp>
        <p:nvSpPr>
          <p:cNvPr id="3" name="Google Shape;229;p32">
            <a:extLst>
              <a:ext uri="{FF2B5EF4-FFF2-40B4-BE49-F238E27FC236}">
                <a16:creationId xmlns:a16="http://schemas.microsoft.com/office/drawing/2014/main" id="{ABB4A631-C386-43BD-B3F9-1B78EB6B8C2D}"/>
              </a:ext>
            </a:extLst>
          </p:cNvPr>
          <p:cNvSpPr txBox="1">
            <a:spLocks/>
          </p:cNvSpPr>
          <p:nvPr/>
        </p:nvSpPr>
        <p:spPr>
          <a:xfrm>
            <a:off x="838200" y="1626019"/>
            <a:ext cx="3295650" cy="8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dirty="0">
                <a:ea typeface="Roboto"/>
                <a:cs typeface="Roboto"/>
                <a:sym typeface="Roboto"/>
              </a:rPr>
              <a:t>We’ve barely scratched the surface of what </a:t>
            </a:r>
            <a:r>
              <a:rPr lang="en-US" dirty="0" err="1">
                <a:ea typeface="Roboto"/>
                <a:cs typeface="Roboto"/>
                <a:sym typeface="Roboto"/>
              </a:rPr>
              <a:t>ggplot</a:t>
            </a:r>
            <a:r>
              <a:rPr lang="en-US" dirty="0">
                <a:ea typeface="Roboto"/>
                <a:cs typeface="Roboto"/>
                <a:sym typeface="Roboto"/>
              </a:rPr>
              <a:t> can do, but hopefully you’re feeling comfortable to explore more now!</a:t>
            </a:r>
          </a:p>
        </p:txBody>
      </p:sp>
      <p:sp>
        <p:nvSpPr>
          <p:cNvPr id="4" name="Google Shape;231;p32">
            <a:extLst>
              <a:ext uri="{FF2B5EF4-FFF2-40B4-BE49-F238E27FC236}">
                <a16:creationId xmlns:a16="http://schemas.microsoft.com/office/drawing/2014/main" id="{AE29D74C-89A4-4F29-960B-C10DB88D96EA}"/>
              </a:ext>
            </a:extLst>
          </p:cNvPr>
          <p:cNvSpPr txBox="1">
            <a:spLocks/>
          </p:cNvSpPr>
          <p:nvPr/>
        </p:nvSpPr>
        <p:spPr>
          <a:xfrm>
            <a:off x="838200" y="4819762"/>
            <a:ext cx="10202625" cy="16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+mj-lt"/>
                <a:ea typeface="Roboto"/>
                <a:cs typeface="Roboto"/>
                <a:sym typeface="Roboto"/>
              </a:rPr>
              <a:t>Feel free to check out the ‘R for Data Science’ Textbook Chapter on Data </a:t>
            </a:r>
            <a:r>
              <a:rPr lang="en-US" sz="2000" dirty="0" err="1">
                <a:latin typeface="+mj-lt"/>
                <a:ea typeface="Roboto"/>
                <a:cs typeface="Roboto"/>
                <a:sym typeface="Roboto"/>
              </a:rPr>
              <a:t>Visualisation</a:t>
            </a:r>
            <a:endParaRPr lang="en-US" sz="2000" dirty="0">
              <a:latin typeface="+mj-lt"/>
              <a:ea typeface="Roboto"/>
              <a:cs typeface="Roboto"/>
              <a:sym typeface="Roboto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u="sng" dirty="0">
                <a:solidFill>
                  <a:schemeClr val="hlink"/>
                </a:solidFill>
                <a:latin typeface="+mj-lt"/>
                <a:ea typeface="Roboto"/>
                <a:cs typeface="Roboto"/>
                <a:sym typeface="Roboto"/>
                <a:hlinkClick r:id="rId2"/>
              </a:rPr>
              <a:t>https://r4ds.had.co.nz/data-visualisation.html</a:t>
            </a:r>
            <a:endParaRPr lang="en-US" sz="2000" dirty="0">
              <a:latin typeface="+mj-lt"/>
              <a:ea typeface="Roboto"/>
              <a:cs typeface="Roboto"/>
              <a:sym typeface="Roboto"/>
            </a:endParaRP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+mj-lt"/>
                <a:ea typeface="Roboto"/>
                <a:cs typeface="Roboto"/>
                <a:sym typeface="Roboto"/>
              </a:rPr>
              <a:t>For a more comprehensive outlook, see the ggplot2 textbook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u="sng" dirty="0">
                <a:solidFill>
                  <a:schemeClr val="hlink"/>
                </a:solidFill>
                <a:latin typeface="+mj-lt"/>
                <a:ea typeface="Roboto"/>
                <a:cs typeface="Roboto"/>
                <a:sym typeface="Roboto"/>
                <a:hlinkClick r:id="rId3"/>
              </a:rPr>
              <a:t>https://ggplot2-book.org/</a:t>
            </a:r>
            <a:r>
              <a:rPr lang="en-US" sz="2000" dirty="0">
                <a:latin typeface="+mj-lt"/>
                <a:ea typeface="Roboto"/>
                <a:cs typeface="Roboto"/>
                <a:sym typeface="Roboto"/>
              </a:rPr>
              <a:t>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sz="2000" dirty="0">
              <a:latin typeface="+mj-lt"/>
              <a:ea typeface="Roboto"/>
              <a:cs typeface="Roboto"/>
              <a:sym typeface="Roboto"/>
            </a:endParaRPr>
          </a:p>
        </p:txBody>
      </p:sp>
      <p:pic>
        <p:nvPicPr>
          <p:cNvPr id="5" name="Google Shape;232;p32">
            <a:extLst>
              <a:ext uri="{FF2B5EF4-FFF2-40B4-BE49-F238E27FC236}">
                <a16:creationId xmlns:a16="http://schemas.microsoft.com/office/drawing/2014/main" id="{FE7A48FA-BC81-42AF-A321-8D99BE688DF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151" y="1027906"/>
            <a:ext cx="6533649" cy="3179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4922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90BF-8EEF-4AB0-B2AD-91E77818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ggplot2 fun</a:t>
            </a:r>
          </a:p>
        </p:txBody>
      </p:sp>
      <p:sp>
        <p:nvSpPr>
          <p:cNvPr id="3" name="Google Shape;229;p32">
            <a:extLst>
              <a:ext uri="{FF2B5EF4-FFF2-40B4-BE49-F238E27FC236}">
                <a16:creationId xmlns:a16="http://schemas.microsoft.com/office/drawing/2014/main" id="{ABB4A631-C386-43BD-B3F9-1B78EB6B8C2D}"/>
              </a:ext>
            </a:extLst>
          </p:cNvPr>
          <p:cNvSpPr txBox="1">
            <a:spLocks/>
          </p:cNvSpPr>
          <p:nvPr/>
        </p:nvSpPr>
        <p:spPr>
          <a:xfrm>
            <a:off x="838200" y="1626019"/>
            <a:ext cx="6090574" cy="8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ea typeface="Roboto"/>
                <a:cs typeface="Roboto"/>
                <a:sym typeface="Roboto"/>
              </a:rPr>
              <a:t>There’s also lots of cool packages building on </a:t>
            </a:r>
            <a:r>
              <a:rPr lang="en-US" sz="2800" dirty="0" err="1">
                <a:ea typeface="Roboto"/>
                <a:cs typeface="Roboto"/>
                <a:sym typeface="Roboto"/>
              </a:rPr>
              <a:t>ggplot</a:t>
            </a:r>
            <a:r>
              <a:rPr lang="en-US" sz="2800" dirty="0">
                <a:ea typeface="Roboto"/>
                <a:cs typeface="Roboto"/>
                <a:sym typeface="Roboto"/>
              </a:rPr>
              <a:t> for special purposes. Some neat ones: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ea typeface="Roboto"/>
                <a:cs typeface="Roboto"/>
                <a:sym typeface="Roboto"/>
              </a:rPr>
              <a:t>Working with statistics - </a:t>
            </a:r>
            <a:r>
              <a:rPr lang="en-US" sz="2800" dirty="0" err="1">
                <a:latin typeface="Consolas" panose="020B0609020204030204" pitchFamily="49" charset="0"/>
                <a:ea typeface="Roboto"/>
                <a:cs typeface="Roboto"/>
                <a:sym typeface="Roboto"/>
              </a:rPr>
              <a:t>ggstatsplot</a:t>
            </a:r>
            <a:endParaRPr lang="en-US" sz="2800" dirty="0">
              <a:latin typeface="Consolas" panose="020B0609020204030204" pitchFamily="49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ea typeface="Roboto"/>
                <a:cs typeface="Roboto"/>
                <a:sym typeface="Roboto"/>
              </a:rPr>
              <a:t>https://github.com/IndrajeetPatil/ggstatsplot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ea typeface="Roboto"/>
                <a:cs typeface="Roboto"/>
                <a:sym typeface="Roboto"/>
              </a:rPr>
              <a:t>Correlation matrices - </a:t>
            </a:r>
            <a:r>
              <a:rPr lang="en-US" sz="2800" dirty="0" err="1">
                <a:latin typeface="Consolas" panose="020B0609020204030204" pitchFamily="49" charset="0"/>
                <a:ea typeface="Roboto"/>
                <a:cs typeface="Roboto"/>
                <a:sym typeface="Roboto"/>
              </a:rPr>
              <a:t>corrplot</a:t>
            </a:r>
            <a:endParaRPr lang="en-US" sz="2800" dirty="0">
              <a:latin typeface="Consolas" panose="020B0609020204030204" pitchFamily="49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ea typeface="Roboto"/>
                <a:cs typeface="Roboto"/>
                <a:sym typeface="Roboto"/>
              </a:rPr>
              <a:t>https://github.com/taiyun/corrplot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ea typeface="Roboto"/>
                <a:cs typeface="Roboto"/>
                <a:sym typeface="Roboto"/>
              </a:rPr>
              <a:t>Ridge plots - </a:t>
            </a:r>
            <a:r>
              <a:rPr lang="en-US" sz="2800" dirty="0" err="1">
                <a:latin typeface="Consolas" panose="020B0609020204030204" pitchFamily="49" charset="0"/>
                <a:ea typeface="Roboto"/>
                <a:cs typeface="Roboto"/>
                <a:sym typeface="Roboto"/>
              </a:rPr>
              <a:t>ggridges</a:t>
            </a:r>
            <a:endParaRPr lang="en-US" sz="2800" dirty="0">
              <a:latin typeface="Consolas" panose="020B0609020204030204" pitchFamily="49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ea typeface="Roboto"/>
                <a:cs typeface="Roboto"/>
                <a:sym typeface="Roboto"/>
              </a:rPr>
              <a:t>https://github.com/wilkelab/ggridges</a:t>
            </a:r>
          </a:p>
        </p:txBody>
      </p:sp>
      <p:pic>
        <p:nvPicPr>
          <p:cNvPr id="6" name="Google Shape;239;p33">
            <a:extLst>
              <a:ext uri="{FF2B5EF4-FFF2-40B4-BE49-F238E27FC236}">
                <a16:creationId xmlns:a16="http://schemas.microsoft.com/office/drawing/2014/main" id="{5C671665-5FA5-49EF-BFDD-24AFE33F9C6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28774" y="567400"/>
            <a:ext cx="5125828" cy="568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714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51C81-FE4C-49CB-83CF-470DFA3A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Today’s Agenda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FA6F-4DFC-4684-BA37-CF646B55F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457200" marR="0" lvl="0" indent="-36195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2100"/>
              <a:buFont typeface="Roboto"/>
              <a:buAutoNum type="arabicPeriod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Roboto"/>
                <a:cs typeface="Roboto"/>
                <a:sym typeface="Roboto"/>
              </a:rPr>
              <a:t>Basics of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Roboto"/>
                <a:cs typeface="Roboto"/>
                <a:sym typeface="Roboto"/>
              </a:rPr>
              <a:t>ggplot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Roboto"/>
              <a:cs typeface="Roboto"/>
              <a:sym typeface="Roboto"/>
            </a:endParaRPr>
          </a:p>
          <a:p>
            <a:pPr marL="914400" marR="0" lvl="1" indent="-33655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700"/>
              <a:buFont typeface="Roboto"/>
              <a:buAutoNum type="alphaLcPeriod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Roboto"/>
                <a:cs typeface="Roboto"/>
                <a:sym typeface="Roboto"/>
              </a:rPr>
              <a:t>What is it and how do I use it?</a:t>
            </a:r>
          </a:p>
          <a:p>
            <a:pPr marL="914400" marR="0" lvl="1" indent="-33655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700"/>
              <a:buFont typeface="Roboto"/>
              <a:buAutoNum type="alphaLcPeriod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Roboto"/>
                <a:cs typeface="Roboto"/>
                <a:sym typeface="Roboto"/>
              </a:rPr>
              <a:t>Using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Roboto"/>
                <a:cs typeface="Roboto"/>
                <a:sym typeface="Roboto"/>
              </a:rPr>
              <a:t>geoms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Roboto"/>
                <a:cs typeface="Roboto"/>
                <a:sym typeface="Roboto"/>
              </a:rPr>
              <a:t> to create common plots</a:t>
            </a:r>
          </a:p>
          <a:p>
            <a:pPr marL="914400" marR="0" lvl="1" indent="-33655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700"/>
              <a:buFont typeface="Roboto"/>
              <a:buAutoNum type="alphaLcPeriod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Roboto"/>
                <a:cs typeface="Roboto"/>
                <a:sym typeface="Roboto"/>
              </a:rPr>
              <a:t>Tweaking aesthetics to perfection using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Roboto"/>
                <a:cs typeface="Roboto"/>
                <a:sym typeface="Roboto"/>
              </a:rPr>
              <a:t>colours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Roboto"/>
                <a:cs typeface="Roboto"/>
                <a:sym typeface="Roboto"/>
              </a:rPr>
              <a:t>, fills, and themes</a:t>
            </a:r>
          </a:p>
          <a:p>
            <a:pPr marL="457200" marR="0" lvl="0" indent="-36195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2100"/>
              <a:buFont typeface="Roboto"/>
              <a:buAutoNum type="arabicPeriod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Roboto"/>
                <a:cs typeface="Roboto"/>
                <a:sym typeface="Roboto"/>
              </a:rPr>
              <a:t>More advanced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Roboto"/>
                <a:cs typeface="Roboto"/>
                <a:sym typeface="Roboto"/>
              </a:rPr>
              <a:t>ggplot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Roboto"/>
              <a:cs typeface="Roboto"/>
              <a:sym typeface="Roboto"/>
            </a:endParaRPr>
          </a:p>
          <a:p>
            <a:pPr marL="914400" marR="0" lvl="1" indent="-33655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700"/>
              <a:buFont typeface="Roboto"/>
              <a:buAutoNum type="alphaLcPeriod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Roboto"/>
                <a:cs typeface="Roboto"/>
                <a:sym typeface="Roboto"/>
              </a:rPr>
              <a:t>Splitting your plots by group</a:t>
            </a:r>
          </a:p>
          <a:p>
            <a:pPr marL="914400" marR="0" lvl="1" indent="-33655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700"/>
              <a:buFont typeface="Roboto"/>
              <a:buAutoNum type="alphaLcPeriod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Roboto"/>
                <a:cs typeface="Roboto"/>
                <a:sym typeface="Roboto"/>
              </a:rPr>
              <a:t>Joining up several plots</a:t>
            </a:r>
          </a:p>
          <a:p>
            <a:pPr marL="914400" marR="0" lvl="1" indent="-33655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700"/>
              <a:buFont typeface="Roboto"/>
              <a:buAutoNum type="alphaLcPeriod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Roboto"/>
                <a:cs typeface="Roboto"/>
                <a:sym typeface="Roboto"/>
              </a:rPr>
              <a:t>Model-based predictions (time allowing)</a:t>
            </a:r>
          </a:p>
          <a:p>
            <a:pPr marL="457200" marR="0" lvl="0" indent="-36195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2100"/>
              <a:buFont typeface="Roboto"/>
              <a:buAutoNum type="arabicPeriod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Roboto"/>
                <a:cs typeface="Roboto"/>
                <a:sym typeface="Roboto"/>
              </a:rPr>
              <a:t>Saving your plots</a:t>
            </a:r>
          </a:p>
        </p:txBody>
      </p:sp>
    </p:spTree>
    <p:extLst>
      <p:ext uri="{BB962C8B-B14F-4D97-AF65-F5344CB8AC3E}">
        <p14:creationId xmlns:p14="http://schemas.microsoft.com/office/powerpoint/2010/main" val="189529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9AC364-29CF-465F-B1E8-2979C73A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71190"/>
            <a:ext cx="3363170" cy="2183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What is ggplot2?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oogle Shape;71;p15">
            <a:extLst>
              <a:ext uri="{FF2B5EF4-FFF2-40B4-BE49-F238E27FC236}">
                <a16:creationId xmlns:a16="http://schemas.microsoft.com/office/drawing/2014/main" id="{BE58D05C-9CB2-447E-B2D5-8A09CE9B60FB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196964" y="1240507"/>
            <a:ext cx="1846470" cy="1583347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D83CA-7578-4736-8CC6-C4303EDDA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5199" y="3729161"/>
            <a:ext cx="6078235" cy="2796247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 fontAlgn="auto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tabLst/>
              <a:defRPr/>
            </a:pP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sym typeface="Roboto"/>
              </a:rPr>
              <a:t>One of the most powerful tools for visualization around </a:t>
            </a:r>
          </a:p>
          <a:p>
            <a:pPr marL="114300" marR="0" lvl="0" indent="-228600" fontAlgn="auto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sym typeface="Roboto"/>
            </a:endParaRPr>
          </a:p>
          <a:p>
            <a:pPr marR="0" lvl="0" algn="ctr" fontAlgn="auto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tabLst/>
              <a:defRPr/>
            </a:pPr>
            <a:r>
              <a:rPr kumimoji="0" lang="en-US" sz="2800" b="0" i="1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sym typeface="Roboto"/>
              </a:rPr>
              <a:t>‘grammar of graphics’</a:t>
            </a:r>
          </a:p>
          <a:p>
            <a:pPr marL="114300" marR="0" lvl="0" indent="-228600" fontAlgn="auto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ym typeface="Roboto"/>
            </a:endParaRPr>
          </a:p>
          <a:p>
            <a:pPr marR="0" lvl="0" fontAlgn="auto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tabLst/>
              <a:defRPr/>
            </a:pP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sym typeface="Roboto"/>
              </a:rPr>
              <a:t>Sits within the ‘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sym typeface="Roboto"/>
              </a:rPr>
              <a:t>Tidyverse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sym typeface="Roboto"/>
              </a:rPr>
              <a:t>’ (suite of great packages)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Google Shape;70;p15">
            <a:extLst>
              <a:ext uri="{FF2B5EF4-FFF2-40B4-BE49-F238E27FC236}">
                <a16:creationId xmlns:a16="http://schemas.microsoft.com/office/drawing/2014/main" id="{F4BE0DFF-6ECD-4624-B99D-83DF1ACE1A31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050038" y="2354401"/>
            <a:ext cx="2713512" cy="2713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639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6BFA-EF85-4A6B-8A55-1A3B4D50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use ggplot2</a:t>
            </a:r>
          </a:p>
        </p:txBody>
      </p:sp>
      <p:sp>
        <p:nvSpPr>
          <p:cNvPr id="4" name="Google Shape;87;p17">
            <a:extLst>
              <a:ext uri="{FF2B5EF4-FFF2-40B4-BE49-F238E27FC236}">
                <a16:creationId xmlns:a16="http://schemas.microsoft.com/office/drawing/2014/main" id="{AB0BBAA9-A79B-4C59-BB6A-5FB3BB06BEE2}"/>
              </a:ext>
            </a:extLst>
          </p:cNvPr>
          <p:cNvSpPr txBox="1">
            <a:spLocks/>
          </p:cNvSpPr>
          <p:nvPr/>
        </p:nvSpPr>
        <p:spPr>
          <a:xfrm>
            <a:off x="838200" y="2022825"/>
            <a:ext cx="10515600" cy="2276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AU" dirty="0"/>
              <a:t>Basic structure for beginning almost all plots: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n-AU" sz="1600" dirty="0"/>
          </a:p>
          <a:p>
            <a:pPr marL="0" indent="0" algn="ctr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AU" dirty="0" err="1">
                <a:latin typeface="Consolas"/>
                <a:ea typeface="Consolas"/>
                <a:cs typeface="Consolas"/>
                <a:sym typeface="Consolas"/>
              </a:rPr>
              <a:t>ggplot</a:t>
            </a:r>
            <a:r>
              <a:rPr lang="en-AU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AU" dirty="0">
                <a:solidFill>
                  <a:schemeClr val="accent2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-AU" dirty="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AU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aes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(x, y)</a:t>
            </a:r>
            <a:r>
              <a:rPr lang="en-AU" dirty="0">
                <a:latin typeface="Consolas"/>
                <a:ea typeface="Consolas"/>
                <a:cs typeface="Consolas"/>
                <a:sym typeface="Consolas"/>
              </a:rPr>
              <a:t>) + </a:t>
            </a:r>
            <a:r>
              <a:rPr lang="en-AU" dirty="0" err="1">
                <a:latin typeface="Consolas"/>
                <a:ea typeface="Consolas"/>
                <a:cs typeface="Consolas"/>
                <a:sym typeface="Consolas"/>
              </a:rPr>
              <a:t>geom</a:t>
            </a:r>
            <a:r>
              <a:rPr lang="en-AU" dirty="0" err="1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_something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n-AU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AU" dirty="0"/>
              <a:t>We tell </a:t>
            </a:r>
            <a:r>
              <a:rPr lang="en-AU" dirty="0" err="1"/>
              <a:t>ggplot</a:t>
            </a:r>
            <a:r>
              <a:rPr lang="en-AU" dirty="0"/>
              <a:t>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What data to use when plotting;</a:t>
            </a:r>
            <a:endParaRPr lang="en-AU"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What variables will go on the x-axis (horizontal) and (usually) on the y-axis (vertical);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What kind of plot to create (using a “</a:t>
            </a:r>
            <a:r>
              <a:rPr lang="en-AU" dirty="0" err="1">
                <a:solidFill>
                  <a:schemeClr val="accent1">
                    <a:lumMod val="75000"/>
                  </a:schemeClr>
                </a:solidFill>
              </a:rPr>
              <a:t>geom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_” function).</a:t>
            </a:r>
          </a:p>
        </p:txBody>
      </p:sp>
    </p:spTree>
    <p:extLst>
      <p:ext uri="{BB962C8B-B14F-4D97-AF65-F5344CB8AC3E}">
        <p14:creationId xmlns:p14="http://schemas.microsoft.com/office/powerpoint/2010/main" val="119586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59133" y="3092861"/>
            <a:ext cx="3331817" cy="67918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r">
              <a:buNone/>
            </a:pPr>
            <a:r>
              <a:rPr lang="en-GB" sz="2400" dirty="0">
                <a:latin typeface="Consolas" panose="020B0609020204030204" pitchFamily="49" charset="0"/>
                <a:ea typeface="Roboto" panose="02000000000000000000" pitchFamily="2" charset="0"/>
              </a:rPr>
              <a:t>+ </a:t>
            </a:r>
            <a:r>
              <a:rPr lang="en-GB" sz="2400" dirty="0" err="1">
                <a:latin typeface="Consolas" panose="020B0609020204030204" pitchFamily="49" charset="0"/>
                <a:ea typeface="Roboto" panose="02000000000000000000" pitchFamily="2" charset="0"/>
              </a:rPr>
              <a:t>geom_</a:t>
            </a:r>
            <a:r>
              <a:rPr lang="en-GB" sz="2400" dirty="0" err="1">
                <a:solidFill>
                  <a:srgbClr val="9900FF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point</a:t>
            </a:r>
            <a:r>
              <a:rPr lang="en-GB" sz="2400" dirty="0">
                <a:latin typeface="Consolas" panose="020B0609020204030204" pitchFamily="49" charset="0"/>
                <a:ea typeface="Roboto" panose="02000000000000000000" pitchFamily="2" charset="0"/>
              </a:rPr>
              <a:t>()</a:t>
            </a:r>
            <a:endParaRPr sz="2400" dirty="0"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650" y="2713351"/>
            <a:ext cx="1472069" cy="1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734" y="4671301"/>
            <a:ext cx="1467892" cy="1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459133" y="5027734"/>
            <a:ext cx="3331817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r">
              <a:buNone/>
            </a:pPr>
            <a:r>
              <a:rPr lang="en-GB" sz="2400" dirty="0">
                <a:latin typeface="Consolas" panose="020B0609020204030204" pitchFamily="49" charset="0"/>
                <a:ea typeface="Roboto" panose="02000000000000000000" pitchFamily="2" charset="0"/>
              </a:rPr>
              <a:t>+ </a:t>
            </a:r>
            <a:r>
              <a:rPr lang="en-GB" sz="2400" dirty="0" err="1">
                <a:latin typeface="Consolas" panose="020B0609020204030204" pitchFamily="49" charset="0"/>
                <a:ea typeface="Roboto" panose="02000000000000000000" pitchFamily="2" charset="0"/>
              </a:rPr>
              <a:t>geom_</a:t>
            </a:r>
            <a:r>
              <a:rPr lang="en-GB" sz="2400" dirty="0" err="1">
                <a:solidFill>
                  <a:srgbClr val="9900FF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smooth</a:t>
            </a:r>
            <a:r>
              <a:rPr lang="en-GB" sz="2400" dirty="0">
                <a:latin typeface="Consolas" panose="020B0609020204030204" pitchFamily="49" charset="0"/>
                <a:ea typeface="Roboto" panose="02000000000000000000" pitchFamily="2" charset="0"/>
              </a:rPr>
              <a:t>()</a:t>
            </a:r>
            <a:endParaRPr sz="2400" dirty="0"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722411" y="5027734"/>
            <a:ext cx="326262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>
              <a:lnSpc>
                <a:spcPct val="115000"/>
              </a:lnSpc>
            </a:pPr>
            <a:r>
              <a:rPr lang="en-GB" sz="2400" dirty="0">
                <a:solidFill>
                  <a:schemeClr val="dk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+ </a:t>
            </a:r>
            <a:r>
              <a:rPr lang="en-GB" sz="2400" dirty="0" err="1">
                <a:solidFill>
                  <a:schemeClr val="dk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geom_</a:t>
            </a:r>
            <a:r>
              <a:rPr lang="en-GB" sz="2400" dirty="0" err="1">
                <a:solidFill>
                  <a:srgbClr val="9900FF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boxplot</a:t>
            </a:r>
            <a:r>
              <a:rPr lang="en-GB" sz="2400" dirty="0">
                <a:solidFill>
                  <a:schemeClr val="dk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()</a:t>
            </a:r>
            <a:endParaRPr sz="2400" dirty="0">
              <a:solidFill>
                <a:schemeClr val="dk2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748027" y="3092861"/>
            <a:ext cx="3262624" cy="763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>
              <a:lnSpc>
                <a:spcPct val="115000"/>
              </a:lnSpc>
              <a:spcAft>
                <a:spcPts val="2133"/>
              </a:spcAft>
            </a:pPr>
            <a:r>
              <a:rPr lang="en-GB" sz="2400" dirty="0">
                <a:solidFill>
                  <a:schemeClr val="dk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+ </a:t>
            </a:r>
            <a:r>
              <a:rPr lang="en-GB" sz="2400" dirty="0" err="1">
                <a:solidFill>
                  <a:schemeClr val="dk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geom_</a:t>
            </a:r>
            <a:r>
              <a:rPr lang="en-GB" sz="2400" dirty="0" err="1">
                <a:solidFill>
                  <a:srgbClr val="9900FF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violin</a:t>
            </a:r>
            <a:r>
              <a:rPr lang="en-GB" sz="2400" dirty="0">
                <a:solidFill>
                  <a:schemeClr val="dk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()</a:t>
            </a:r>
            <a:endParaRPr sz="2400" dirty="0"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6067733" y="1150750"/>
            <a:ext cx="2942917" cy="77078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r">
              <a:buNone/>
            </a:pPr>
            <a:r>
              <a:rPr lang="en-GB" sz="2400" dirty="0">
                <a:latin typeface="Consolas" panose="020B0609020204030204" pitchFamily="49" charset="0"/>
              </a:rPr>
              <a:t>+ </a:t>
            </a:r>
            <a:r>
              <a:rPr lang="en-GB" sz="2400" dirty="0" err="1">
                <a:latin typeface="Consolas" panose="020B0609020204030204" pitchFamily="49" charset="0"/>
              </a:rPr>
              <a:t>geom_</a:t>
            </a:r>
            <a:r>
              <a:rPr lang="en-GB" sz="2400" dirty="0" err="1">
                <a:solidFill>
                  <a:srgbClr val="9900FF"/>
                </a:solidFill>
                <a:latin typeface="Consolas" panose="020B0609020204030204" pitchFamily="49" charset="0"/>
              </a:rPr>
              <a:t>bar</a:t>
            </a:r>
            <a:r>
              <a:rPr lang="en-GB" sz="2400" dirty="0">
                <a:latin typeface="Consolas" panose="020B0609020204030204" pitchFamily="49" charset="0"/>
              </a:rPr>
              <a:t>()</a:t>
            </a:r>
            <a:endParaRPr sz="2400" dirty="0">
              <a:latin typeface="Consolas" panose="020B0609020204030204" pitchFamily="49" charset="0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90805" y="4803752"/>
            <a:ext cx="1534409" cy="1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06250" y="2713351"/>
            <a:ext cx="1608933" cy="160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06283" y="640886"/>
            <a:ext cx="1608900" cy="159099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459133" y="1150750"/>
            <a:ext cx="3331817" cy="770784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>
              <a:lnSpc>
                <a:spcPct val="115000"/>
              </a:lnSpc>
              <a:spcAft>
                <a:spcPts val="2133"/>
              </a:spcAft>
            </a:pPr>
            <a:r>
              <a:rPr lang="en-GB" sz="2400" dirty="0">
                <a:solidFill>
                  <a:schemeClr val="dk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+ </a:t>
            </a:r>
            <a:r>
              <a:rPr lang="en-GB" sz="2400" dirty="0" err="1">
                <a:solidFill>
                  <a:schemeClr val="dk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geom_</a:t>
            </a:r>
            <a:r>
              <a:rPr lang="en-GB" sz="2400" dirty="0" err="1">
                <a:solidFill>
                  <a:srgbClr val="9900FF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density</a:t>
            </a:r>
            <a:r>
              <a:rPr lang="en-GB" sz="2400" dirty="0">
                <a:solidFill>
                  <a:schemeClr val="dk2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()</a:t>
            </a:r>
            <a:endParaRPr sz="2400" dirty="0"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9484" y="731441"/>
            <a:ext cx="1534400" cy="154654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10;p18">
            <a:extLst>
              <a:ext uri="{FF2B5EF4-FFF2-40B4-BE49-F238E27FC236}">
                <a16:creationId xmlns:a16="http://schemas.microsoft.com/office/drawing/2014/main" id="{0265FBFA-4A92-4D42-A7F0-E0C82ABC29F8}"/>
              </a:ext>
            </a:extLst>
          </p:cNvPr>
          <p:cNvSpPr txBox="1"/>
          <p:nvPr/>
        </p:nvSpPr>
        <p:spPr>
          <a:xfrm>
            <a:off x="9460646" y="6223928"/>
            <a:ext cx="2709074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&gt;40 </a:t>
            </a:r>
            <a:r>
              <a:rPr lang="en-GB" sz="1600" dirty="0" err="1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geoms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available</a:t>
            </a:r>
            <a:endParaRPr sz="16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8D6F7-1DE9-447D-9083-29738F8D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AU" dirty="0"/>
              <a:t>Demonstration Data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oogle Shape;123;p20">
            <a:extLst>
              <a:ext uri="{FF2B5EF4-FFF2-40B4-BE49-F238E27FC236}">
                <a16:creationId xmlns:a16="http://schemas.microsoft.com/office/drawing/2014/main" id="{A906D5AB-5A55-41F5-9E1F-E5F4ED2A7CFD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28" y="704504"/>
            <a:ext cx="7681744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B9EF8E-4924-43CA-B785-04DD62241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3998019"/>
            <a:ext cx="6705601" cy="2216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data come from a hypothetical RCT of a new psychological therapy.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We’ll begin by plotting one variable at a time</a:t>
            </a:r>
          </a:p>
        </p:txBody>
      </p:sp>
    </p:spTree>
    <p:extLst>
      <p:ext uri="{BB962C8B-B14F-4D97-AF65-F5344CB8AC3E}">
        <p14:creationId xmlns:p14="http://schemas.microsoft.com/office/powerpoint/2010/main" val="381531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DE9D-48FF-4DBB-9969-62E9D2989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1295400"/>
          </a:xfrm>
        </p:spPr>
        <p:txBody>
          <a:bodyPr/>
          <a:lstStyle/>
          <a:p>
            <a:r>
              <a:rPr lang="en-AU" dirty="0"/>
              <a:t>Plotting one variable </a:t>
            </a:r>
            <a:br>
              <a:rPr lang="en-AU" dirty="0"/>
            </a:br>
            <a:r>
              <a:rPr lang="en-AU" sz="2400" dirty="0"/>
              <a:t>Rumination (5-item Likert, averaged)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8DD72-7FBD-4C3F-9468-B028D0FA8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90750"/>
            <a:ext cx="5732462" cy="3678238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Bar plot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ggplot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(data,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aes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(x = rumination)) +</a:t>
            </a:r>
          </a:p>
          <a:p>
            <a:pPr marL="0" marR="0" lvl="0" indent="45720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geom_bar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</a:t>
            </a:r>
            <a:endParaRPr lang="en-AU" sz="2000" dirty="0"/>
          </a:p>
          <a:p>
            <a:endParaRPr lang="en-AU" sz="2000" dirty="0"/>
          </a:p>
          <a:p>
            <a:r>
              <a:rPr lang="en-AU" sz="2000" dirty="0"/>
              <a:t># Density Plot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ggplot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(data,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aes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(x = rumination)) +</a:t>
            </a: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geom_density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endParaRPr lang="en-AU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E2ECB1-A637-4497-9288-E4B5EF607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477" y="457200"/>
            <a:ext cx="3509125" cy="2789305"/>
          </a:xfrm>
          <a:prstGeom prst="rect">
            <a:avLst/>
          </a:prstGeom>
        </p:spPr>
      </p:pic>
      <p:pic>
        <p:nvPicPr>
          <p:cNvPr id="7" name="Google Shape;132;p21">
            <a:extLst>
              <a:ext uri="{FF2B5EF4-FFF2-40B4-BE49-F238E27FC236}">
                <a16:creationId xmlns:a16="http://schemas.microsoft.com/office/drawing/2014/main" id="{3AA34274-EDE4-4548-AA54-668C992A44B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5477" y="3617950"/>
            <a:ext cx="3509125" cy="27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001CAFE-2F27-4798-A9FB-6FBCC9A58623}"/>
              </a:ext>
            </a:extLst>
          </p:cNvPr>
          <p:cNvSpPr txBox="1">
            <a:spLocks/>
          </p:cNvSpPr>
          <p:nvPr/>
        </p:nvSpPr>
        <p:spPr>
          <a:xfrm>
            <a:off x="839788" y="4800600"/>
            <a:ext cx="5732462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000" i="1" dirty="0"/>
              <a:t>In both cases, </a:t>
            </a:r>
            <a:r>
              <a:rPr lang="en-AU" sz="2000" i="1" dirty="0" err="1"/>
              <a:t>ggplot</a:t>
            </a:r>
            <a:r>
              <a:rPr lang="en-AU" sz="2000" i="1" dirty="0"/>
              <a:t> doesn’t need the y-axis </a:t>
            </a:r>
          </a:p>
          <a:p>
            <a:pPr algn="ctr"/>
            <a:r>
              <a:rPr lang="en-AU" sz="2000" i="1" dirty="0"/>
              <a:t>(it calculates the y-axis for you)</a:t>
            </a:r>
          </a:p>
        </p:txBody>
      </p:sp>
    </p:spTree>
    <p:extLst>
      <p:ext uri="{BB962C8B-B14F-4D97-AF65-F5344CB8AC3E}">
        <p14:creationId xmlns:p14="http://schemas.microsoft.com/office/powerpoint/2010/main" val="35935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DE9D-48FF-4DBB-9969-62E9D2989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1295400"/>
          </a:xfrm>
        </p:spPr>
        <p:txBody>
          <a:bodyPr/>
          <a:lstStyle/>
          <a:p>
            <a:r>
              <a:rPr lang="en-AU" dirty="0"/>
              <a:t>Adding some detail</a:t>
            </a:r>
            <a:br>
              <a:rPr lang="en-AU" dirty="0"/>
            </a:br>
            <a:r>
              <a:rPr lang="en-AU" sz="2400" dirty="0"/>
              <a:t>Sleep difficulty (1 item, Ordinal scale)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8DD72-7FBD-4C3F-9468-B028D0FA8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90750"/>
            <a:ext cx="7904162" cy="4362450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# Bar plot – same idea as before</a:t>
            </a:r>
          </a:p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ggplot</a:t>
            </a:r>
            <a:r>
              <a:rPr lang="en-GB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(data, </a:t>
            </a:r>
            <a:r>
              <a:rPr lang="en-GB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aes</a:t>
            </a:r>
            <a:r>
              <a:rPr lang="en-GB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(x = </a:t>
            </a:r>
            <a:r>
              <a:rPr lang="en-GB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sleep_diff</a:t>
            </a:r>
            <a:r>
              <a:rPr lang="en-GB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)) +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GB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GB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geom_bar</a:t>
            </a:r>
            <a:r>
              <a:rPr lang="en-GB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</a:t>
            </a:r>
          </a:p>
          <a:p>
            <a:pPr>
              <a:spcBef>
                <a:spcPts val="0"/>
              </a:spcBef>
            </a:pPr>
            <a:endParaRPr lang="en-AU" sz="20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AU" sz="20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AU" sz="2000" dirty="0">
                <a:latin typeface="Consolas" panose="020B0609020204030204" pitchFamily="49" charset="0"/>
              </a:rPr>
              <a:t># Now create different bars using colours</a:t>
            </a:r>
          </a:p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ggplot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(data, 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aes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(x = 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sleep_diff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fill = treatment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)) +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geom_bar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</a:pPr>
            <a:r>
              <a:rPr lang="en-AU" sz="1800" dirty="0">
                <a:latin typeface="Consolas" panose="020B0609020204030204" pitchFamily="49" charset="0"/>
              </a:rPr>
              <a:t># Make a clustered bar chart</a:t>
            </a:r>
          </a:p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ggplot</a:t>
            </a:r>
            <a:r>
              <a:rPr lang="en-US" sz="18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(data, </a:t>
            </a:r>
            <a:r>
              <a:rPr lang="en-US" sz="18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aes</a:t>
            </a:r>
            <a:r>
              <a:rPr lang="en-US" sz="18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(x = </a:t>
            </a:r>
            <a:r>
              <a:rPr lang="en-US" sz="18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sleep_diff</a:t>
            </a:r>
            <a:r>
              <a:rPr lang="en-US" sz="18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 fill = treatment)) +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geom_bar</a:t>
            </a:r>
            <a:r>
              <a:rPr lang="en-US" sz="18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position = "dodge"</a:t>
            </a:r>
            <a:r>
              <a:rPr lang="en-US" sz="18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</a:p>
          <a:p>
            <a:endParaRPr lang="en-AU" sz="1800" dirty="0"/>
          </a:p>
        </p:txBody>
      </p:sp>
      <p:pic>
        <p:nvPicPr>
          <p:cNvPr id="9" name="Google Shape;153;p23">
            <a:extLst>
              <a:ext uri="{FF2B5EF4-FFF2-40B4-BE49-F238E27FC236}">
                <a16:creationId xmlns:a16="http://schemas.microsoft.com/office/drawing/2014/main" id="{A0820DFC-E50C-4B0E-B8C0-7CBC5E3E0C0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58674" y="637803"/>
            <a:ext cx="2072208" cy="1658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4;p23">
            <a:extLst>
              <a:ext uri="{FF2B5EF4-FFF2-40B4-BE49-F238E27FC236}">
                <a16:creationId xmlns:a16="http://schemas.microsoft.com/office/drawing/2014/main" id="{E1F0A6D9-7133-4988-8C42-A7C1960E79A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8674" y="2653424"/>
            <a:ext cx="2066525" cy="1658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5;p23">
            <a:extLst>
              <a:ext uri="{FF2B5EF4-FFF2-40B4-BE49-F238E27FC236}">
                <a16:creationId xmlns:a16="http://schemas.microsoft.com/office/drawing/2014/main" id="{C92CE653-3633-4A73-AE78-4AC1568F4D3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8675" y="4744962"/>
            <a:ext cx="2066525" cy="16460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c 2">
            <a:extLst>
              <a:ext uri="{FF2B5EF4-FFF2-40B4-BE49-F238E27FC236}">
                <a16:creationId xmlns:a16="http://schemas.microsoft.com/office/drawing/2014/main" id="{6A5D7F18-B827-4715-BF00-587C20F154C5}"/>
              </a:ext>
            </a:extLst>
          </p:cNvPr>
          <p:cNvSpPr/>
          <p:nvPr/>
        </p:nvSpPr>
        <p:spPr>
          <a:xfrm flipH="1" flipV="1">
            <a:off x="8220275" y="1424891"/>
            <a:ext cx="1047350" cy="1714500"/>
          </a:xfrm>
          <a:prstGeom prst="arc">
            <a:avLst>
              <a:gd name="adj1" fmla="val 16200000"/>
              <a:gd name="adj2" fmla="val 4816999"/>
            </a:avLst>
          </a:prstGeom>
          <a:ln w="63500">
            <a:solidFill>
              <a:schemeClr val="accent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D63302D-DFBE-40EE-8862-1E950BFEBA8C}"/>
              </a:ext>
            </a:extLst>
          </p:cNvPr>
          <p:cNvSpPr/>
          <p:nvPr/>
        </p:nvSpPr>
        <p:spPr>
          <a:xfrm flipV="1">
            <a:off x="10659268" y="3514725"/>
            <a:ext cx="1227932" cy="1714500"/>
          </a:xfrm>
          <a:prstGeom prst="arc">
            <a:avLst>
              <a:gd name="adj1" fmla="val 16200000"/>
              <a:gd name="adj2" fmla="val 4816999"/>
            </a:avLst>
          </a:prstGeom>
          <a:ln w="63500">
            <a:solidFill>
              <a:schemeClr val="accent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279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9407B4-33EF-43B5-89AD-FFAC6666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371190"/>
            <a:ext cx="4787331" cy="1574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Plotting Two Variables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9456821-26B9-4181-B181-305FB820D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641" y="2134209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0035D6FE-7FA2-4D67-8767-6F7E98AB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0608" y="421767"/>
            <a:ext cx="2847251" cy="252375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oogle Shape;169;p25" descr="Diagram&#10;&#10;Description automatically generated">
            <a:extLst>
              <a:ext uri="{FF2B5EF4-FFF2-40B4-BE49-F238E27FC236}">
                <a16:creationId xmlns:a16="http://schemas.microsoft.com/office/drawing/2014/main" id="{CA352A98-0B91-495E-878A-F06FAD900315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482247" y="904078"/>
            <a:ext cx="1703972" cy="1559134"/>
          </a:xfrm>
          <a:prstGeom prst="rect">
            <a:avLst/>
          </a:prstGeom>
          <a:noFill/>
        </p:spPr>
      </p:pic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0381C401-8AFE-4396-B195-C21EA1C7F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8854" y="4490695"/>
            <a:ext cx="2071275" cy="1835943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Google Shape;172;p25">
            <a:extLst>
              <a:ext uri="{FF2B5EF4-FFF2-40B4-BE49-F238E27FC236}">
                <a16:creationId xmlns:a16="http://schemas.microsoft.com/office/drawing/2014/main" id="{0C97DFFA-1A7F-4C9E-9A9C-22941CF44A98}"/>
              </a:ext>
            </a:extLst>
          </p:cNvPr>
          <p:cNvSpPr txBox="1">
            <a:spLocks/>
          </p:cNvSpPr>
          <p:nvPr/>
        </p:nvSpPr>
        <p:spPr>
          <a:xfrm>
            <a:off x="965199" y="3150327"/>
            <a:ext cx="6440971" cy="123208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# Now we tell </a:t>
            </a:r>
            <a:r>
              <a:rPr lang="en-US" sz="2000" dirty="0" err="1">
                <a:latin typeface="Consolas" panose="020B0609020204030204" pitchFamily="49" charset="0"/>
                <a:sym typeface="Consolas"/>
              </a:rPr>
              <a:t>ggplot</a:t>
            </a:r>
            <a:r>
              <a:rPr lang="en-US" sz="2000" dirty="0">
                <a:latin typeface="Consolas" panose="020B0609020204030204" pitchFamily="49" charset="0"/>
                <a:sym typeface="Consolas"/>
              </a:rPr>
              <a:t> what goes on the y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 err="1">
                <a:latin typeface="Consolas" panose="020B0609020204030204" pitchFamily="49" charset="0"/>
                <a:sym typeface="Consolas"/>
              </a:rPr>
              <a:t>ggplot</a:t>
            </a:r>
            <a:r>
              <a:rPr lang="en-US" sz="2000" dirty="0">
                <a:latin typeface="Consolas" panose="020B0609020204030204" pitchFamily="49" charset="0"/>
                <a:sym typeface="Consolas"/>
              </a:rPr>
              <a:t>(data, </a:t>
            </a:r>
            <a:r>
              <a:rPr lang="en-US" sz="2000" dirty="0" err="1">
                <a:latin typeface="Consolas" panose="020B0609020204030204" pitchFamily="49" charset="0"/>
                <a:sym typeface="Consolas"/>
              </a:rPr>
              <a:t>aes</a:t>
            </a:r>
            <a:r>
              <a:rPr lang="en-US" sz="2000" dirty="0">
                <a:latin typeface="Consolas" panose="020B0609020204030204" pitchFamily="49" charset="0"/>
                <a:sym typeface="Consolas"/>
              </a:rPr>
              <a:t>(x = rumination, </a:t>
            </a:r>
          </a:p>
          <a:p>
            <a:pPr marL="182880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  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sym typeface="Consolas"/>
              </a:rPr>
              <a:t>y =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sym typeface="Consolas"/>
              </a:rPr>
              <a:t>negative_affect</a:t>
            </a:r>
            <a:r>
              <a:rPr lang="en-US" sz="2000" dirty="0">
                <a:latin typeface="Consolas" panose="020B0609020204030204" pitchFamily="49" charset="0"/>
                <a:sym typeface="Consolas"/>
              </a:rPr>
              <a:t>))</a:t>
            </a:r>
          </a:p>
        </p:txBody>
      </p:sp>
      <p:pic>
        <p:nvPicPr>
          <p:cNvPr id="5" name="Google Shape;170;p25" descr="Chart, box and whisker chart&#10;&#10;Description automatically generated">
            <a:extLst>
              <a:ext uri="{FF2B5EF4-FFF2-40B4-BE49-F238E27FC236}">
                <a16:creationId xmlns:a16="http://schemas.microsoft.com/office/drawing/2014/main" id="{4DA47D50-EBE1-4E64-8244-BAE591C8F5C4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56954" y="4815756"/>
            <a:ext cx="1275075" cy="1185819"/>
          </a:xfrm>
          <a:prstGeom prst="rect">
            <a:avLst/>
          </a:prstGeom>
          <a:noFill/>
        </p:spPr>
      </p:pic>
      <p:pic>
        <p:nvPicPr>
          <p:cNvPr id="6" name="Google Shape;171;p25" descr="Chart, scatter chart&#10;&#10;Description automatically generated">
            <a:extLst>
              <a:ext uri="{FF2B5EF4-FFF2-40B4-BE49-F238E27FC236}">
                <a16:creationId xmlns:a16="http://schemas.microsoft.com/office/drawing/2014/main" id="{908EA031-87B9-4323-B534-E87F400C14B0}"/>
              </a:ext>
            </a:extLst>
          </p:cNvPr>
          <p:cNvPicPr preferRelativeResize="0"/>
          <p:nvPr/>
        </p:nvPicPr>
        <p:blipFill rotWithShape="1">
          <a:blip r:embed="rId4"/>
          <a:srcRect t="2619"/>
          <a:stretch/>
        </p:blipFill>
        <p:spPr>
          <a:xfrm>
            <a:off x="7848130" y="3283694"/>
            <a:ext cx="2963421" cy="2245209"/>
          </a:xfrm>
          <a:prstGeom prst="rect">
            <a:avLst/>
          </a:prstGeom>
          <a:noFill/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58D3609-9042-4608-81AF-B1B81B228577}"/>
              </a:ext>
            </a:extLst>
          </p:cNvPr>
          <p:cNvSpPr txBox="1">
            <a:spLocks/>
          </p:cNvSpPr>
          <p:nvPr/>
        </p:nvSpPr>
        <p:spPr>
          <a:xfrm>
            <a:off x="965199" y="4657965"/>
            <a:ext cx="3930651" cy="1348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Lots of different </a:t>
            </a:r>
            <a:r>
              <a:rPr lang="en-US" dirty="0" err="1"/>
              <a:t>geoms</a:t>
            </a:r>
            <a:r>
              <a:rPr lang="en-US" dirty="0"/>
              <a:t> possible for seeing how variables relate/differ. </a:t>
            </a:r>
          </a:p>
        </p:txBody>
      </p:sp>
    </p:spTree>
    <p:extLst>
      <p:ext uri="{BB962C8B-B14F-4D97-AF65-F5344CB8AC3E}">
        <p14:creationId xmlns:p14="http://schemas.microsoft.com/office/powerpoint/2010/main" val="99601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756</Words>
  <Application>Microsoft Office PowerPoint</Application>
  <PresentationFormat>Widescreen</PresentationFormat>
  <Paragraphs>109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Raleway Light</vt:lpstr>
      <vt:lpstr>Roboto</vt:lpstr>
      <vt:lpstr>Office Theme</vt:lpstr>
      <vt:lpstr>Data Visualisation in R</vt:lpstr>
      <vt:lpstr>Today’s Agenda</vt:lpstr>
      <vt:lpstr>What is ggplot2?</vt:lpstr>
      <vt:lpstr>How to use ggplot2</vt:lpstr>
      <vt:lpstr>PowerPoint Presentation</vt:lpstr>
      <vt:lpstr>Demonstration Data</vt:lpstr>
      <vt:lpstr>Plotting one variable  Rumination (5-item Likert, averaged)</vt:lpstr>
      <vt:lpstr>Adding some detail Sleep difficulty (1 item, Ordinal scale)</vt:lpstr>
      <vt:lpstr>Plotting Two Variables</vt:lpstr>
      <vt:lpstr>PowerPoint Presentation</vt:lpstr>
      <vt:lpstr>Themes</vt:lpstr>
      <vt:lpstr>Splitting your Plots with facet_wrap()</vt:lpstr>
      <vt:lpstr>Joining your plots with patchwork</vt:lpstr>
      <vt:lpstr>Model-based Predictions using ggeffects</vt:lpstr>
      <vt:lpstr>Saving your plots</vt:lpstr>
      <vt:lpstr>Wrapping up</vt:lpstr>
      <vt:lpstr>More ggplot2 fun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 in R</dc:title>
  <dc:creator>Angus Hughes</dc:creator>
  <cp:lastModifiedBy>Angus Hughes</cp:lastModifiedBy>
  <cp:revision>15</cp:revision>
  <dcterms:created xsi:type="dcterms:W3CDTF">2021-05-26T03:35:17Z</dcterms:created>
  <dcterms:modified xsi:type="dcterms:W3CDTF">2021-05-26T05:36:43Z</dcterms:modified>
</cp:coreProperties>
</file>