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Lst>
  <p:sldSz cy="5143500" cx="9144000"/>
  <p:notesSz cx="6858000" cy="9144000"/>
  <p:embeddedFontLst>
    <p:embeddedFont>
      <p:font typeface="Open Sans"/>
      <p:regular r:id="rId13"/>
      <p:bold r:id="rId14"/>
      <p:italic r:id="rId15"/>
      <p:boldItalic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17" roundtripDataSignature="AMtx7mix0DWbEN47C71BUReRblAOiEdIe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EC843ED-1B1D-4215-8294-F99F3679369C}">
  <a:tblStyle styleId="{7EC843ED-1B1D-4215-8294-F99F3679369C}"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font" Target="fonts/OpenSans-regular.fntdata"/><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font" Target="fonts/OpenSans-italic.fntdata"/><Relationship Id="rId14" Type="http://schemas.openxmlformats.org/officeDocument/2006/relationships/font" Target="fonts/OpenSans-bold.fntdata"/><Relationship Id="rId17" Type="http://customschemas.google.com/relationships/presentationmetadata" Target="metadata"/><Relationship Id="rId16" Type="http://schemas.openxmlformats.org/officeDocument/2006/relationships/font" Target="fonts/OpenSans-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en.wikipedia.org/wiki/Fluid" TargetMode="External"/><Relationship Id="rId3" Type="http://schemas.openxmlformats.org/officeDocument/2006/relationships/hyperlink" Target="https://en.wikipedia.org/wiki/Porous" TargetMode="Externa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p1: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Open Sans"/>
                <a:ea typeface="Open Sans"/>
                <a:cs typeface="Open Sans"/>
                <a:sym typeface="Open Sans"/>
              </a:rPr>
              <a:t>‹#›</a:t>
            </a:fld>
            <a:endParaRPr b="0" i="0" sz="1200" u="none" cap="none" strike="noStrike">
              <a:solidFill>
                <a:schemeClr val="dk1"/>
              </a:solidFill>
              <a:latin typeface="Open Sans"/>
              <a:ea typeface="Open Sans"/>
              <a:cs typeface="Open Sans"/>
              <a:sym typeface="Open Sans"/>
            </a:endParaRPr>
          </a:p>
        </p:txBody>
      </p:sp>
      <p:sp>
        <p:nvSpPr>
          <p:cNvPr id="59" name="Google Shape;59;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0" name="Google Shape;60;p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US" sz="1200" u="none" cap="none" strike="noStrike">
                <a:solidFill>
                  <a:schemeClr val="dk1"/>
                </a:solidFill>
                <a:latin typeface="Open Sans"/>
                <a:ea typeface="Open Sans"/>
                <a:cs typeface="Open Sans"/>
                <a:sym typeface="Open Sans"/>
              </a:rPr>
              <a:t>Main title: 40 pt. Arial</a:t>
            </a:r>
            <a:endParaRPr b="0" i="0" sz="1200" u="none" cap="none" strike="noStrike">
              <a:solidFill>
                <a:schemeClr val="dk1"/>
              </a:solidFill>
              <a:latin typeface="Open Sans"/>
              <a:ea typeface="Open Sans"/>
              <a:cs typeface="Open Sans"/>
              <a:sym typeface="Open Sans"/>
            </a:endParaRPr>
          </a:p>
          <a:p>
            <a:pPr indent="0" lvl="0" marL="0" marR="0" rtl="0" algn="l">
              <a:lnSpc>
                <a:spcPct val="100000"/>
              </a:lnSpc>
              <a:spcBef>
                <a:spcPts val="360"/>
              </a:spcBef>
              <a:spcAft>
                <a:spcPts val="0"/>
              </a:spcAft>
              <a:buClr>
                <a:srgbClr val="000000"/>
              </a:buClr>
              <a:buSzPts val="1400"/>
              <a:buFont typeface="Arial"/>
              <a:buNone/>
            </a:pPr>
            <a:br>
              <a:rPr b="0" i="0" lang="en-US" sz="1200" u="none" cap="none" strike="noStrike">
                <a:solidFill>
                  <a:schemeClr val="dk1"/>
                </a:solidFill>
                <a:latin typeface="Open Sans"/>
                <a:ea typeface="Open Sans"/>
                <a:cs typeface="Open Sans"/>
                <a:sym typeface="Open Sans"/>
              </a:rPr>
            </a:br>
            <a:r>
              <a:rPr b="0" i="0" lang="en-US" sz="1200" u="none" cap="none" strike="noStrike">
                <a:solidFill>
                  <a:schemeClr val="dk1"/>
                </a:solidFill>
                <a:latin typeface="Open Sans"/>
                <a:ea typeface="Open Sans"/>
                <a:cs typeface="Open Sans"/>
                <a:sym typeface="Open Sans"/>
              </a:rPr>
              <a:t>Presenter Name: 16 pt. Arial</a:t>
            </a:r>
            <a:endParaRPr b="0" i="0" sz="1200" u="none" cap="none" strike="noStrike">
              <a:solidFill>
                <a:schemeClr val="dk1"/>
              </a:solidFill>
              <a:latin typeface="Open Sans"/>
              <a:ea typeface="Open Sans"/>
              <a:cs typeface="Open Sans"/>
              <a:sym typeface="Open Sans"/>
            </a:endParaRPr>
          </a:p>
          <a:p>
            <a:pPr indent="0" lvl="0" marL="0" marR="0" rtl="0" algn="l">
              <a:lnSpc>
                <a:spcPct val="100000"/>
              </a:lnSpc>
              <a:spcBef>
                <a:spcPts val="360"/>
              </a:spcBef>
              <a:spcAft>
                <a:spcPts val="0"/>
              </a:spcAft>
              <a:buClr>
                <a:srgbClr val="000000"/>
              </a:buClr>
              <a:buSzPts val="1400"/>
              <a:buFont typeface="Arial"/>
              <a:buNone/>
            </a:pPr>
            <a:r>
              <a:rPr b="0" i="0" lang="en-US" sz="1200" u="none" cap="none" strike="noStrike">
                <a:solidFill>
                  <a:schemeClr val="dk1"/>
                </a:solidFill>
                <a:latin typeface="Open Sans"/>
                <a:ea typeface="Open Sans"/>
                <a:cs typeface="Open Sans"/>
                <a:sym typeface="Open Sans"/>
              </a:rPr>
              <a:t>Presenters Title: 16 pt. Arial Italic</a:t>
            </a:r>
            <a:endParaRPr b="0" i="0" sz="1200" u="none" cap="none" strike="noStrike">
              <a:solidFill>
                <a:schemeClr val="dk1"/>
              </a:solidFill>
              <a:latin typeface="Open Sans"/>
              <a:ea typeface="Open Sans"/>
              <a:cs typeface="Open Sans"/>
              <a:sym typeface="Open Sans"/>
            </a:endParaRPr>
          </a:p>
          <a:p>
            <a:pPr indent="0" lvl="0" marL="0" marR="0" rtl="0" algn="l">
              <a:lnSpc>
                <a:spcPct val="100000"/>
              </a:lnSpc>
              <a:spcBef>
                <a:spcPts val="360"/>
              </a:spcBef>
              <a:spcAft>
                <a:spcPts val="0"/>
              </a:spcAft>
              <a:buClr>
                <a:srgbClr val="000000"/>
              </a:buClr>
              <a:buSzPts val="1400"/>
              <a:buFont typeface="Arial"/>
              <a:buNone/>
            </a:pPr>
            <a:r>
              <a:t/>
            </a:r>
            <a:endParaRPr b="0" i="0" sz="1200" u="none" cap="none" strike="noStrike">
              <a:solidFill>
                <a:schemeClr val="dk1"/>
              </a:solidFill>
              <a:latin typeface="Open Sans"/>
              <a:ea typeface="Open Sans"/>
              <a:cs typeface="Open Sans"/>
              <a:sym typeface="Open San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PINN’s :- Can only train on single instance of the PDE. Difficult to converge on </a:t>
            </a:r>
            <a:r>
              <a:rPr lang="en-US"/>
              <a:t>challenging</a:t>
            </a:r>
            <a:r>
              <a:rPr lang="en-US"/>
              <a:t> PDE constraints.</a:t>
            </a:r>
            <a:endParaRPr/>
          </a:p>
          <a:p>
            <a:pPr indent="0" lvl="0" marL="0" rtl="0" algn="l">
              <a:lnSpc>
                <a:spcPct val="100000"/>
              </a:lnSpc>
              <a:spcBef>
                <a:spcPts val="0"/>
              </a:spcBef>
              <a:spcAft>
                <a:spcPts val="0"/>
              </a:spcAft>
              <a:buSzPts val="1100"/>
              <a:buNone/>
            </a:pPr>
            <a:r>
              <a:rPr lang="en-US"/>
              <a:t>NO :- Learn only from data. When data is low, do not perform really well.</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US"/>
              <a:t>Requirement :- Adding Physics based information to the neural operator.</a:t>
            </a:r>
            <a:endParaRPr/>
          </a:p>
        </p:txBody>
      </p:sp>
      <p:sp>
        <p:nvSpPr>
          <p:cNvPr id="67" name="Google Shape;67;p2: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9" name="Google Shape;79;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Char char="●"/>
            </a:pPr>
            <a:r>
              <a:rPr lang="en-US"/>
              <a:t>Advantages PUNO vs PINN test time optimization is the online training process as the Operator can be trained Offline hence giving PUNO significant advantage in speed.</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18052b2ccb0_1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1" name="Google Shape;91;g18052b2ccb0_1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Char char="●"/>
            </a:pPr>
            <a:r>
              <a:rPr lang="en-US"/>
              <a:t>Advantages PUNO vs PINN test time optimization is the online training process as the Operator can be trained Offline hence giving PUNO significant advantage in speed.</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7" name="Google Shape;97;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b="1" lang="en-US" sz="1050">
                <a:solidFill>
                  <a:srgbClr val="202122"/>
                </a:solidFill>
              </a:rPr>
              <a:t>Darcy's law</a:t>
            </a:r>
            <a:r>
              <a:rPr lang="en-US" sz="1050">
                <a:solidFill>
                  <a:srgbClr val="202122"/>
                </a:solidFill>
                <a:highlight>
                  <a:srgbClr val="FFFFFF"/>
                </a:highlight>
              </a:rPr>
              <a:t> is an equation that describes the flow of a </a:t>
            </a:r>
            <a:r>
              <a:rPr lang="en-US" sz="1050">
                <a:solidFill>
                  <a:srgbClr val="0B0080"/>
                </a:solidFill>
                <a:uFill>
                  <a:noFill/>
                </a:uFill>
                <a:hlinkClick r:id="rId2">
                  <a:extLst>
                    <a:ext uri="{A12FA001-AC4F-418D-AE19-62706E023703}">
                      <ahyp:hlinkClr val="tx"/>
                    </a:ext>
                  </a:extLst>
                </a:hlinkClick>
              </a:rPr>
              <a:t>fluid</a:t>
            </a:r>
            <a:r>
              <a:rPr lang="en-US" sz="1050">
                <a:solidFill>
                  <a:srgbClr val="202122"/>
                </a:solidFill>
                <a:highlight>
                  <a:srgbClr val="FFFFFF"/>
                </a:highlight>
              </a:rPr>
              <a:t> through a </a:t>
            </a:r>
            <a:r>
              <a:rPr lang="en-US" sz="1050">
                <a:solidFill>
                  <a:srgbClr val="0B0080"/>
                </a:solidFill>
                <a:uFill>
                  <a:noFill/>
                </a:uFill>
                <a:hlinkClick r:id="rId3">
                  <a:extLst>
                    <a:ext uri="{A12FA001-AC4F-418D-AE19-62706E023703}">
                      <ahyp:hlinkClr val="tx"/>
                    </a:ext>
                  </a:extLst>
                </a:hlinkClick>
              </a:rPr>
              <a:t>porous</a:t>
            </a:r>
            <a:r>
              <a:rPr lang="en-US" sz="1050">
                <a:solidFill>
                  <a:srgbClr val="202122"/>
                </a:solidFill>
                <a:highlight>
                  <a:srgbClr val="FFFFFF"/>
                </a:highlight>
              </a:rPr>
              <a:t> medium.In our f(x) is taken to be 1 throughout as it is the case with most physical </a:t>
            </a:r>
            <a:r>
              <a:rPr lang="en-US" sz="1050">
                <a:solidFill>
                  <a:srgbClr val="202122"/>
                </a:solidFill>
                <a:highlight>
                  <a:srgbClr val="FFFFFF"/>
                </a:highlight>
              </a:rPr>
              <a:t>scenarios. After sampling a(x) from a gaussian distribution the PDE was solved on a grid of 211*211. The model that we have chosen to optimize using physics informed loss is the U-shaped Neural operator which combines the Spectral Layer from FNO and the U-Net architecture with GELU as the activation function. </a:t>
            </a:r>
            <a:endParaRPr sz="1050">
              <a:solidFill>
                <a:srgbClr val="202122"/>
              </a:solidFill>
              <a:highlight>
                <a:srgbClr val="FFFFFF"/>
              </a:highlight>
            </a:endParaRPr>
          </a:p>
          <a:p>
            <a:pPr indent="0" lvl="0" marL="0" rtl="0" algn="l">
              <a:lnSpc>
                <a:spcPct val="100000"/>
              </a:lnSpc>
              <a:spcBef>
                <a:spcPts val="0"/>
              </a:spcBef>
              <a:spcAft>
                <a:spcPts val="0"/>
              </a:spcAft>
              <a:buSzPts val="1100"/>
              <a:buNone/>
            </a:pPr>
            <a:r>
              <a:rPr lang="en-US" sz="1050">
                <a:solidFill>
                  <a:srgbClr val="202122"/>
                </a:solidFill>
                <a:highlight>
                  <a:srgbClr val="FFFFFF"/>
                </a:highlight>
              </a:rPr>
              <a:t>The network consists of a contracting path and an expansive path, which gives it the u-shaped architecture. During the contraction, the spatial information is reduced while feature information is increased. The expansive pathway combines the feature and spatial information through a sequence of up-convolutions and concatenations with high-resolution features from the contracting path.</a:t>
            </a:r>
            <a:endParaRPr>
              <a:solidFill>
                <a:schemeClr val="dk1"/>
              </a:solidFill>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4" name="Google Shape;104;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rtl="0" algn="l">
              <a:lnSpc>
                <a:spcPct val="100000"/>
              </a:lnSpc>
              <a:spcBef>
                <a:spcPts val="0"/>
              </a:spcBef>
              <a:spcAft>
                <a:spcPts val="0"/>
              </a:spcAft>
              <a:buSzPts val="1100"/>
              <a:buNone/>
            </a:pPr>
            <a:r>
              <a:rPr lang="en-US"/>
              <a:t>We have </a:t>
            </a:r>
            <a:r>
              <a:rPr lang="en-US"/>
              <a:t>tried</a:t>
            </a:r>
            <a:r>
              <a:rPr lang="en-US"/>
              <a:t> out 2 different UNO architectures with varying depths. Hence increasing the parameters. The Physics Informed UNO was able to improve upon the results of UNO. The results of Physics informed Model can be made better by increasing the amount of data being given to the model. Right now we have given double weightage to the data loss than pde loss but with low number of points. The FNO is still able to </a:t>
            </a:r>
            <a:r>
              <a:rPr lang="en-US"/>
              <a:t>perform</a:t>
            </a:r>
            <a:r>
              <a:rPr lang="en-US"/>
              <a:t> the best but has double the number of parameters and more training time than the UNO models. </a:t>
            </a:r>
            <a:endParaRPr/>
          </a:p>
          <a:p>
            <a:pPr indent="-228600" lvl="0" marL="457200" rtl="0" algn="l">
              <a:lnSpc>
                <a:spcPct val="100000"/>
              </a:lnSpc>
              <a:spcBef>
                <a:spcPts val="0"/>
              </a:spcBef>
              <a:spcAft>
                <a:spcPts val="0"/>
              </a:spcAft>
              <a:buSzPts val="1100"/>
              <a:buNone/>
            </a:pPr>
            <a:r>
              <a:t/>
            </a:r>
            <a:endParaRPr>
              <a:solidFill>
                <a:schemeClr val="dk1"/>
              </a:solidFill>
            </a:endParaRPr>
          </a:p>
          <a:p>
            <a:pPr indent="-228600" lvl="0" marL="457200" rtl="0" algn="l">
              <a:lnSpc>
                <a:spcPct val="100000"/>
              </a:lnSpc>
              <a:spcBef>
                <a:spcPts val="0"/>
              </a:spcBef>
              <a:spcAft>
                <a:spcPts val="0"/>
              </a:spcAft>
              <a:buSzPts val="1100"/>
              <a:buNone/>
            </a:pPr>
            <a:r>
              <a:rPr lang="en-US">
                <a:solidFill>
                  <a:schemeClr val="dk1"/>
                </a:solidFill>
              </a:rPr>
              <a:t>Some Future work that Can be done to make this model better</a:t>
            </a:r>
            <a:endParaRPr>
              <a:solidFill>
                <a:schemeClr val="dk1"/>
              </a:solidFill>
            </a:endParaRPr>
          </a:p>
          <a:p>
            <a:pPr indent="-228600" lvl="0" marL="457200" rtl="0" algn="l">
              <a:lnSpc>
                <a:spcPct val="100000"/>
              </a:lnSpc>
              <a:spcBef>
                <a:spcPts val="0"/>
              </a:spcBef>
              <a:spcAft>
                <a:spcPts val="0"/>
              </a:spcAft>
              <a:buSzPts val="1100"/>
              <a:buNone/>
            </a:pPr>
            <a:r>
              <a:rPr lang="en-US">
                <a:solidFill>
                  <a:schemeClr val="dk1"/>
                </a:solidFill>
              </a:rPr>
              <a:t>We used the finite difference method to calculate the physics informed loss because it is difficult calculate derivative of spectral layers using autograd. </a:t>
            </a:r>
            <a:endParaRPr>
              <a:solidFill>
                <a:schemeClr val="dk1"/>
              </a:solidFill>
            </a:endParaRPr>
          </a:p>
          <a:p>
            <a:pPr indent="-228600" lvl="0" marL="457200" rtl="0" algn="l">
              <a:lnSpc>
                <a:spcPct val="100000"/>
              </a:lnSpc>
              <a:spcBef>
                <a:spcPts val="0"/>
              </a:spcBef>
              <a:spcAft>
                <a:spcPts val="0"/>
              </a:spcAft>
              <a:buSzPts val="1100"/>
              <a:buNone/>
            </a:pPr>
            <a:r>
              <a:rPr lang="en-US">
                <a:solidFill>
                  <a:schemeClr val="dk1"/>
                </a:solidFill>
              </a:rPr>
              <a:t>Finding the right ratio of split between the data loss and pde losses.</a:t>
            </a:r>
            <a:endParaRPr>
              <a:solidFill>
                <a:schemeClr val="dk1"/>
              </a:solidFill>
            </a:endParaRPr>
          </a:p>
          <a:p>
            <a:pPr indent="-228600" lvl="0" marL="457200" rtl="0" algn="l">
              <a:lnSpc>
                <a:spcPct val="100000"/>
              </a:lnSpc>
              <a:spcBef>
                <a:spcPts val="0"/>
              </a:spcBef>
              <a:spcAft>
                <a:spcPts val="0"/>
              </a:spcAft>
              <a:buSzPts val="1100"/>
              <a:buNone/>
            </a:pPr>
            <a:r>
              <a:rPr lang="en-US">
                <a:solidFill>
                  <a:schemeClr val="dk1"/>
                </a:solidFill>
              </a:rPr>
              <a:t>Implementing LBFGS instead of Adam as the optimizer.</a:t>
            </a:r>
            <a:endParaRPr>
              <a:solidFill>
                <a:schemeClr val="dk1"/>
              </a:solidFill>
            </a:endParaRPr>
          </a:p>
          <a:p>
            <a:pPr indent="-228600" lvl="0" marL="457200" rtl="0" algn="l">
              <a:lnSpc>
                <a:spcPct val="100000"/>
              </a:lnSpc>
              <a:spcBef>
                <a:spcPts val="0"/>
              </a:spcBef>
              <a:spcAft>
                <a:spcPts val="0"/>
              </a:spcAft>
              <a:buSzPts val="1100"/>
              <a:buNone/>
            </a:pPr>
            <a:r>
              <a:t/>
            </a:r>
            <a:endParaRPr>
              <a:solidFill>
                <a:schemeClr val="dk1"/>
              </a:solidFill>
            </a:endParaRPr>
          </a:p>
          <a:p>
            <a:pPr indent="-228600" lvl="0" marL="45720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p:cSld name="Title Slide">
    <p:spTree>
      <p:nvGrpSpPr>
        <p:cNvPr id="9" name="Shape 9"/>
        <p:cNvGrpSpPr/>
        <p:nvPr/>
      </p:nvGrpSpPr>
      <p:grpSpPr>
        <a:xfrm>
          <a:off x="0" y="0"/>
          <a:ext cx="0" cy="0"/>
          <a:chOff x="0" y="0"/>
          <a:chExt cx="0" cy="0"/>
        </a:xfrm>
      </p:grpSpPr>
      <p:sp>
        <p:nvSpPr>
          <p:cNvPr id="10" name="Google Shape;10;p7"/>
          <p:cNvSpPr/>
          <p:nvPr/>
        </p:nvSpPr>
        <p:spPr>
          <a:xfrm>
            <a:off x="0" y="0"/>
            <a:ext cx="9144000" cy="5143500"/>
          </a:xfrm>
          <a:prstGeom prst="rect">
            <a:avLst/>
          </a:prstGeom>
          <a:solidFill>
            <a:srgbClr val="BB0027"/>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Open Sans"/>
              <a:ea typeface="Open Sans"/>
              <a:cs typeface="Open Sans"/>
              <a:sym typeface="Open Sans"/>
            </a:endParaRPr>
          </a:p>
        </p:txBody>
      </p:sp>
      <p:pic>
        <p:nvPicPr>
          <p:cNvPr id="11" name="Google Shape;11;p7"/>
          <p:cNvPicPr preferRelativeResize="0"/>
          <p:nvPr/>
        </p:nvPicPr>
        <p:blipFill rotWithShape="1">
          <a:blip r:embed="rId2">
            <a:alphaModFix/>
          </a:blip>
          <a:srcRect b="0" l="0" r="0" t="0"/>
          <a:stretch/>
        </p:blipFill>
        <p:spPr>
          <a:xfrm>
            <a:off x="2209800" y="895350"/>
            <a:ext cx="3429000" cy="306388"/>
          </a:xfrm>
          <a:prstGeom prst="rect">
            <a:avLst/>
          </a:prstGeom>
          <a:noFill/>
          <a:ln>
            <a:noFill/>
          </a:ln>
        </p:spPr>
      </p:pic>
      <p:pic>
        <p:nvPicPr>
          <p:cNvPr descr="_Plaid-Digital_FINAL-NEW.png" id="12" name="Google Shape;12;p7"/>
          <p:cNvPicPr preferRelativeResize="0"/>
          <p:nvPr/>
        </p:nvPicPr>
        <p:blipFill rotWithShape="1">
          <a:blip r:embed="rId3">
            <a:alphaModFix/>
          </a:blip>
          <a:srcRect b="1982" l="84736" r="4768" t="23991"/>
          <a:stretch/>
        </p:blipFill>
        <p:spPr>
          <a:xfrm>
            <a:off x="457200" y="0"/>
            <a:ext cx="790573" cy="5143501"/>
          </a:xfrm>
          <a:prstGeom prst="rect">
            <a:avLst/>
          </a:prstGeom>
          <a:noFill/>
          <a:ln>
            <a:noFill/>
          </a:ln>
        </p:spPr>
      </p:pic>
      <p:sp>
        <p:nvSpPr>
          <p:cNvPr id="13" name="Google Shape;13;p7"/>
          <p:cNvSpPr/>
          <p:nvPr/>
        </p:nvSpPr>
        <p:spPr>
          <a:xfrm>
            <a:off x="0" y="0"/>
            <a:ext cx="9144000" cy="5143500"/>
          </a:xfrm>
          <a:prstGeom prst="rect">
            <a:avLst/>
          </a:prstGeom>
          <a:solidFill>
            <a:srgbClr val="BB0027"/>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Open Sans"/>
              <a:ea typeface="Open Sans"/>
              <a:cs typeface="Open Sans"/>
              <a:sym typeface="Open Sans"/>
            </a:endParaRPr>
          </a:p>
        </p:txBody>
      </p:sp>
      <p:pic>
        <p:nvPicPr>
          <p:cNvPr id="14" name="Google Shape;14;p7"/>
          <p:cNvPicPr preferRelativeResize="0"/>
          <p:nvPr/>
        </p:nvPicPr>
        <p:blipFill rotWithShape="1">
          <a:blip r:embed="rId2">
            <a:alphaModFix/>
          </a:blip>
          <a:srcRect b="0" l="0" r="0" t="0"/>
          <a:stretch/>
        </p:blipFill>
        <p:spPr>
          <a:xfrm>
            <a:off x="2209800" y="895350"/>
            <a:ext cx="3429000" cy="306388"/>
          </a:xfrm>
          <a:prstGeom prst="rect">
            <a:avLst/>
          </a:prstGeom>
          <a:noFill/>
          <a:ln>
            <a:noFill/>
          </a:ln>
        </p:spPr>
      </p:pic>
      <p:pic>
        <p:nvPicPr>
          <p:cNvPr descr="_Plaid-Digital_FINAL-NEW.png" id="15" name="Google Shape;15;p7"/>
          <p:cNvPicPr preferRelativeResize="0"/>
          <p:nvPr/>
        </p:nvPicPr>
        <p:blipFill rotWithShape="1">
          <a:blip r:embed="rId3">
            <a:alphaModFix/>
          </a:blip>
          <a:srcRect b="1982" l="84736" r="4768" t="23991"/>
          <a:stretch/>
        </p:blipFill>
        <p:spPr>
          <a:xfrm>
            <a:off x="457200" y="0"/>
            <a:ext cx="790573" cy="5143501"/>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16"/>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50" name="Google Shape;50;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sp>
        <p:nvSpPr>
          <p:cNvPr id="52" name="Google Shape;52;p17"/>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53" name="Google Shape;53;p17"/>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54" name="Google Shape;54;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5" name="Shape 55"/>
        <p:cNvGrpSpPr/>
        <p:nvPr/>
      </p:nvGrpSpPr>
      <p:grpSpPr>
        <a:xfrm>
          <a:off x="0" y="0"/>
          <a:ext cx="0" cy="0"/>
          <a:chOff x="0" y="0"/>
          <a:chExt cx="0" cy="0"/>
        </a:xfrm>
      </p:grpSpPr>
      <p:sp>
        <p:nvSpPr>
          <p:cNvPr id="56" name="Google Shape;56;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6" name="Shape 16"/>
        <p:cNvGrpSpPr/>
        <p:nvPr/>
      </p:nvGrpSpPr>
      <p:grpSpPr>
        <a:xfrm>
          <a:off x="0" y="0"/>
          <a:ext cx="0" cy="0"/>
          <a:chOff x="0" y="0"/>
          <a:chExt cx="0" cy="0"/>
        </a:xfrm>
      </p:grpSpPr>
      <p:sp>
        <p:nvSpPr>
          <p:cNvPr id="17" name="Google Shape;17;p8"/>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8" name="Google Shape;18;p8"/>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9" name="Google Shape;19;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23" name="Google Shape;23;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4" name="Shape 24"/>
        <p:cNvGrpSpPr/>
        <p:nvPr/>
      </p:nvGrpSpPr>
      <p:grpSpPr>
        <a:xfrm>
          <a:off x="0" y="0"/>
          <a:ext cx="0" cy="0"/>
          <a:chOff x="0" y="0"/>
          <a:chExt cx="0" cy="0"/>
        </a:xfrm>
      </p:grpSpPr>
      <p:sp>
        <p:nvSpPr>
          <p:cNvPr id="25" name="Google Shape;25;p10"/>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6" name="Google Shape;26;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7" name="Shape 27"/>
        <p:cNvGrpSpPr/>
        <p:nvPr/>
      </p:nvGrpSpPr>
      <p:grpSpPr>
        <a:xfrm>
          <a:off x="0" y="0"/>
          <a:ext cx="0" cy="0"/>
          <a:chOff x="0" y="0"/>
          <a:chExt cx="0" cy="0"/>
        </a:xfrm>
      </p:grpSpPr>
      <p:sp>
        <p:nvSpPr>
          <p:cNvPr id="28" name="Google Shape;28;p1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9" name="Google Shape;29;p11"/>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0" name="Google Shape;30;p11"/>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1" name="Google Shape;31;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1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4" name="Google Shape;34;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5" name="Shape 35"/>
        <p:cNvGrpSpPr/>
        <p:nvPr/>
      </p:nvGrpSpPr>
      <p:grpSpPr>
        <a:xfrm>
          <a:off x="0" y="0"/>
          <a:ext cx="0" cy="0"/>
          <a:chOff x="0" y="0"/>
          <a:chExt cx="0" cy="0"/>
        </a:xfrm>
      </p:grpSpPr>
      <p:sp>
        <p:nvSpPr>
          <p:cNvPr id="36" name="Google Shape;36;p13"/>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7" name="Google Shape;37;p13"/>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8" name="Google Shape;38;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14"/>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41" name="Google Shape;41;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15"/>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15"/>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45" name="Google Shape;45;p15"/>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6" name="Google Shape;46;p15"/>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47" name="Google Shape;47;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8.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1.png"/><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4.png"/><Relationship Id="rId4" Type="http://schemas.openxmlformats.org/officeDocument/2006/relationships/image" Target="../media/image7.png"/><Relationship Id="rId9" Type="http://schemas.openxmlformats.org/officeDocument/2006/relationships/image" Target="../media/image6.png"/><Relationship Id="rId5" Type="http://schemas.openxmlformats.org/officeDocument/2006/relationships/image" Target="../media/image9.png"/><Relationship Id="rId6" Type="http://schemas.openxmlformats.org/officeDocument/2006/relationships/image" Target="../media/image12.png"/><Relationship Id="rId7" Type="http://schemas.openxmlformats.org/officeDocument/2006/relationships/image" Target="../media/image16.png"/><Relationship Id="rId8"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cxnSp>
        <p:nvCxnSpPr>
          <p:cNvPr id="62" name="Google Shape;62;p1"/>
          <p:cNvCxnSpPr/>
          <p:nvPr/>
        </p:nvCxnSpPr>
        <p:spPr>
          <a:xfrm>
            <a:off x="2209800" y="3486150"/>
            <a:ext cx="5486400" cy="0"/>
          </a:xfrm>
          <a:prstGeom prst="straightConnector1">
            <a:avLst/>
          </a:prstGeom>
          <a:noFill/>
          <a:ln cap="flat" cmpd="sng" w="9525">
            <a:solidFill>
              <a:srgbClr val="FFFFFF"/>
            </a:solidFill>
            <a:prstDash val="solid"/>
            <a:round/>
            <a:headEnd len="sm" w="sm" type="none"/>
            <a:tailEnd len="sm" w="sm" type="none"/>
          </a:ln>
        </p:spPr>
      </p:cxnSp>
      <p:sp>
        <p:nvSpPr>
          <p:cNvPr id="63" name="Google Shape;63;p1"/>
          <p:cNvSpPr txBox="1"/>
          <p:nvPr/>
        </p:nvSpPr>
        <p:spPr>
          <a:xfrm>
            <a:off x="1463047" y="1885950"/>
            <a:ext cx="5019900" cy="1371600"/>
          </a:xfrm>
          <a:prstGeom prst="rect">
            <a:avLst/>
          </a:prstGeom>
          <a:noFill/>
          <a:ln>
            <a:noFill/>
          </a:ln>
        </p:spPr>
        <p:txBody>
          <a:bodyPr anchorCtr="0" anchor="t" bIns="45700" lIns="91425" spcFirstLastPara="1" rIns="91425" wrap="square" tIns="45700">
            <a:noAutofit/>
          </a:bodyPr>
          <a:lstStyle/>
          <a:p>
            <a:pPr indent="-3175" lvl="0" marL="3175" marR="0" rtl="0" algn="l">
              <a:lnSpc>
                <a:spcPct val="100000"/>
              </a:lnSpc>
              <a:spcBef>
                <a:spcPts val="0"/>
              </a:spcBef>
              <a:spcAft>
                <a:spcPts val="0"/>
              </a:spcAft>
              <a:buClr>
                <a:srgbClr val="000000"/>
              </a:buClr>
              <a:buSzPts val="4000"/>
              <a:buFont typeface="Arial"/>
              <a:buNone/>
            </a:pPr>
            <a:r>
              <a:rPr lang="en-US" sz="2800">
                <a:solidFill>
                  <a:schemeClr val="lt1"/>
                </a:solidFill>
                <a:latin typeface="Open Sans"/>
                <a:ea typeface="Open Sans"/>
                <a:cs typeface="Open Sans"/>
                <a:sym typeface="Open Sans"/>
              </a:rPr>
              <a:t>Physics-informed U-shaped Neural Operators</a:t>
            </a:r>
            <a:endParaRPr b="0" i="0" sz="2800" u="none" cap="none" strike="noStrike">
              <a:solidFill>
                <a:schemeClr val="lt1"/>
              </a:solidFill>
              <a:latin typeface="Open Sans"/>
              <a:ea typeface="Open Sans"/>
              <a:cs typeface="Open Sans"/>
              <a:sym typeface="Open Sans"/>
            </a:endParaRPr>
          </a:p>
        </p:txBody>
      </p:sp>
      <p:sp>
        <p:nvSpPr>
          <p:cNvPr id="64" name="Google Shape;64;p1"/>
          <p:cNvSpPr txBox="1"/>
          <p:nvPr/>
        </p:nvSpPr>
        <p:spPr>
          <a:xfrm>
            <a:off x="2133600" y="3638550"/>
            <a:ext cx="5257800" cy="685800"/>
          </a:xfrm>
          <a:prstGeom prst="rect">
            <a:avLst/>
          </a:prstGeom>
          <a:noFill/>
          <a:ln>
            <a:noFill/>
          </a:ln>
        </p:spPr>
        <p:txBody>
          <a:bodyPr anchorCtr="0" anchor="t" bIns="45700" lIns="91425" spcFirstLastPara="1" rIns="91425" wrap="square" tIns="45700">
            <a:noAutofit/>
          </a:bodyPr>
          <a:lstStyle/>
          <a:p>
            <a:pPr indent="-3175" lvl="0" marL="3175" marR="0" rtl="0" algn="l">
              <a:lnSpc>
                <a:spcPct val="100000"/>
              </a:lnSpc>
              <a:spcBef>
                <a:spcPts val="0"/>
              </a:spcBef>
              <a:spcAft>
                <a:spcPts val="0"/>
              </a:spcAft>
              <a:buClr>
                <a:srgbClr val="000000"/>
              </a:buClr>
              <a:buSzPts val="1600"/>
              <a:buFont typeface="Arial"/>
              <a:buNone/>
            </a:pPr>
            <a:r>
              <a:rPr lang="en-US" sz="1600">
                <a:solidFill>
                  <a:srgbClr val="FFFFFF"/>
                </a:solidFill>
                <a:latin typeface="Open Sans"/>
                <a:ea typeface="Open Sans"/>
                <a:cs typeface="Open Sans"/>
                <a:sym typeface="Open Sans"/>
              </a:rPr>
              <a:t>Avi | Shaurjya | Rochan</a:t>
            </a:r>
            <a:endParaRPr/>
          </a:p>
          <a:p>
            <a:pPr indent="-3175" lvl="0" marL="3175" marR="0" rtl="0" algn="l">
              <a:lnSpc>
                <a:spcPct val="100000"/>
              </a:lnSpc>
              <a:spcBef>
                <a:spcPts val="0"/>
              </a:spcBef>
              <a:spcAft>
                <a:spcPts val="0"/>
              </a:spcAft>
              <a:buClr>
                <a:srgbClr val="000000"/>
              </a:buClr>
              <a:buSzPts val="1600"/>
              <a:buFont typeface="Arial"/>
              <a:buNone/>
            </a:pPr>
            <a:r>
              <a:rPr b="0" i="0" lang="en-US" sz="1600" u="none" cap="none" strike="noStrike">
                <a:solidFill>
                  <a:srgbClr val="FFFFFF"/>
                </a:solidFill>
                <a:latin typeface="Open Sans"/>
                <a:ea typeface="Open Sans"/>
                <a:cs typeface="Open Sans"/>
                <a:sym typeface="Open Sans"/>
              </a:rPr>
              <a:t>24-787 Final Project Presentation</a:t>
            </a:r>
            <a:endParaRPr/>
          </a:p>
          <a:p>
            <a:pPr indent="-3175" lvl="0" marL="3175" marR="0" rtl="0" algn="l">
              <a:lnSpc>
                <a:spcPct val="100000"/>
              </a:lnSpc>
              <a:spcBef>
                <a:spcPts val="0"/>
              </a:spcBef>
              <a:spcAft>
                <a:spcPts val="0"/>
              </a:spcAft>
              <a:buClr>
                <a:srgbClr val="000000"/>
              </a:buClr>
              <a:buSzPts val="1600"/>
              <a:buFont typeface="Arial"/>
              <a:buNone/>
            </a:pPr>
            <a:r>
              <a:rPr b="0" i="0" lang="en-US" sz="1600" u="none" cap="none" strike="noStrike">
                <a:solidFill>
                  <a:srgbClr val="FFFFFF"/>
                </a:solidFill>
                <a:latin typeface="Open Sans"/>
                <a:ea typeface="Open Sans"/>
                <a:cs typeface="Open Sans"/>
                <a:sym typeface="Open Sans"/>
              </a:rPr>
              <a:t>December 8</a:t>
            </a:r>
            <a:r>
              <a:rPr b="0" baseline="30000" i="0" lang="en-US" sz="1600" u="none" cap="none" strike="noStrike">
                <a:solidFill>
                  <a:srgbClr val="FFFFFF"/>
                </a:solidFill>
                <a:latin typeface="Open Sans"/>
                <a:ea typeface="Open Sans"/>
                <a:cs typeface="Open Sans"/>
                <a:sym typeface="Open Sans"/>
              </a:rPr>
              <a:t>th</a:t>
            </a:r>
            <a:r>
              <a:rPr b="0" i="0" lang="en-US" sz="1600" u="none" cap="none" strike="noStrike">
                <a:solidFill>
                  <a:srgbClr val="FFFFFF"/>
                </a:solidFill>
                <a:latin typeface="Open Sans"/>
                <a:ea typeface="Open Sans"/>
                <a:cs typeface="Open Sans"/>
                <a:sym typeface="Open Sans"/>
              </a:rPr>
              <a:t>, 2022</a:t>
            </a:r>
            <a:endParaRPr b="0" i="0" sz="1400" u="none" cap="none" strike="noStrike">
              <a:solidFill>
                <a:srgbClr val="000000"/>
              </a:solidFill>
              <a:latin typeface="Arial"/>
              <a:ea typeface="Arial"/>
              <a:cs typeface="Arial"/>
              <a:sym typeface="Arial"/>
            </a:endParaRPr>
          </a:p>
          <a:p>
            <a:pPr indent="-3175" lvl="0" marL="3175" marR="0" rtl="0" algn="l">
              <a:lnSpc>
                <a:spcPct val="100000"/>
              </a:lnSpc>
              <a:spcBef>
                <a:spcPts val="320"/>
              </a:spcBef>
              <a:spcAft>
                <a:spcPts val="0"/>
              </a:spcAft>
              <a:buClr>
                <a:srgbClr val="000000"/>
              </a:buClr>
              <a:buSzPts val="16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2"/>
          <p:cNvSpPr txBox="1"/>
          <p:nvPr/>
        </p:nvSpPr>
        <p:spPr>
          <a:xfrm>
            <a:off x="311700" y="186000"/>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5200"/>
              <a:buFont typeface="Arial"/>
              <a:buNone/>
            </a:pPr>
            <a:r>
              <a:rPr b="1" i="0" lang="en-US" sz="2800" u="none" cap="none" strike="noStrike">
                <a:solidFill>
                  <a:srgbClr val="FF0000"/>
                </a:solidFill>
                <a:latin typeface="Times New Roman"/>
                <a:ea typeface="Times New Roman"/>
                <a:cs typeface="Times New Roman"/>
                <a:sym typeface="Times New Roman"/>
              </a:rPr>
              <a:t>Background</a:t>
            </a:r>
            <a:endParaRPr b="0" i="0" sz="1400" u="none" cap="none" strike="noStrike">
              <a:solidFill>
                <a:srgbClr val="000000"/>
              </a:solidFill>
              <a:latin typeface="Arial"/>
              <a:ea typeface="Arial"/>
              <a:cs typeface="Arial"/>
              <a:sym typeface="Arial"/>
            </a:endParaRPr>
          </a:p>
        </p:txBody>
      </p:sp>
      <p:sp>
        <p:nvSpPr>
          <p:cNvPr id="70" name="Google Shape;70;p2"/>
          <p:cNvSpPr txBox="1"/>
          <p:nvPr/>
        </p:nvSpPr>
        <p:spPr>
          <a:xfrm>
            <a:off x="5709306" y="1363243"/>
            <a:ext cx="3328500" cy="2612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lang="en-US">
                <a:latin typeface="Times New Roman"/>
                <a:ea typeface="Times New Roman"/>
                <a:cs typeface="Times New Roman"/>
                <a:sym typeface="Times New Roman"/>
              </a:rPr>
              <a:t>What if you wanted to optimise a neural operator solution to a single instance ?</a:t>
            </a:r>
            <a:endParaRPr b="0" i="0" sz="1400" u="none" cap="none" strike="noStrike">
              <a:solidFill>
                <a:srgbClr val="000000"/>
              </a:solidFill>
              <a:latin typeface="Arial"/>
              <a:ea typeface="Arial"/>
              <a:cs typeface="Arial"/>
              <a:sym typeface="Arial"/>
            </a:endParaRPr>
          </a:p>
        </p:txBody>
      </p:sp>
      <p:pic>
        <p:nvPicPr>
          <p:cNvPr id="71" name="Google Shape;71;p2"/>
          <p:cNvPicPr preferRelativeResize="0"/>
          <p:nvPr/>
        </p:nvPicPr>
        <p:blipFill>
          <a:blip r:embed="rId3">
            <a:alphaModFix/>
          </a:blip>
          <a:stretch>
            <a:fillRect/>
          </a:stretch>
        </p:blipFill>
        <p:spPr>
          <a:xfrm>
            <a:off x="1522375" y="2902737"/>
            <a:ext cx="2222025" cy="2153275"/>
          </a:xfrm>
          <a:prstGeom prst="rect">
            <a:avLst/>
          </a:prstGeom>
          <a:noFill/>
          <a:ln>
            <a:noFill/>
          </a:ln>
        </p:spPr>
      </p:pic>
      <p:pic>
        <p:nvPicPr>
          <p:cNvPr id="72" name="Google Shape;72;p2"/>
          <p:cNvPicPr preferRelativeResize="0"/>
          <p:nvPr/>
        </p:nvPicPr>
        <p:blipFill>
          <a:blip r:embed="rId4">
            <a:alphaModFix/>
          </a:blip>
          <a:stretch>
            <a:fillRect/>
          </a:stretch>
        </p:blipFill>
        <p:spPr>
          <a:xfrm>
            <a:off x="311700" y="819788"/>
            <a:ext cx="5115906" cy="1937937"/>
          </a:xfrm>
          <a:prstGeom prst="rect">
            <a:avLst/>
          </a:prstGeom>
          <a:noFill/>
          <a:ln cap="flat" cmpd="sng" w="19050">
            <a:solidFill>
              <a:schemeClr val="dk2"/>
            </a:solidFill>
            <a:prstDash val="solid"/>
            <a:round/>
            <a:headEnd len="sm" w="sm" type="none"/>
            <a:tailEnd len="sm" w="sm" type="none"/>
          </a:ln>
        </p:spPr>
      </p:pic>
      <p:sp>
        <p:nvSpPr>
          <p:cNvPr id="73" name="Google Shape;73;p2"/>
          <p:cNvSpPr/>
          <p:nvPr/>
        </p:nvSpPr>
        <p:spPr>
          <a:xfrm rot="1922495">
            <a:off x="6446054" y="2161944"/>
            <a:ext cx="251633" cy="572685"/>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2"/>
          <p:cNvSpPr/>
          <p:nvPr/>
        </p:nvSpPr>
        <p:spPr>
          <a:xfrm rot="-1781131">
            <a:off x="7568066" y="2161862"/>
            <a:ext cx="251394" cy="572817"/>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2"/>
          <p:cNvSpPr/>
          <p:nvPr/>
        </p:nvSpPr>
        <p:spPr>
          <a:xfrm>
            <a:off x="4572000" y="2902750"/>
            <a:ext cx="2066400" cy="1870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sz="1300"/>
              <a:t>Train PINN’s for each instance</a:t>
            </a:r>
            <a:endParaRPr sz="1300"/>
          </a:p>
          <a:p>
            <a:pPr indent="0" lvl="0" marL="0" rtl="0" algn="l">
              <a:spcBef>
                <a:spcPts val="0"/>
              </a:spcBef>
              <a:spcAft>
                <a:spcPts val="0"/>
              </a:spcAft>
              <a:buNone/>
            </a:pPr>
            <a:r>
              <a:t/>
            </a:r>
            <a:endParaRPr sz="1300"/>
          </a:p>
          <a:p>
            <a:pPr indent="-298450" lvl="0" marL="457200" rtl="0" algn="l">
              <a:spcBef>
                <a:spcPts val="0"/>
              </a:spcBef>
              <a:spcAft>
                <a:spcPts val="0"/>
              </a:spcAft>
              <a:buSzPts val="1100"/>
              <a:buChar char="●"/>
            </a:pPr>
            <a:r>
              <a:rPr lang="en-US" sz="1100"/>
              <a:t>Computationally expensive</a:t>
            </a:r>
            <a:endParaRPr sz="1100"/>
          </a:p>
          <a:p>
            <a:pPr indent="-298450" lvl="0" marL="457200" rtl="0" algn="l">
              <a:spcBef>
                <a:spcPts val="0"/>
              </a:spcBef>
              <a:spcAft>
                <a:spcPts val="0"/>
              </a:spcAft>
              <a:buSzPts val="1100"/>
              <a:buChar char="●"/>
            </a:pPr>
            <a:r>
              <a:rPr lang="en-US" sz="1100"/>
              <a:t>Do not achieve the most optimized results</a:t>
            </a:r>
            <a:endParaRPr sz="1100"/>
          </a:p>
        </p:txBody>
      </p:sp>
      <p:sp>
        <p:nvSpPr>
          <p:cNvPr id="76" name="Google Shape;76;p2"/>
          <p:cNvSpPr/>
          <p:nvPr/>
        </p:nvSpPr>
        <p:spPr>
          <a:xfrm>
            <a:off x="7089900" y="2869150"/>
            <a:ext cx="1947900" cy="1870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sz="1300"/>
              <a:t>Retrain Operator with Physics–Informed loss on </a:t>
            </a:r>
            <a:r>
              <a:rPr lang="en-US" sz="1300"/>
              <a:t>the instance</a:t>
            </a:r>
            <a:endParaRPr sz="1300"/>
          </a:p>
          <a:p>
            <a:pPr indent="0" lvl="0" marL="0" rtl="0" algn="l">
              <a:spcBef>
                <a:spcPts val="0"/>
              </a:spcBef>
              <a:spcAft>
                <a:spcPts val="0"/>
              </a:spcAft>
              <a:buNone/>
            </a:pPr>
            <a:r>
              <a:t/>
            </a:r>
            <a:endParaRPr sz="1300"/>
          </a:p>
          <a:p>
            <a:pPr indent="-298450" lvl="0" marL="457200" rtl="0" algn="l">
              <a:spcBef>
                <a:spcPts val="0"/>
              </a:spcBef>
              <a:spcAft>
                <a:spcPts val="0"/>
              </a:spcAft>
              <a:buSzPts val="1100"/>
              <a:buChar char="●"/>
            </a:pPr>
            <a:r>
              <a:rPr lang="en-US" sz="1100"/>
              <a:t>Computationally cheap</a:t>
            </a:r>
            <a:endParaRPr sz="1100"/>
          </a:p>
          <a:p>
            <a:pPr indent="-298450" lvl="0" marL="457200" rtl="0" algn="l">
              <a:spcBef>
                <a:spcPts val="0"/>
              </a:spcBef>
              <a:spcAft>
                <a:spcPts val="0"/>
              </a:spcAft>
              <a:buSzPts val="1100"/>
              <a:buChar char="●"/>
            </a:pPr>
            <a:r>
              <a:rPr lang="en-US" sz="1100"/>
              <a:t>Has shown to show better results </a:t>
            </a:r>
            <a:endParaRPr sz="11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4"/>
          <p:cNvSpPr txBox="1"/>
          <p:nvPr/>
        </p:nvSpPr>
        <p:spPr>
          <a:xfrm>
            <a:off x="368684" y="390691"/>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Arial"/>
              <a:buNone/>
            </a:pPr>
            <a:r>
              <a:rPr b="1" i="0" lang="en-US" sz="2800" u="none" cap="none" strike="noStrike">
                <a:solidFill>
                  <a:srgbClr val="FF0000"/>
                </a:solidFill>
                <a:latin typeface="Times New Roman"/>
                <a:ea typeface="Times New Roman"/>
                <a:cs typeface="Times New Roman"/>
                <a:sym typeface="Times New Roman"/>
              </a:rPr>
              <a:t>Model Overview  </a:t>
            </a:r>
            <a:endParaRPr b="0" i="0" sz="1400" u="none" cap="none" strike="noStrike">
              <a:solidFill>
                <a:srgbClr val="000000"/>
              </a:solidFill>
              <a:latin typeface="Arial"/>
              <a:ea typeface="Arial"/>
              <a:cs typeface="Arial"/>
              <a:sym typeface="Arial"/>
            </a:endParaRPr>
          </a:p>
        </p:txBody>
      </p:sp>
      <p:pic>
        <p:nvPicPr>
          <p:cNvPr id="82" name="Google Shape;82;p4"/>
          <p:cNvPicPr preferRelativeResize="0"/>
          <p:nvPr/>
        </p:nvPicPr>
        <p:blipFill rotWithShape="1">
          <a:blip r:embed="rId3">
            <a:alphaModFix/>
          </a:blip>
          <a:srcRect b="8529" l="0" r="50428" t="19310"/>
          <a:stretch/>
        </p:blipFill>
        <p:spPr>
          <a:xfrm>
            <a:off x="368675" y="3178800"/>
            <a:ext cx="3952398" cy="1021300"/>
          </a:xfrm>
          <a:prstGeom prst="rect">
            <a:avLst/>
          </a:prstGeom>
          <a:noFill/>
          <a:ln>
            <a:noFill/>
          </a:ln>
        </p:spPr>
      </p:pic>
      <p:pic>
        <p:nvPicPr>
          <p:cNvPr id="83" name="Google Shape;83;p4"/>
          <p:cNvPicPr preferRelativeResize="0"/>
          <p:nvPr/>
        </p:nvPicPr>
        <p:blipFill rotWithShape="1">
          <a:blip r:embed="rId3">
            <a:alphaModFix/>
          </a:blip>
          <a:srcRect b="0" l="0" r="50428" t="0"/>
          <a:stretch/>
        </p:blipFill>
        <p:spPr>
          <a:xfrm>
            <a:off x="368674" y="1275950"/>
            <a:ext cx="3952398" cy="1415225"/>
          </a:xfrm>
          <a:prstGeom prst="rect">
            <a:avLst/>
          </a:prstGeom>
          <a:noFill/>
          <a:ln>
            <a:noFill/>
          </a:ln>
        </p:spPr>
      </p:pic>
      <p:sp>
        <p:nvSpPr>
          <p:cNvPr id="84" name="Google Shape;84;p4"/>
          <p:cNvSpPr/>
          <p:nvPr/>
        </p:nvSpPr>
        <p:spPr>
          <a:xfrm>
            <a:off x="4275900" y="1746575"/>
            <a:ext cx="592200" cy="333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4"/>
          <p:cNvSpPr/>
          <p:nvPr/>
        </p:nvSpPr>
        <p:spPr>
          <a:xfrm>
            <a:off x="5284125" y="1472750"/>
            <a:ext cx="1938900" cy="954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a:t>Neural Operator</a:t>
            </a:r>
            <a:endParaRPr b="1"/>
          </a:p>
        </p:txBody>
      </p:sp>
      <p:sp>
        <p:nvSpPr>
          <p:cNvPr id="86" name="Google Shape;86;p4"/>
          <p:cNvSpPr/>
          <p:nvPr/>
        </p:nvSpPr>
        <p:spPr>
          <a:xfrm>
            <a:off x="6113000" y="2590250"/>
            <a:ext cx="288600" cy="4590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a:off x="5287850" y="3212150"/>
            <a:ext cx="1938900" cy="954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a:t>Use the PINN training method on the single instance</a:t>
            </a:r>
            <a:endParaRPr b="1"/>
          </a:p>
        </p:txBody>
      </p:sp>
      <p:sp>
        <p:nvSpPr>
          <p:cNvPr id="88" name="Google Shape;88;p4"/>
          <p:cNvSpPr/>
          <p:nvPr/>
        </p:nvSpPr>
        <p:spPr>
          <a:xfrm rot="10800000">
            <a:off x="4332833" y="3490204"/>
            <a:ext cx="592200" cy="333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g18052b2ccb0_1_0"/>
          <p:cNvSpPr txBox="1"/>
          <p:nvPr/>
        </p:nvSpPr>
        <p:spPr>
          <a:xfrm>
            <a:off x="368684" y="390691"/>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Arial"/>
              <a:buNone/>
            </a:pPr>
            <a:r>
              <a:rPr b="1" i="0" lang="en-US" sz="2800" u="none" cap="none" strike="noStrike">
                <a:solidFill>
                  <a:srgbClr val="FF0000"/>
                </a:solidFill>
                <a:latin typeface="Times New Roman"/>
                <a:ea typeface="Times New Roman"/>
                <a:cs typeface="Times New Roman"/>
                <a:sym typeface="Times New Roman"/>
              </a:rPr>
              <a:t>Model Overview  </a:t>
            </a:r>
            <a:endParaRPr b="0" i="0" sz="1400" u="none" cap="none" strike="noStrike">
              <a:solidFill>
                <a:srgbClr val="000000"/>
              </a:solidFill>
              <a:latin typeface="Arial"/>
              <a:ea typeface="Arial"/>
              <a:cs typeface="Arial"/>
              <a:sym typeface="Arial"/>
            </a:endParaRPr>
          </a:p>
        </p:txBody>
      </p:sp>
      <p:pic>
        <p:nvPicPr>
          <p:cNvPr id="94" name="Google Shape;94;g18052b2ccb0_1_0"/>
          <p:cNvPicPr preferRelativeResize="0"/>
          <p:nvPr/>
        </p:nvPicPr>
        <p:blipFill>
          <a:blip r:embed="rId3">
            <a:alphaModFix/>
          </a:blip>
          <a:stretch>
            <a:fillRect/>
          </a:stretch>
        </p:blipFill>
        <p:spPr>
          <a:xfrm>
            <a:off x="152400" y="1115791"/>
            <a:ext cx="8839204" cy="324564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3"/>
          <p:cNvSpPr txBox="1"/>
          <p:nvPr/>
        </p:nvSpPr>
        <p:spPr>
          <a:xfrm>
            <a:off x="311700" y="292900"/>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5200"/>
              <a:buFont typeface="Arial"/>
              <a:buNone/>
            </a:pPr>
            <a:r>
              <a:rPr b="1" lang="en-US" sz="2800">
                <a:solidFill>
                  <a:srgbClr val="FF0000"/>
                </a:solidFill>
                <a:latin typeface="Times New Roman"/>
                <a:ea typeface="Times New Roman"/>
                <a:cs typeface="Times New Roman"/>
                <a:sym typeface="Times New Roman"/>
              </a:rPr>
              <a:t>Darcy Flow and U-shaped Architecture</a:t>
            </a:r>
            <a:r>
              <a:rPr b="1" i="0" lang="en-US" sz="2800" u="none" cap="none" strike="noStrike">
                <a:solidFill>
                  <a:srgbClr val="FF0000"/>
                </a:solidFill>
                <a:latin typeface="Times New Roman"/>
                <a:ea typeface="Times New Roman"/>
                <a:cs typeface="Times New Roman"/>
                <a:sym typeface="Times New Roman"/>
              </a:rPr>
              <a:t> </a:t>
            </a:r>
            <a:endParaRPr b="0" i="0" sz="1400" u="none" cap="none" strike="noStrike">
              <a:solidFill>
                <a:srgbClr val="000000"/>
              </a:solidFill>
              <a:latin typeface="Arial"/>
              <a:ea typeface="Arial"/>
              <a:cs typeface="Arial"/>
              <a:sym typeface="Arial"/>
            </a:endParaRPr>
          </a:p>
        </p:txBody>
      </p:sp>
      <p:pic>
        <p:nvPicPr>
          <p:cNvPr id="100" name="Google Shape;100;p3"/>
          <p:cNvPicPr preferRelativeResize="0"/>
          <p:nvPr/>
        </p:nvPicPr>
        <p:blipFill>
          <a:blip r:embed="rId3">
            <a:alphaModFix/>
          </a:blip>
          <a:stretch>
            <a:fillRect/>
          </a:stretch>
        </p:blipFill>
        <p:spPr>
          <a:xfrm>
            <a:off x="1869850" y="2384875"/>
            <a:ext cx="5194549" cy="2092975"/>
          </a:xfrm>
          <a:prstGeom prst="rect">
            <a:avLst/>
          </a:prstGeom>
          <a:noFill/>
          <a:ln>
            <a:noFill/>
          </a:ln>
        </p:spPr>
      </p:pic>
      <p:pic>
        <p:nvPicPr>
          <p:cNvPr id="101" name="Google Shape;101;p3"/>
          <p:cNvPicPr preferRelativeResize="0"/>
          <p:nvPr/>
        </p:nvPicPr>
        <p:blipFill>
          <a:blip r:embed="rId4">
            <a:alphaModFix/>
          </a:blip>
          <a:stretch>
            <a:fillRect/>
          </a:stretch>
        </p:blipFill>
        <p:spPr>
          <a:xfrm>
            <a:off x="1869850" y="1137687"/>
            <a:ext cx="4572849" cy="8505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5"/>
          <p:cNvSpPr txBox="1"/>
          <p:nvPr/>
        </p:nvSpPr>
        <p:spPr>
          <a:xfrm>
            <a:off x="368684" y="390691"/>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Arial"/>
              <a:buNone/>
            </a:pPr>
            <a:r>
              <a:rPr b="1" i="0" lang="en-US" sz="2800" u="none" cap="none" strike="noStrike">
                <a:solidFill>
                  <a:srgbClr val="FF0000"/>
                </a:solidFill>
                <a:latin typeface="Times New Roman"/>
                <a:ea typeface="Times New Roman"/>
                <a:cs typeface="Times New Roman"/>
                <a:sym typeface="Times New Roman"/>
              </a:rPr>
              <a:t>Results</a:t>
            </a:r>
            <a:endParaRPr b="0" i="0" sz="1400" u="none" cap="none" strike="noStrike">
              <a:solidFill>
                <a:srgbClr val="000000"/>
              </a:solidFill>
              <a:latin typeface="Arial"/>
              <a:ea typeface="Arial"/>
              <a:cs typeface="Arial"/>
              <a:sym typeface="Arial"/>
            </a:endParaRPr>
          </a:p>
        </p:txBody>
      </p:sp>
      <p:pic>
        <p:nvPicPr>
          <p:cNvPr id="107" name="Google Shape;107;p5"/>
          <p:cNvPicPr preferRelativeResize="0"/>
          <p:nvPr/>
        </p:nvPicPr>
        <p:blipFill>
          <a:blip r:embed="rId3">
            <a:alphaModFix/>
          </a:blip>
          <a:stretch>
            <a:fillRect/>
          </a:stretch>
        </p:blipFill>
        <p:spPr>
          <a:xfrm>
            <a:off x="413200" y="1062050"/>
            <a:ext cx="1629701" cy="1642285"/>
          </a:xfrm>
          <a:prstGeom prst="rect">
            <a:avLst/>
          </a:prstGeom>
          <a:noFill/>
          <a:ln>
            <a:noFill/>
          </a:ln>
        </p:spPr>
      </p:pic>
      <p:pic>
        <p:nvPicPr>
          <p:cNvPr id="108" name="Google Shape;108;p5"/>
          <p:cNvPicPr preferRelativeResize="0"/>
          <p:nvPr/>
        </p:nvPicPr>
        <p:blipFill>
          <a:blip r:embed="rId4">
            <a:alphaModFix/>
          </a:blip>
          <a:stretch>
            <a:fillRect/>
          </a:stretch>
        </p:blipFill>
        <p:spPr>
          <a:xfrm>
            <a:off x="2042900" y="1038425"/>
            <a:ext cx="1653135" cy="1665900"/>
          </a:xfrm>
          <a:prstGeom prst="rect">
            <a:avLst/>
          </a:prstGeom>
          <a:noFill/>
          <a:ln>
            <a:noFill/>
          </a:ln>
        </p:spPr>
      </p:pic>
      <p:pic>
        <p:nvPicPr>
          <p:cNvPr id="109" name="Google Shape;109;p5"/>
          <p:cNvPicPr preferRelativeResize="0"/>
          <p:nvPr/>
        </p:nvPicPr>
        <p:blipFill>
          <a:blip r:embed="rId5">
            <a:alphaModFix/>
          </a:blip>
          <a:stretch>
            <a:fillRect/>
          </a:stretch>
        </p:blipFill>
        <p:spPr>
          <a:xfrm>
            <a:off x="3696025" y="1085700"/>
            <a:ext cx="1483700" cy="1594950"/>
          </a:xfrm>
          <a:prstGeom prst="rect">
            <a:avLst/>
          </a:prstGeom>
          <a:noFill/>
          <a:ln>
            <a:noFill/>
          </a:ln>
        </p:spPr>
      </p:pic>
      <p:pic>
        <p:nvPicPr>
          <p:cNvPr id="110" name="Google Shape;110;p5"/>
          <p:cNvPicPr preferRelativeResize="0"/>
          <p:nvPr/>
        </p:nvPicPr>
        <p:blipFill>
          <a:blip r:embed="rId6">
            <a:alphaModFix/>
          </a:blip>
          <a:stretch>
            <a:fillRect/>
          </a:stretch>
        </p:blipFill>
        <p:spPr>
          <a:xfrm>
            <a:off x="5222163" y="1115985"/>
            <a:ext cx="1499198" cy="1510775"/>
          </a:xfrm>
          <a:prstGeom prst="rect">
            <a:avLst/>
          </a:prstGeom>
          <a:noFill/>
          <a:ln>
            <a:noFill/>
          </a:ln>
        </p:spPr>
      </p:pic>
      <p:pic>
        <p:nvPicPr>
          <p:cNvPr id="111" name="Google Shape;111;p5"/>
          <p:cNvPicPr preferRelativeResize="0"/>
          <p:nvPr/>
        </p:nvPicPr>
        <p:blipFill>
          <a:blip r:embed="rId7">
            <a:alphaModFix/>
          </a:blip>
          <a:stretch>
            <a:fillRect/>
          </a:stretch>
        </p:blipFill>
        <p:spPr>
          <a:xfrm>
            <a:off x="967825" y="2704319"/>
            <a:ext cx="1746718" cy="1760206"/>
          </a:xfrm>
          <a:prstGeom prst="rect">
            <a:avLst/>
          </a:prstGeom>
          <a:noFill/>
          <a:ln>
            <a:noFill/>
          </a:ln>
        </p:spPr>
      </p:pic>
      <p:pic>
        <p:nvPicPr>
          <p:cNvPr id="112" name="Google Shape;112;p5"/>
          <p:cNvPicPr preferRelativeResize="0"/>
          <p:nvPr/>
        </p:nvPicPr>
        <p:blipFill>
          <a:blip r:embed="rId8">
            <a:alphaModFix/>
          </a:blip>
          <a:stretch>
            <a:fillRect/>
          </a:stretch>
        </p:blipFill>
        <p:spPr>
          <a:xfrm>
            <a:off x="2764475" y="2704319"/>
            <a:ext cx="1746718" cy="1760206"/>
          </a:xfrm>
          <a:prstGeom prst="rect">
            <a:avLst/>
          </a:prstGeom>
          <a:noFill/>
          <a:ln>
            <a:noFill/>
          </a:ln>
        </p:spPr>
      </p:pic>
      <p:pic>
        <p:nvPicPr>
          <p:cNvPr id="113" name="Google Shape;113;p5"/>
          <p:cNvPicPr preferRelativeResize="0"/>
          <p:nvPr/>
        </p:nvPicPr>
        <p:blipFill>
          <a:blip r:embed="rId9">
            <a:alphaModFix/>
          </a:blip>
          <a:stretch>
            <a:fillRect/>
          </a:stretch>
        </p:blipFill>
        <p:spPr>
          <a:xfrm>
            <a:off x="4623488" y="2704319"/>
            <a:ext cx="1746718" cy="1760206"/>
          </a:xfrm>
          <a:prstGeom prst="rect">
            <a:avLst/>
          </a:prstGeom>
          <a:noFill/>
          <a:ln>
            <a:noFill/>
          </a:ln>
        </p:spPr>
      </p:pic>
      <p:graphicFrame>
        <p:nvGraphicFramePr>
          <p:cNvPr id="114" name="Google Shape;114;p5"/>
          <p:cNvGraphicFramePr/>
          <p:nvPr/>
        </p:nvGraphicFramePr>
        <p:xfrm>
          <a:off x="7437250" y="1428150"/>
          <a:ext cx="3000000" cy="3000000"/>
        </p:xfrm>
        <a:graphic>
          <a:graphicData uri="http://schemas.openxmlformats.org/drawingml/2006/table">
            <a:tbl>
              <a:tblPr>
                <a:noFill/>
                <a:tableStyleId>{7EC843ED-1B1D-4215-8294-F99F3679369C}</a:tableStyleId>
              </a:tblPr>
              <a:tblGrid>
                <a:gridCol w="1131775"/>
                <a:gridCol w="1131775"/>
              </a:tblGrid>
              <a:tr h="442725">
                <a:tc>
                  <a:txBody>
                    <a:bodyPr/>
                    <a:lstStyle/>
                    <a:p>
                      <a:pPr indent="0" lvl="0" marL="0" rtl="0" algn="l">
                        <a:spcBef>
                          <a:spcPts val="0"/>
                        </a:spcBef>
                        <a:spcAft>
                          <a:spcPts val="0"/>
                        </a:spcAft>
                        <a:buNone/>
                      </a:pPr>
                      <a:r>
                        <a:rPr lang="en-US"/>
                        <a:t>Models</a:t>
                      </a:r>
                      <a:endParaRPr/>
                    </a:p>
                  </a:txBody>
                  <a:tcPr marT="91425" marB="91425" marR="91425" marL="91425"/>
                </a:tc>
                <a:tc>
                  <a:txBody>
                    <a:bodyPr/>
                    <a:lstStyle/>
                    <a:p>
                      <a:pPr indent="0" lvl="0" marL="0" rtl="0" algn="l">
                        <a:spcBef>
                          <a:spcPts val="0"/>
                        </a:spcBef>
                        <a:spcAft>
                          <a:spcPts val="0"/>
                        </a:spcAft>
                        <a:buNone/>
                      </a:pPr>
                      <a:r>
                        <a:rPr lang="en-US"/>
                        <a:t>Error</a:t>
                      </a:r>
                      <a:endParaRPr/>
                    </a:p>
                  </a:txBody>
                  <a:tcPr marT="91425" marB="91425" marR="91425" marL="91425"/>
                </a:tc>
              </a:tr>
              <a:tr h="478250">
                <a:tc>
                  <a:txBody>
                    <a:bodyPr/>
                    <a:lstStyle/>
                    <a:p>
                      <a:pPr indent="0" lvl="0" marL="0" rtl="0" algn="l">
                        <a:spcBef>
                          <a:spcPts val="0"/>
                        </a:spcBef>
                        <a:spcAft>
                          <a:spcPts val="0"/>
                        </a:spcAft>
                        <a:buNone/>
                      </a:pPr>
                      <a:r>
                        <a:rPr lang="en-US"/>
                        <a:t>PUNO</a:t>
                      </a:r>
                      <a:endParaRPr/>
                    </a:p>
                  </a:txBody>
                  <a:tcPr marT="91425" marB="91425" marR="91425" marL="91425"/>
                </a:tc>
                <a:tc>
                  <a:txBody>
                    <a:bodyPr/>
                    <a:lstStyle/>
                    <a:p>
                      <a:pPr indent="0" lvl="0" marL="0" rtl="0" algn="l">
                        <a:spcBef>
                          <a:spcPts val="0"/>
                        </a:spcBef>
                        <a:spcAft>
                          <a:spcPts val="0"/>
                        </a:spcAft>
                        <a:buNone/>
                      </a:pPr>
                      <a:r>
                        <a:rPr b="1" lang="en-US" sz="1050">
                          <a:solidFill>
                            <a:schemeClr val="dk1"/>
                          </a:solidFill>
                          <a:highlight>
                            <a:schemeClr val="lt1"/>
                          </a:highlight>
                          <a:latin typeface="Courier New"/>
                          <a:ea typeface="Courier New"/>
                          <a:cs typeface="Courier New"/>
                          <a:sym typeface="Courier New"/>
                        </a:rPr>
                        <a:t>2.1400698087762242e-08</a:t>
                      </a:r>
                      <a:endParaRPr b="1">
                        <a:solidFill>
                          <a:schemeClr val="dk1"/>
                        </a:solidFill>
                        <a:highlight>
                          <a:schemeClr val="lt1"/>
                        </a:highlight>
                      </a:endParaRPr>
                    </a:p>
                  </a:txBody>
                  <a:tcPr marT="91425" marB="91425" marR="91425" marL="91425"/>
                </a:tc>
              </a:tr>
              <a:tr h="478250">
                <a:tc>
                  <a:txBody>
                    <a:bodyPr/>
                    <a:lstStyle/>
                    <a:p>
                      <a:pPr indent="0" lvl="0" marL="0" rtl="0" algn="l">
                        <a:spcBef>
                          <a:spcPts val="0"/>
                        </a:spcBef>
                        <a:spcAft>
                          <a:spcPts val="0"/>
                        </a:spcAft>
                        <a:buNone/>
                      </a:pPr>
                      <a:r>
                        <a:rPr lang="en-US"/>
                        <a:t>UNO</a:t>
                      </a:r>
                      <a:endParaRPr/>
                    </a:p>
                  </a:txBody>
                  <a:tcPr marT="91425" marB="91425" marR="91425" marL="91425"/>
                </a:tc>
                <a:tc>
                  <a:txBody>
                    <a:bodyPr/>
                    <a:lstStyle/>
                    <a:p>
                      <a:pPr indent="0" lvl="0" marL="0" rtl="0" algn="l">
                        <a:spcBef>
                          <a:spcPts val="0"/>
                        </a:spcBef>
                        <a:spcAft>
                          <a:spcPts val="0"/>
                        </a:spcAft>
                        <a:buNone/>
                      </a:pPr>
                      <a:r>
                        <a:rPr b="1" lang="en-US" sz="1050">
                          <a:solidFill>
                            <a:schemeClr val="dk1"/>
                          </a:solidFill>
                          <a:highlight>
                            <a:schemeClr val="lt1"/>
                          </a:highlight>
                          <a:latin typeface="Courier New"/>
                          <a:ea typeface="Courier New"/>
                          <a:cs typeface="Courier New"/>
                          <a:sym typeface="Courier New"/>
                        </a:rPr>
                        <a:t>2.314775943450188e-08</a:t>
                      </a:r>
                      <a:endParaRPr b="1">
                        <a:solidFill>
                          <a:schemeClr val="dk1"/>
                        </a:solidFill>
                        <a:highlight>
                          <a:schemeClr val="lt1"/>
                        </a:highlight>
                      </a:endParaRPr>
                    </a:p>
                  </a:txBody>
                  <a:tcPr marT="91425" marB="91425" marR="91425" marL="91425"/>
                </a:tc>
              </a:tr>
              <a:tr h="478250">
                <a:tc>
                  <a:txBody>
                    <a:bodyPr/>
                    <a:lstStyle/>
                    <a:p>
                      <a:pPr indent="0" lvl="0" marL="0" rtl="0" algn="l">
                        <a:spcBef>
                          <a:spcPts val="0"/>
                        </a:spcBef>
                        <a:spcAft>
                          <a:spcPts val="0"/>
                        </a:spcAft>
                        <a:buNone/>
                      </a:pPr>
                      <a:r>
                        <a:rPr lang="en-US"/>
                        <a:t>FNO</a:t>
                      </a:r>
                      <a:endParaRPr/>
                    </a:p>
                  </a:txBody>
                  <a:tcPr marT="91425" marB="91425" marR="91425" marL="91425"/>
                </a:tc>
                <a:tc>
                  <a:txBody>
                    <a:bodyPr/>
                    <a:lstStyle/>
                    <a:p>
                      <a:pPr indent="0" lvl="0" marL="0" rtl="0" algn="l">
                        <a:spcBef>
                          <a:spcPts val="0"/>
                        </a:spcBef>
                        <a:spcAft>
                          <a:spcPts val="0"/>
                        </a:spcAft>
                        <a:buNone/>
                      </a:pPr>
                      <a:r>
                        <a:rPr b="1" lang="en-US" sz="1050">
                          <a:solidFill>
                            <a:schemeClr val="dk1"/>
                          </a:solidFill>
                          <a:highlight>
                            <a:schemeClr val="lt1"/>
                          </a:highlight>
                          <a:latin typeface="Courier New"/>
                          <a:ea typeface="Courier New"/>
                          <a:cs typeface="Courier New"/>
                          <a:sym typeface="Courier New"/>
                        </a:rPr>
                        <a:t>6.783312478498672e-09</a:t>
                      </a:r>
                      <a:endParaRPr b="1">
                        <a:solidFill>
                          <a:schemeClr val="dk1"/>
                        </a:solidFill>
                        <a:highlight>
                          <a:schemeClr val="lt1"/>
                        </a:highlight>
                      </a:endParaRPr>
                    </a:p>
                  </a:txBody>
                  <a:tcPr marT="91425" marB="91425" marR="91425" marL="91425"/>
                </a:tc>
              </a:tr>
              <a:tr h="478250">
                <a:tc>
                  <a:txBody>
                    <a:bodyPr/>
                    <a:lstStyle/>
                    <a:p>
                      <a:pPr indent="0" lvl="0" marL="0" rtl="0" algn="l">
                        <a:spcBef>
                          <a:spcPts val="0"/>
                        </a:spcBef>
                        <a:spcAft>
                          <a:spcPts val="0"/>
                        </a:spcAft>
                        <a:buNone/>
                      </a:pPr>
                      <a:r>
                        <a:rPr lang="en-US"/>
                        <a:t>UNO-13</a:t>
                      </a:r>
                      <a:endParaRPr/>
                    </a:p>
                  </a:txBody>
                  <a:tcPr marT="91425" marB="91425" marR="91425" marL="91425"/>
                </a:tc>
                <a:tc>
                  <a:txBody>
                    <a:bodyPr/>
                    <a:lstStyle/>
                    <a:p>
                      <a:pPr indent="0" lvl="0" marL="0" rtl="0" algn="l">
                        <a:spcBef>
                          <a:spcPts val="0"/>
                        </a:spcBef>
                        <a:spcAft>
                          <a:spcPts val="0"/>
                        </a:spcAft>
                        <a:buNone/>
                      </a:pPr>
                      <a:r>
                        <a:rPr b="1" lang="en-US" sz="1050">
                          <a:solidFill>
                            <a:schemeClr val="dk1"/>
                          </a:solidFill>
                          <a:highlight>
                            <a:schemeClr val="lt1"/>
                          </a:highlight>
                          <a:latin typeface="Courier New"/>
                          <a:ea typeface="Courier New"/>
                          <a:cs typeface="Courier New"/>
                          <a:sym typeface="Courier New"/>
                        </a:rPr>
                        <a:t>2.096094856415352e-08</a:t>
                      </a:r>
                      <a:endParaRPr b="1">
                        <a:solidFill>
                          <a:schemeClr val="dk1"/>
                        </a:solidFill>
                        <a:highlight>
                          <a:schemeClr val="lt1"/>
                        </a:highlight>
                      </a:endParaRPr>
                    </a:p>
                  </a:txBody>
                  <a:tcPr marT="91425" marB="91425" marR="91425" marL="91425"/>
                </a:tc>
              </a:tr>
              <a:tr h="478250">
                <a:tc>
                  <a:txBody>
                    <a:bodyPr/>
                    <a:lstStyle/>
                    <a:p>
                      <a:pPr indent="0" lvl="0" marL="0" rtl="0" algn="l">
                        <a:spcBef>
                          <a:spcPts val="0"/>
                        </a:spcBef>
                        <a:spcAft>
                          <a:spcPts val="0"/>
                        </a:spcAft>
                        <a:buNone/>
                      </a:pPr>
                      <a:r>
                        <a:rPr lang="en-US"/>
                        <a:t>PUNO-13</a:t>
                      </a:r>
                      <a:endParaRPr/>
                    </a:p>
                  </a:txBody>
                  <a:tcPr marT="91425" marB="91425" marR="91425" marL="91425"/>
                </a:tc>
                <a:tc>
                  <a:txBody>
                    <a:bodyPr/>
                    <a:lstStyle/>
                    <a:p>
                      <a:pPr indent="0" lvl="0" marL="0" rtl="0" algn="l">
                        <a:spcBef>
                          <a:spcPts val="0"/>
                        </a:spcBef>
                        <a:spcAft>
                          <a:spcPts val="0"/>
                        </a:spcAft>
                        <a:buNone/>
                      </a:pPr>
                      <a:r>
                        <a:rPr b="1" lang="en-US" sz="1050">
                          <a:solidFill>
                            <a:schemeClr val="dk1"/>
                          </a:solidFill>
                          <a:highlight>
                            <a:schemeClr val="lt1"/>
                          </a:highlight>
                          <a:latin typeface="Courier New"/>
                          <a:ea typeface="Courier New"/>
                          <a:cs typeface="Courier New"/>
                          <a:sym typeface="Courier New"/>
                        </a:rPr>
                        <a:t>1.3017107821017466e-07</a:t>
                      </a:r>
                      <a:endParaRPr b="1">
                        <a:solidFill>
                          <a:schemeClr val="dk1"/>
                        </a:solidFill>
                        <a:highlight>
                          <a:schemeClr val="lt1"/>
                        </a:highlight>
                      </a:endParaRPr>
                    </a:p>
                  </a:txBody>
                  <a:tcPr marT="91425" marB="91425" marR="91425" marL="91425"/>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Yilang Liu</dc:creator>
</cp:coreProperties>
</file>