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1932" y="30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6/2/2013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762000" y="-152400"/>
            <a:ext cx="46405800"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descr="C:\Users\HP-Elitebook\repos\avionics-cad\av3\rocketnet-hub\poster\schematic-combin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56" y="6526608"/>
            <a:ext cx="46824901" cy="2331561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285750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17171743" y="4876800"/>
            <a:ext cx="24357257" cy="3952548"/>
          </a:xfrm>
          <a:prstGeom prst="rect">
            <a:avLst/>
          </a:prstGeom>
          <a:noFill/>
          <a:ln>
            <a:noFill/>
          </a:ln>
        </p:spPr>
        <p:txBody>
          <a:bodyPr wrap="square" lIns="73841" tIns="36921" rIns="73841" bIns="36921" rtlCol="0">
            <a:spAutoFit/>
          </a:bodyPr>
          <a:lstStyle/>
          <a:p>
            <a:r>
              <a:rPr lang="en-US" sz="7200" b="1" dirty="0" smtClean="0">
                <a:latin typeface="Verdana" pitchFamily="34" charset="0"/>
              </a:rPr>
              <a:t>Overview</a:t>
            </a:r>
          </a:p>
          <a:p>
            <a:r>
              <a:rPr lang="en-US" sz="3000" dirty="0" smtClean="0">
                <a:latin typeface="Verdana" pitchFamily="34" charset="0"/>
              </a:rPr>
              <a:t>The capstone sponsor, Portland State Aerospace Society (PSAS), designs, builds, and launches high-power rockets. Their 2013 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power management functions as well as provide low latency communication between all of the electronic subsystems used in-flight on a single 6-layer PCB with components placed on both sides.</a:t>
            </a: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a:t>
            </a:r>
            <a:r>
              <a:rPr lang="en-US" sz="15800" b="1" cap="small" dirty="0" err="1" smtClean="0">
                <a:solidFill>
                  <a:srgbClr val="6A7F10"/>
                </a:solidFill>
                <a:latin typeface="Garamond" pitchFamily="18" charset="0"/>
              </a:rPr>
              <a:t>RocketNet</a:t>
            </a:r>
            <a:r>
              <a:rPr lang="en-US" sz="15800" b="1" cap="small" dirty="0" smtClean="0">
                <a:solidFill>
                  <a:srgbClr val="6A7F10"/>
                </a:solidFill>
                <a:latin typeface="Garamond" pitchFamily="18" charset="0"/>
              </a:rPr>
              <a:t> Hub | Capstone 2012-2013</a:t>
            </a:r>
            <a:endParaRPr lang="en-US" sz="15800" b="1" cap="small" dirty="0">
              <a:solidFill>
                <a:srgbClr val="6A7F10"/>
              </a:solidFill>
              <a:latin typeface="Garamond" pitchFamily="18" charset="0"/>
            </a:endParaRPr>
          </a:p>
        </p:txBody>
      </p:sp>
      <p:sp>
        <p:nvSpPr>
          <p:cNvPr id="12" name="TextBox 11"/>
          <p:cNvSpPr txBox="1"/>
          <p:nvPr/>
        </p:nvSpPr>
        <p:spPr>
          <a:xfrm>
            <a:off x="17152542" y="9656088"/>
            <a:ext cx="10508058" cy="6740307"/>
          </a:xfrm>
          <a:prstGeom prst="rect">
            <a:avLst/>
          </a:prstGeom>
          <a:noFill/>
        </p:spPr>
        <p:txBody>
          <a:bodyPr wrap="square" rtlCol="0">
            <a:spAutoFit/>
          </a:bodyPr>
          <a:lstStyle/>
          <a:p>
            <a:r>
              <a:rPr lang="en-US" sz="7200" b="1" dirty="0" smtClean="0">
                <a:latin typeface="Verdana" pitchFamily="34" charset="0"/>
              </a:rPr>
              <a:t>Requirements</a:t>
            </a:r>
          </a:p>
          <a:p>
            <a:pPr marL="1143000" indent="-1143000">
              <a:buFont typeface="Arial" pitchFamily="34" charset="0"/>
              <a:buChar char="•"/>
            </a:pPr>
            <a:r>
              <a:rPr lang="en-US" sz="3000" dirty="0" smtClean="0">
                <a:latin typeface="Verdana" pitchFamily="34" charset="0"/>
              </a:rPr>
              <a:t>Support up to seven independent nodes</a:t>
            </a:r>
          </a:p>
          <a:p>
            <a:pPr marL="1143000" indent="-1143000">
              <a:buFont typeface="Arial" pitchFamily="34" charset="0"/>
              <a:buChar char="•"/>
            </a:pPr>
            <a:r>
              <a:rPr lang="en-US" sz="3000" dirty="0" smtClean="0">
                <a:latin typeface="Verdana" pitchFamily="34" charset="0"/>
              </a:rPr>
              <a:t>High reliability and fail-safe design</a:t>
            </a:r>
          </a:p>
          <a:p>
            <a:pPr marL="1143000" indent="-1143000">
              <a:buFont typeface="Arial" pitchFamily="34" charset="0"/>
              <a:buChar char="•"/>
            </a:pPr>
            <a:r>
              <a:rPr lang="en-US" sz="3000" dirty="0" smtClean="0">
                <a:latin typeface="Verdana" pitchFamily="34" charset="0"/>
              </a:rPr>
              <a:t>Provide low latency inter-node communications using a common protocol</a:t>
            </a:r>
            <a:endParaRPr lang="en-US" sz="3000" dirty="0">
              <a:latin typeface="Verdana" pitchFamily="34" charset="0"/>
            </a:endParaRPr>
          </a:p>
          <a:p>
            <a:pPr marL="1143000" indent="-1143000">
              <a:buFont typeface="Arial" pitchFamily="34" charset="0"/>
              <a:buChar char="•"/>
            </a:pPr>
            <a:r>
              <a:rPr lang="en-US" sz="3000" dirty="0" smtClean="0">
                <a:latin typeface="Verdana" pitchFamily="34" charset="0"/>
              </a:rPr>
              <a:t>Independent power management for each node in-flight and battery management pre-flight</a:t>
            </a:r>
          </a:p>
          <a:p>
            <a:pPr marL="1143000" indent="-1143000">
              <a:buFont typeface="Arial" pitchFamily="34" charset="0"/>
              <a:buChar char="•"/>
            </a:pPr>
            <a:r>
              <a:rPr lang="en-US" sz="3000" dirty="0" smtClean="0">
                <a:latin typeface="Verdana" pitchFamily="34" charset="0"/>
              </a:rPr>
              <a:t>High efficiency switching power regulation from high voltage battery pack for low voltage logic</a:t>
            </a:r>
          </a:p>
          <a:p>
            <a:pPr marL="1143000" indent="-1143000">
              <a:buFont typeface="Arial" pitchFamily="34" charset="0"/>
              <a:buChar char="•"/>
            </a:pPr>
            <a:r>
              <a:rPr lang="en-US" sz="3000" dirty="0" smtClean="0">
                <a:latin typeface="Verdana" pitchFamily="34" charset="0"/>
              </a:rPr>
              <a:t>Low-power consumption when in standby </a:t>
            </a:r>
            <a:r>
              <a:rPr lang="en-US" sz="3000" dirty="0" smtClean="0">
                <a:latin typeface="Verdana" pitchFamily="34" charset="0"/>
              </a:rPr>
              <a:t>mode</a:t>
            </a:r>
          </a:p>
          <a:p>
            <a:pPr marL="1143000" indent="-1143000">
              <a:buFont typeface="Arial" pitchFamily="34" charset="0"/>
              <a:buChar char="•"/>
            </a:pPr>
            <a:r>
              <a:rPr lang="en-US" sz="3000" dirty="0">
                <a:latin typeface="Verdana" pitchFamily="34" charset="0"/>
              </a:rPr>
              <a:t>Must have a Smart Battery System and charge 4 series </a:t>
            </a:r>
            <a:r>
              <a:rPr lang="en-US" sz="3000" dirty="0" err="1">
                <a:latin typeface="Verdana" pitchFamily="34" charset="0"/>
              </a:rPr>
              <a:t>LiPo</a:t>
            </a:r>
            <a:r>
              <a:rPr lang="en-US" sz="3000" dirty="0">
                <a:latin typeface="Verdana" pitchFamily="34" charset="0"/>
              </a:rPr>
              <a:t> battery configuration in under 2 </a:t>
            </a:r>
            <a:r>
              <a:rPr lang="en-US" sz="3000" dirty="0" smtClean="0">
                <a:latin typeface="Verdana" pitchFamily="34" charset="0"/>
              </a:rPr>
              <a:t>hours</a:t>
            </a:r>
            <a:endParaRPr lang="en-US" sz="3000" dirty="0" smtClean="0">
              <a:latin typeface="Verdana" pitchFamily="34" charset="0"/>
            </a:endParaRPr>
          </a:p>
        </p:txBody>
      </p:sp>
      <p:sp>
        <p:nvSpPr>
          <p:cNvPr id="21" name="TextBox 20"/>
          <p:cNvSpPr txBox="1"/>
          <p:nvPr/>
        </p:nvSpPr>
        <p:spPr>
          <a:xfrm>
            <a:off x="1247274" y="15985450"/>
            <a:ext cx="25117926" cy="12741950"/>
          </a:xfrm>
          <a:prstGeom prst="rect">
            <a:avLst/>
          </a:prstGeom>
          <a:noFill/>
        </p:spPr>
        <p:txBody>
          <a:bodyPr wrap="square" rtlCol="0">
            <a:spAutoFit/>
          </a:bodyPr>
          <a:lstStyle/>
          <a:p>
            <a:r>
              <a:rPr lang="en-US" sz="7200" b="1" dirty="0" smtClean="0">
                <a:latin typeface="Verdana" pitchFamily="34" charset="0"/>
              </a:rPr>
              <a:t>Subsystems Design</a:t>
            </a:r>
            <a:endParaRPr lang="en-US" sz="7200" b="1" dirty="0">
              <a:latin typeface="Verdana" pitchFamily="34" charset="0"/>
            </a:endParaRPr>
          </a:p>
          <a:p>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r>
              <a:rPr lang="en-US" sz="3000" dirty="0" smtClean="0">
                <a:latin typeface="Verdana" pitchFamily="34" charset="0"/>
              </a:rPr>
              <a:t>Initially specified as USB, the communications subsystem was changed to operate using the CAN Bus due to latency. This was then re-specified again to use 100Mbps Ethernet.  A 10/100 Mbps 8+1 port switch-on-chip from </a:t>
            </a:r>
            <a:r>
              <a:rPr lang="en-US" sz="3000" dirty="0" err="1" smtClean="0">
                <a:latin typeface="Verdana" pitchFamily="34" charset="0"/>
              </a:rPr>
              <a:t>Micrel</a:t>
            </a:r>
            <a:r>
              <a:rPr lang="en-US" sz="3000" dirty="0" smtClean="0">
                <a:latin typeface="Verdana" pitchFamily="34" charset="0"/>
              </a:rPr>
              <a:t> was selected as it was the only device with the required functionality available to small-scale designers. </a:t>
            </a:r>
            <a:endParaRPr lang="en-US" sz="3000" dirty="0">
              <a:latin typeface="Verdana" pitchFamily="34" charset="0"/>
            </a:endParaRPr>
          </a:p>
          <a:p>
            <a:endParaRPr lang="en-US" sz="3000" dirty="0">
              <a:latin typeface="Verdana" pitchFamily="34" charset="0"/>
            </a:endParaRPr>
          </a:p>
          <a:p>
            <a:r>
              <a:rPr lang="en-US" sz="3000" b="1" dirty="0">
                <a:latin typeface="Verdana" pitchFamily="34" charset="0"/>
              </a:rPr>
              <a:t>Microcontroller</a:t>
            </a:r>
            <a:r>
              <a:rPr lang="en-US" sz="3000" dirty="0">
                <a:latin typeface="Verdana" pitchFamily="34" charset="0"/>
              </a:rPr>
              <a:t>:</a:t>
            </a:r>
          </a:p>
          <a:p>
            <a:r>
              <a:rPr lang="en-US" sz="3000" dirty="0" smtClean="0">
                <a:latin typeface="Verdana" pitchFamily="34" charset="0"/>
              </a:rPr>
              <a:t>PSAS recently 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endParaRPr lang="en-US" sz="3000" dirty="0" smtClean="0">
              <a:latin typeface="Verdana" pitchFamily="34" charset="0"/>
            </a:endParaRPr>
          </a:p>
          <a:p>
            <a:r>
              <a:rPr lang="en-US" sz="3000" b="1" dirty="0" smtClean="0">
                <a:latin typeface="Verdana" pitchFamily="34" charset="0"/>
              </a:rPr>
              <a:t>Power Domains:</a:t>
            </a:r>
          </a:p>
          <a:p>
            <a:r>
              <a:rPr lang="en-US" sz="3000" dirty="0" smtClean="0">
                <a:latin typeface="Verdana" pitchFamily="34" charset="0"/>
              </a:rPr>
              <a:t>The complexity of the this project was greatly increased by the requirement to accommodate five separate power domains on the same board. There are two primary supplies, an 18VDC external supply and a 4-cell </a:t>
            </a:r>
            <a:r>
              <a:rPr lang="en-US" sz="3000" dirty="0" err="1" smtClean="0">
                <a:latin typeface="Verdana" pitchFamily="34" charset="0"/>
              </a:rPr>
              <a:t>LiPo</a:t>
            </a:r>
            <a:r>
              <a:rPr lang="en-US" sz="3000" dirty="0" smtClean="0">
                <a:latin typeface="Verdana" pitchFamily="34" charset="0"/>
              </a:rPr>
              <a:t> battery pack. These feed the high voltage domain that powers the seven nodes and the 3.3V switching regulator. The 3.3V power domain supplies the onboard logic and a 2.1V LDO. The 2.1V power domain is used by the Ethernet  switch.</a:t>
            </a:r>
          </a:p>
          <a:p>
            <a:endParaRPr lang="en-US" sz="3000" dirty="0">
              <a:latin typeface="Verdana" pitchFamily="34" charset="0"/>
            </a:endParaRPr>
          </a:p>
          <a:p>
            <a:r>
              <a:rPr lang="en-US" sz="3000" b="1" dirty="0" smtClean="0">
                <a:latin typeface="Verdana" pitchFamily="34" charset="0"/>
              </a:rPr>
              <a:t>Power Distribution:</a:t>
            </a:r>
          </a:p>
          <a:p>
            <a:r>
              <a:rPr lang="en-US" sz="3000" dirty="0" smtClean="0">
                <a:latin typeface="Verdana" pitchFamily="34" charset="0"/>
              </a:rPr>
              <a:t>Each of the seven nodes can be switched on or off by the MCU. By using a hot swap 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p>
          <a:p>
            <a:endParaRPr lang="en-US" sz="3000" dirty="0">
              <a:latin typeface="Verdana" pitchFamily="34" charset="0"/>
            </a:endParaRPr>
          </a:p>
          <a:p>
            <a:r>
              <a:rPr lang="en-US" sz="3000" b="1" dirty="0" smtClean="0">
                <a:latin typeface="Verdana" pitchFamily="34" charset="0"/>
              </a:rPr>
              <a:t>Battery Charger:</a:t>
            </a:r>
            <a:endParaRPr lang="en-US" sz="3000" dirty="0" smtClean="0">
              <a:latin typeface="Verdana" pitchFamily="34" charset="0"/>
            </a:endParaRPr>
          </a:p>
          <a:p>
            <a:r>
              <a:rPr lang="en-US" sz="3000" dirty="0" smtClean="0">
                <a:latin typeface="Verdana" pitchFamily="34" charset="0"/>
              </a:rPr>
              <a:t>The battery charging circuit allows for shore power to connect and recharge the </a:t>
            </a:r>
            <a:r>
              <a:rPr lang="en-US" sz="3000" dirty="0" err="1" smtClean="0">
                <a:latin typeface="Verdana" pitchFamily="34" charset="0"/>
              </a:rPr>
              <a:t>LiPo</a:t>
            </a:r>
            <a:r>
              <a:rPr lang="en-US" sz="3000" dirty="0" smtClean="0">
                <a:latin typeface="Verdana" pitchFamily="34" charset="0"/>
              </a:rPr>
              <a:t> battery as well as supply power to the rest of the board.</a:t>
            </a:r>
            <a:endParaRPr lang="en-US" sz="3000" dirty="0">
              <a:latin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851029" y="18849544"/>
            <a:ext cx="15705813" cy="10747012"/>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246525833"/>
              </p:ext>
            </p:extLst>
          </p:nvPr>
        </p:nvGraphicFramePr>
        <p:xfrm>
          <a:off x="-152399" y="3429000"/>
          <a:ext cx="44653199" cy="1554480"/>
        </p:xfrm>
        <a:graphic>
          <a:graphicData uri="http://schemas.openxmlformats.org/drawingml/2006/table">
            <a:tbl>
              <a:tblPr firstRow="1" bandRow="1">
                <a:tableStyleId>{5C22544A-7EE6-4342-B048-85BDC9FD1C3A}</a:tableStyleId>
              </a:tblPr>
              <a:tblGrid>
                <a:gridCol w="13632758"/>
                <a:gridCol w="16136041"/>
                <a:gridCol w="1488440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Industry Member: 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Members:</a:t>
                      </a:r>
                      <a:r>
                        <a:rPr lang="en-US" sz="4800" baseline="0" dirty="0" smtClean="0">
                          <a:solidFill>
                            <a:sysClr val="windowText" lastClr="000000"/>
                          </a:solidFill>
                        </a:rPr>
                        <a:t> </a:t>
                      </a:r>
                      <a:r>
                        <a:rPr lang="en-US" sz="4800" dirty="0" smtClean="0">
                          <a:solidFill>
                            <a:sysClr val="windowText" lastClr="000000"/>
                          </a:solidFill>
                        </a:rPr>
                        <a:t>Jackson Pugh-Michael Woodruff-JJ Hartley </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1" y="0"/>
            <a:ext cx="391885" cy="32918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027" name="Picture 3" descr="C:\Users\HP-Elitebook\repos\avionics-cad\av3\rocketnet-hub\block_diagrams\fullblock-higherlev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181600"/>
            <a:ext cx="15617396" cy="982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Elitebook\repos\avionics-cad\av3\rocketnet-hub\block_diagrams\blockdiagra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70214" y="8882523"/>
            <a:ext cx="13067441" cy="9710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526</Words>
  <Application>Microsoft Office PowerPoint</Application>
  <PresentationFormat>Custom</PresentationFormat>
  <Paragraphs>31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JJ Hartley</cp:lastModifiedBy>
  <cp:revision>121</cp:revision>
  <dcterms:created xsi:type="dcterms:W3CDTF">2008-12-19T19:08:39Z</dcterms:created>
  <dcterms:modified xsi:type="dcterms:W3CDTF">2013-06-03T06:12:00Z</dcterms:modified>
</cp:coreProperties>
</file>