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6858000" cy="9144000"/>
  <p:defaultTextStyle>
    <a:defPPr>
      <a:defRPr lang="en-US"/>
    </a:defPPr>
    <a:lvl1pPr marL="0" algn="l" defTabSz="4388211" rtl="0" eaLnBrk="1" latinLnBrk="0" hangingPunct="1">
      <a:defRPr sz="8700" kern="1200">
        <a:solidFill>
          <a:schemeClr val="tx1"/>
        </a:solidFill>
        <a:latin typeface="+mn-lt"/>
        <a:ea typeface="+mn-ea"/>
        <a:cs typeface="+mn-cs"/>
      </a:defRPr>
    </a:lvl1pPr>
    <a:lvl2pPr marL="2194105" algn="l" defTabSz="4388211" rtl="0" eaLnBrk="1" latinLnBrk="0" hangingPunct="1">
      <a:defRPr sz="8700" kern="1200">
        <a:solidFill>
          <a:schemeClr val="tx1"/>
        </a:solidFill>
        <a:latin typeface="+mn-lt"/>
        <a:ea typeface="+mn-ea"/>
        <a:cs typeface="+mn-cs"/>
      </a:defRPr>
    </a:lvl2pPr>
    <a:lvl3pPr marL="4388211" algn="l" defTabSz="4388211" rtl="0" eaLnBrk="1" latinLnBrk="0" hangingPunct="1">
      <a:defRPr sz="8700" kern="1200">
        <a:solidFill>
          <a:schemeClr val="tx1"/>
        </a:solidFill>
        <a:latin typeface="+mn-lt"/>
        <a:ea typeface="+mn-ea"/>
        <a:cs typeface="+mn-cs"/>
      </a:defRPr>
    </a:lvl3pPr>
    <a:lvl4pPr marL="6582316" algn="l" defTabSz="4388211" rtl="0" eaLnBrk="1" latinLnBrk="0" hangingPunct="1">
      <a:defRPr sz="8700" kern="1200">
        <a:solidFill>
          <a:schemeClr val="tx1"/>
        </a:solidFill>
        <a:latin typeface="+mn-lt"/>
        <a:ea typeface="+mn-ea"/>
        <a:cs typeface="+mn-cs"/>
      </a:defRPr>
    </a:lvl4pPr>
    <a:lvl5pPr marL="8776423" algn="l" defTabSz="4388211" rtl="0" eaLnBrk="1" latinLnBrk="0" hangingPunct="1">
      <a:defRPr sz="8700" kern="1200">
        <a:solidFill>
          <a:schemeClr val="tx1"/>
        </a:solidFill>
        <a:latin typeface="+mn-lt"/>
        <a:ea typeface="+mn-ea"/>
        <a:cs typeface="+mn-cs"/>
      </a:defRPr>
    </a:lvl5pPr>
    <a:lvl6pPr marL="10970528" algn="l" defTabSz="4388211" rtl="0" eaLnBrk="1" latinLnBrk="0" hangingPunct="1">
      <a:defRPr sz="8700" kern="1200">
        <a:solidFill>
          <a:schemeClr val="tx1"/>
        </a:solidFill>
        <a:latin typeface="+mn-lt"/>
        <a:ea typeface="+mn-ea"/>
        <a:cs typeface="+mn-cs"/>
      </a:defRPr>
    </a:lvl6pPr>
    <a:lvl7pPr marL="13164633" algn="l" defTabSz="4388211" rtl="0" eaLnBrk="1" latinLnBrk="0" hangingPunct="1">
      <a:defRPr sz="8700" kern="1200">
        <a:solidFill>
          <a:schemeClr val="tx1"/>
        </a:solidFill>
        <a:latin typeface="+mn-lt"/>
        <a:ea typeface="+mn-ea"/>
        <a:cs typeface="+mn-cs"/>
      </a:defRPr>
    </a:lvl7pPr>
    <a:lvl8pPr marL="15358739" algn="l" defTabSz="4388211" rtl="0" eaLnBrk="1" latinLnBrk="0" hangingPunct="1">
      <a:defRPr sz="8700" kern="1200">
        <a:solidFill>
          <a:schemeClr val="tx1"/>
        </a:solidFill>
        <a:latin typeface="+mn-lt"/>
        <a:ea typeface="+mn-ea"/>
        <a:cs typeface="+mn-cs"/>
      </a:defRPr>
    </a:lvl8pPr>
    <a:lvl9pPr marL="17552844" algn="l" defTabSz="4388211" rtl="0" eaLnBrk="1" latinLnBrk="0" hangingPunct="1">
      <a:defRPr sz="87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59A"/>
    <a:srgbClr val="6A7F10"/>
    <a:srgbClr val="A1D8E0"/>
    <a:srgbClr val="B0C7E2"/>
    <a:srgbClr val="FAFFBD"/>
    <a:srgbClr val="A8B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20" d="100"/>
          <a:sy n="20" d="100"/>
        </p:scale>
        <p:origin x="-1902" y="24"/>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3"/>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105" indent="0" algn="ctr">
              <a:buNone/>
              <a:defRPr>
                <a:solidFill>
                  <a:schemeClr val="tx1">
                    <a:tint val="75000"/>
                  </a:schemeClr>
                </a:solidFill>
              </a:defRPr>
            </a:lvl2pPr>
            <a:lvl3pPr marL="4388211" indent="0" algn="ctr">
              <a:buNone/>
              <a:defRPr>
                <a:solidFill>
                  <a:schemeClr val="tx1">
                    <a:tint val="75000"/>
                  </a:schemeClr>
                </a:solidFill>
              </a:defRPr>
            </a:lvl3pPr>
            <a:lvl4pPr marL="6582316" indent="0" algn="ctr">
              <a:buNone/>
              <a:defRPr>
                <a:solidFill>
                  <a:schemeClr val="tx1">
                    <a:tint val="75000"/>
                  </a:schemeClr>
                </a:solidFill>
              </a:defRPr>
            </a:lvl4pPr>
            <a:lvl5pPr marL="8776423" indent="0" algn="ctr">
              <a:buNone/>
              <a:defRPr>
                <a:solidFill>
                  <a:schemeClr val="tx1">
                    <a:tint val="75000"/>
                  </a:schemeClr>
                </a:solidFill>
              </a:defRPr>
            </a:lvl5pPr>
            <a:lvl6pPr marL="10970528" indent="0" algn="ctr">
              <a:buNone/>
              <a:defRPr>
                <a:solidFill>
                  <a:schemeClr val="tx1">
                    <a:tint val="75000"/>
                  </a:schemeClr>
                </a:solidFill>
              </a:defRPr>
            </a:lvl6pPr>
            <a:lvl7pPr marL="13164633" indent="0" algn="ctr">
              <a:buNone/>
              <a:defRPr>
                <a:solidFill>
                  <a:schemeClr val="tx1">
                    <a:tint val="75000"/>
                  </a:schemeClr>
                </a:solidFill>
              </a:defRPr>
            </a:lvl7pPr>
            <a:lvl8pPr marL="15358739" indent="0" algn="ctr">
              <a:buNone/>
              <a:defRPr>
                <a:solidFill>
                  <a:schemeClr val="tx1">
                    <a:tint val="75000"/>
                  </a:schemeClr>
                </a:solidFill>
              </a:defRPr>
            </a:lvl8pPr>
            <a:lvl9pPr marL="17552844"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9D26CB9-01E4-44B8-8084-BCC418CF4A2D}" type="datetimeFigureOut">
              <a:rPr lang="en-US" smtClean="0"/>
              <a:pPr/>
              <a:t>6/2/2013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D26CB9-01E4-44B8-8084-BCC418CF4A2D}" type="datetimeFigureOut">
              <a:rPr lang="en-US" smtClean="0"/>
              <a:pPr/>
              <a:t>6/2/2013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D26CB9-01E4-44B8-8084-BCC418CF4A2D}" type="datetimeFigureOut">
              <a:rPr lang="en-US" smtClean="0"/>
              <a:pPr/>
              <a:t>6/2/2013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D26CB9-01E4-44B8-8084-BCC418CF4A2D}" type="datetimeFigureOut">
              <a:rPr lang="en-US" smtClean="0"/>
              <a:pPr/>
              <a:t>6/2/2013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3" y="13952225"/>
            <a:ext cx="37307520" cy="7200899"/>
          </a:xfrm>
        </p:spPr>
        <p:txBody>
          <a:bodyPr anchor="b"/>
          <a:lstStyle>
            <a:lvl1pPr marL="0" indent="0">
              <a:buNone/>
              <a:defRPr sz="9600">
                <a:solidFill>
                  <a:schemeClr val="tx1">
                    <a:tint val="75000"/>
                  </a:schemeClr>
                </a:solidFill>
              </a:defRPr>
            </a:lvl1pPr>
            <a:lvl2pPr marL="2194105" indent="0">
              <a:buNone/>
              <a:defRPr sz="8700">
                <a:solidFill>
                  <a:schemeClr val="tx1">
                    <a:tint val="75000"/>
                  </a:schemeClr>
                </a:solidFill>
              </a:defRPr>
            </a:lvl2pPr>
            <a:lvl3pPr marL="4388211" indent="0">
              <a:buNone/>
              <a:defRPr sz="7700">
                <a:solidFill>
                  <a:schemeClr val="tx1">
                    <a:tint val="75000"/>
                  </a:schemeClr>
                </a:solidFill>
              </a:defRPr>
            </a:lvl3pPr>
            <a:lvl4pPr marL="6582316" indent="0">
              <a:buNone/>
              <a:defRPr sz="6600">
                <a:solidFill>
                  <a:schemeClr val="tx1">
                    <a:tint val="75000"/>
                  </a:schemeClr>
                </a:solidFill>
              </a:defRPr>
            </a:lvl4pPr>
            <a:lvl5pPr marL="8776423" indent="0">
              <a:buNone/>
              <a:defRPr sz="6600">
                <a:solidFill>
                  <a:schemeClr val="tx1">
                    <a:tint val="75000"/>
                  </a:schemeClr>
                </a:solidFill>
              </a:defRPr>
            </a:lvl5pPr>
            <a:lvl6pPr marL="10970528" indent="0">
              <a:buNone/>
              <a:defRPr sz="6600">
                <a:solidFill>
                  <a:schemeClr val="tx1">
                    <a:tint val="75000"/>
                  </a:schemeClr>
                </a:solidFill>
              </a:defRPr>
            </a:lvl6pPr>
            <a:lvl7pPr marL="13164633" indent="0">
              <a:buNone/>
              <a:defRPr sz="6600">
                <a:solidFill>
                  <a:schemeClr val="tx1">
                    <a:tint val="75000"/>
                  </a:schemeClr>
                </a:solidFill>
              </a:defRPr>
            </a:lvl7pPr>
            <a:lvl8pPr marL="15358739" indent="0">
              <a:buNone/>
              <a:defRPr sz="6600">
                <a:solidFill>
                  <a:schemeClr val="tx1">
                    <a:tint val="75000"/>
                  </a:schemeClr>
                </a:solidFill>
              </a:defRPr>
            </a:lvl8pPr>
            <a:lvl9pPr marL="17552844" indent="0">
              <a:buNone/>
              <a:defRPr sz="6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D26CB9-01E4-44B8-8084-BCC418CF4A2D}" type="datetimeFigureOut">
              <a:rPr lang="en-US" smtClean="0"/>
              <a:pPr/>
              <a:t>6/2/2013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2"/>
            <a:ext cx="19385280" cy="21724623"/>
          </a:xfrm>
        </p:spPr>
        <p:txBody>
          <a:bodyPr/>
          <a:lstStyle>
            <a:lvl1pPr>
              <a:defRPr sz="13400"/>
            </a:lvl1pPr>
            <a:lvl2pPr>
              <a:defRPr sz="11500"/>
            </a:lvl2pPr>
            <a:lvl3pPr>
              <a:defRPr sz="9600"/>
            </a:lvl3pPr>
            <a:lvl4pPr>
              <a:defRPr sz="8700"/>
            </a:lvl4pPr>
            <a:lvl5pPr>
              <a:defRPr sz="8700"/>
            </a:lvl5pPr>
            <a:lvl6pPr>
              <a:defRPr sz="8700"/>
            </a:lvl6pPr>
            <a:lvl7pPr>
              <a:defRPr sz="8700"/>
            </a:lvl7pPr>
            <a:lvl8pPr>
              <a:defRPr sz="8700"/>
            </a:lvl8pPr>
            <a:lvl9pPr>
              <a:defRPr sz="8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2"/>
            <a:ext cx="19385280" cy="21724623"/>
          </a:xfrm>
        </p:spPr>
        <p:txBody>
          <a:bodyPr/>
          <a:lstStyle>
            <a:lvl1pPr>
              <a:defRPr sz="13400"/>
            </a:lvl1pPr>
            <a:lvl2pPr>
              <a:defRPr sz="11500"/>
            </a:lvl2pPr>
            <a:lvl3pPr>
              <a:defRPr sz="9600"/>
            </a:lvl3pPr>
            <a:lvl4pPr>
              <a:defRPr sz="8700"/>
            </a:lvl4pPr>
            <a:lvl5pPr>
              <a:defRPr sz="8700"/>
            </a:lvl5pPr>
            <a:lvl6pPr>
              <a:defRPr sz="8700"/>
            </a:lvl6pPr>
            <a:lvl7pPr>
              <a:defRPr sz="8700"/>
            </a:lvl7pPr>
            <a:lvl8pPr>
              <a:defRPr sz="8700"/>
            </a:lvl8pPr>
            <a:lvl9pPr>
              <a:defRPr sz="8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9D26CB9-01E4-44B8-8084-BCC418CF4A2D}" type="datetimeFigureOut">
              <a:rPr lang="en-US" smtClean="0"/>
              <a:pPr/>
              <a:t>6/2/2013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1" y="7368544"/>
            <a:ext cx="19392903" cy="3070859"/>
          </a:xfrm>
        </p:spPr>
        <p:txBody>
          <a:bodyPr anchor="b"/>
          <a:lstStyle>
            <a:lvl1pPr marL="0" indent="0">
              <a:buNone/>
              <a:defRPr sz="11500" b="1"/>
            </a:lvl1pPr>
            <a:lvl2pPr marL="2194105" indent="0">
              <a:buNone/>
              <a:defRPr sz="9600" b="1"/>
            </a:lvl2pPr>
            <a:lvl3pPr marL="4388211" indent="0">
              <a:buNone/>
              <a:defRPr sz="8700" b="1"/>
            </a:lvl3pPr>
            <a:lvl4pPr marL="6582316" indent="0">
              <a:buNone/>
              <a:defRPr sz="7700" b="1"/>
            </a:lvl4pPr>
            <a:lvl5pPr marL="8776423" indent="0">
              <a:buNone/>
              <a:defRPr sz="7700" b="1"/>
            </a:lvl5pPr>
            <a:lvl6pPr marL="10970528" indent="0">
              <a:buNone/>
              <a:defRPr sz="7700" b="1"/>
            </a:lvl6pPr>
            <a:lvl7pPr marL="13164633" indent="0">
              <a:buNone/>
              <a:defRPr sz="7700" b="1"/>
            </a:lvl7pPr>
            <a:lvl8pPr marL="15358739" indent="0">
              <a:buNone/>
              <a:defRPr sz="7700" b="1"/>
            </a:lvl8pPr>
            <a:lvl9pPr marL="17552844"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1" y="10439400"/>
            <a:ext cx="19392903" cy="18966183"/>
          </a:xfrm>
        </p:spPr>
        <p:txBody>
          <a:bodyPr/>
          <a:lstStyle>
            <a:lvl1pPr>
              <a:defRPr sz="11500"/>
            </a:lvl1pPr>
            <a:lvl2pPr>
              <a:defRPr sz="9600"/>
            </a:lvl2pPr>
            <a:lvl3pPr>
              <a:defRPr sz="87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4"/>
            <a:ext cx="19400521" cy="3070859"/>
          </a:xfrm>
        </p:spPr>
        <p:txBody>
          <a:bodyPr anchor="b"/>
          <a:lstStyle>
            <a:lvl1pPr marL="0" indent="0">
              <a:buNone/>
              <a:defRPr sz="11500" b="1"/>
            </a:lvl1pPr>
            <a:lvl2pPr marL="2194105" indent="0">
              <a:buNone/>
              <a:defRPr sz="9600" b="1"/>
            </a:lvl2pPr>
            <a:lvl3pPr marL="4388211" indent="0">
              <a:buNone/>
              <a:defRPr sz="8700" b="1"/>
            </a:lvl3pPr>
            <a:lvl4pPr marL="6582316" indent="0">
              <a:buNone/>
              <a:defRPr sz="7700" b="1"/>
            </a:lvl4pPr>
            <a:lvl5pPr marL="8776423" indent="0">
              <a:buNone/>
              <a:defRPr sz="7700" b="1"/>
            </a:lvl5pPr>
            <a:lvl6pPr marL="10970528" indent="0">
              <a:buNone/>
              <a:defRPr sz="7700" b="1"/>
            </a:lvl6pPr>
            <a:lvl7pPr marL="13164633" indent="0">
              <a:buNone/>
              <a:defRPr sz="7700" b="1"/>
            </a:lvl7pPr>
            <a:lvl8pPr marL="15358739" indent="0">
              <a:buNone/>
              <a:defRPr sz="7700" b="1"/>
            </a:lvl8pPr>
            <a:lvl9pPr marL="17552844"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1" cy="18966183"/>
          </a:xfrm>
        </p:spPr>
        <p:txBody>
          <a:bodyPr/>
          <a:lstStyle>
            <a:lvl1pPr>
              <a:defRPr sz="11500"/>
            </a:lvl1pPr>
            <a:lvl2pPr>
              <a:defRPr sz="9600"/>
            </a:lvl2pPr>
            <a:lvl3pPr>
              <a:defRPr sz="87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9D26CB9-01E4-44B8-8084-BCC418CF4A2D}" type="datetimeFigureOut">
              <a:rPr lang="en-US" smtClean="0"/>
              <a:pPr/>
              <a:t>6/2/2013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9D26CB9-01E4-44B8-8084-BCC418CF4A2D}" type="datetimeFigureOut">
              <a:rPr lang="en-US" smtClean="0"/>
              <a:pPr/>
              <a:t>6/2/2013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D26CB9-01E4-44B8-8084-BCC418CF4A2D}" type="datetimeFigureOut">
              <a:rPr lang="en-US" smtClean="0"/>
              <a:pPr/>
              <a:t>6/2/2013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3"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1" y="1310643"/>
            <a:ext cx="24536400" cy="28094943"/>
          </a:xfrm>
        </p:spPr>
        <p:txBody>
          <a:bodyPr/>
          <a:lstStyle>
            <a:lvl1pPr>
              <a:defRPr sz="153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3" cy="22517103"/>
          </a:xfrm>
        </p:spPr>
        <p:txBody>
          <a:bodyPr/>
          <a:lstStyle>
            <a:lvl1pPr marL="0" indent="0">
              <a:buNone/>
              <a:defRPr sz="6600"/>
            </a:lvl1pPr>
            <a:lvl2pPr marL="2194105" indent="0">
              <a:buNone/>
              <a:defRPr sz="5700"/>
            </a:lvl2pPr>
            <a:lvl3pPr marL="4388211" indent="0">
              <a:buNone/>
              <a:defRPr sz="4700"/>
            </a:lvl3pPr>
            <a:lvl4pPr marL="6582316" indent="0">
              <a:buNone/>
              <a:defRPr sz="4300"/>
            </a:lvl4pPr>
            <a:lvl5pPr marL="8776423" indent="0">
              <a:buNone/>
              <a:defRPr sz="4300"/>
            </a:lvl5pPr>
            <a:lvl6pPr marL="10970528" indent="0">
              <a:buNone/>
              <a:defRPr sz="4300"/>
            </a:lvl6pPr>
            <a:lvl7pPr marL="13164633" indent="0">
              <a:buNone/>
              <a:defRPr sz="4300"/>
            </a:lvl7pPr>
            <a:lvl8pPr marL="15358739" indent="0">
              <a:buNone/>
              <a:defRPr sz="4300"/>
            </a:lvl8pPr>
            <a:lvl9pPr marL="17552844"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D26CB9-01E4-44B8-8084-BCC418CF4A2D}" type="datetimeFigureOut">
              <a:rPr lang="en-US" smtClean="0"/>
              <a:pPr/>
              <a:t>6/2/2013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3" y="23042880"/>
            <a:ext cx="26334720" cy="2720343"/>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3" y="2941320"/>
            <a:ext cx="26334720" cy="19751040"/>
          </a:xfrm>
        </p:spPr>
        <p:txBody>
          <a:bodyPr/>
          <a:lstStyle>
            <a:lvl1pPr marL="0" indent="0">
              <a:buNone/>
              <a:defRPr sz="15300"/>
            </a:lvl1pPr>
            <a:lvl2pPr marL="2194105" indent="0">
              <a:buNone/>
              <a:defRPr sz="13400"/>
            </a:lvl2pPr>
            <a:lvl3pPr marL="4388211" indent="0">
              <a:buNone/>
              <a:defRPr sz="11500"/>
            </a:lvl3pPr>
            <a:lvl4pPr marL="6582316" indent="0">
              <a:buNone/>
              <a:defRPr sz="9600"/>
            </a:lvl4pPr>
            <a:lvl5pPr marL="8776423" indent="0">
              <a:buNone/>
              <a:defRPr sz="9600"/>
            </a:lvl5pPr>
            <a:lvl6pPr marL="10970528" indent="0">
              <a:buNone/>
              <a:defRPr sz="9600"/>
            </a:lvl6pPr>
            <a:lvl7pPr marL="13164633" indent="0">
              <a:buNone/>
              <a:defRPr sz="9600"/>
            </a:lvl7pPr>
            <a:lvl8pPr marL="15358739" indent="0">
              <a:buNone/>
              <a:defRPr sz="9600"/>
            </a:lvl8pPr>
            <a:lvl9pPr marL="17552844" indent="0">
              <a:buNone/>
              <a:defRPr sz="9600"/>
            </a:lvl9pPr>
          </a:lstStyle>
          <a:p>
            <a:endParaRPr lang="en-US"/>
          </a:p>
        </p:txBody>
      </p:sp>
      <p:sp>
        <p:nvSpPr>
          <p:cNvPr id="4" name="Text Placeholder 3"/>
          <p:cNvSpPr>
            <a:spLocks noGrp="1"/>
          </p:cNvSpPr>
          <p:nvPr>
            <p:ph type="body" sz="half" idx="2"/>
          </p:nvPr>
        </p:nvSpPr>
        <p:spPr>
          <a:xfrm>
            <a:off x="8602983" y="25763224"/>
            <a:ext cx="26334720" cy="3863339"/>
          </a:xfrm>
        </p:spPr>
        <p:txBody>
          <a:bodyPr/>
          <a:lstStyle>
            <a:lvl1pPr marL="0" indent="0">
              <a:buNone/>
              <a:defRPr sz="6600"/>
            </a:lvl1pPr>
            <a:lvl2pPr marL="2194105" indent="0">
              <a:buNone/>
              <a:defRPr sz="5700"/>
            </a:lvl2pPr>
            <a:lvl3pPr marL="4388211" indent="0">
              <a:buNone/>
              <a:defRPr sz="4700"/>
            </a:lvl3pPr>
            <a:lvl4pPr marL="6582316" indent="0">
              <a:buNone/>
              <a:defRPr sz="4300"/>
            </a:lvl4pPr>
            <a:lvl5pPr marL="8776423" indent="0">
              <a:buNone/>
              <a:defRPr sz="4300"/>
            </a:lvl5pPr>
            <a:lvl6pPr marL="10970528" indent="0">
              <a:buNone/>
              <a:defRPr sz="4300"/>
            </a:lvl6pPr>
            <a:lvl7pPr marL="13164633" indent="0">
              <a:buNone/>
              <a:defRPr sz="4300"/>
            </a:lvl7pPr>
            <a:lvl8pPr marL="15358739" indent="0">
              <a:buNone/>
              <a:defRPr sz="4300"/>
            </a:lvl8pPr>
            <a:lvl9pPr marL="17552844"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D26CB9-01E4-44B8-8084-BCC418CF4A2D}" type="datetimeFigureOut">
              <a:rPr lang="en-US" smtClean="0"/>
              <a:pPr/>
              <a:t>6/2/2013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3"/>
            <a:ext cx="39502080" cy="5486400"/>
          </a:xfrm>
          <a:prstGeom prst="rect">
            <a:avLst/>
          </a:prstGeom>
        </p:spPr>
        <p:txBody>
          <a:bodyPr vert="horz" lIns="438822" tIns="219410" rIns="438822" bIns="21941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2"/>
            <a:ext cx="39502080" cy="21724623"/>
          </a:xfrm>
          <a:prstGeom prst="rect">
            <a:avLst/>
          </a:prstGeom>
        </p:spPr>
        <p:txBody>
          <a:bodyPr vert="horz" lIns="438822" tIns="219410" rIns="438822" bIns="21941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0510483"/>
            <a:ext cx="10241280" cy="1752600"/>
          </a:xfrm>
          <a:prstGeom prst="rect">
            <a:avLst/>
          </a:prstGeom>
        </p:spPr>
        <p:txBody>
          <a:bodyPr vert="horz" lIns="438822" tIns="219410" rIns="438822" bIns="219410" rtlCol="0" anchor="ctr"/>
          <a:lstStyle>
            <a:lvl1pPr algn="l">
              <a:defRPr sz="5700">
                <a:solidFill>
                  <a:schemeClr val="tx1">
                    <a:tint val="75000"/>
                  </a:schemeClr>
                </a:solidFill>
              </a:defRPr>
            </a:lvl1pPr>
          </a:lstStyle>
          <a:p>
            <a:fld id="{D9D26CB9-01E4-44B8-8084-BCC418CF4A2D}" type="datetimeFigureOut">
              <a:rPr lang="en-US" smtClean="0"/>
              <a:pPr/>
              <a:t>6/2/2013</a:t>
            </a:fld>
            <a:endParaRPr lang="en-US"/>
          </a:p>
        </p:txBody>
      </p:sp>
      <p:sp>
        <p:nvSpPr>
          <p:cNvPr id="5" name="Footer Placeholder 4"/>
          <p:cNvSpPr>
            <a:spLocks noGrp="1"/>
          </p:cNvSpPr>
          <p:nvPr>
            <p:ph type="ftr" sz="quarter" idx="3"/>
          </p:nvPr>
        </p:nvSpPr>
        <p:spPr>
          <a:xfrm>
            <a:off x="14996160" y="30510483"/>
            <a:ext cx="13898880" cy="1752600"/>
          </a:xfrm>
          <a:prstGeom prst="rect">
            <a:avLst/>
          </a:prstGeom>
        </p:spPr>
        <p:txBody>
          <a:bodyPr vert="horz" lIns="438822" tIns="219410" rIns="438822" bIns="219410" rtlCol="0" anchor="ctr"/>
          <a:lstStyle>
            <a:lvl1pPr algn="ctr">
              <a:defRPr sz="57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3"/>
            <a:ext cx="10241280" cy="1752600"/>
          </a:xfrm>
          <a:prstGeom prst="rect">
            <a:avLst/>
          </a:prstGeom>
        </p:spPr>
        <p:txBody>
          <a:bodyPr vert="horz" lIns="438822" tIns="219410" rIns="438822" bIns="219410" rtlCol="0" anchor="ctr"/>
          <a:lstStyle>
            <a:lvl1pPr algn="r">
              <a:defRPr sz="5700">
                <a:solidFill>
                  <a:schemeClr val="tx1">
                    <a:tint val="75000"/>
                  </a:schemeClr>
                </a:solidFill>
              </a:defRPr>
            </a:lvl1pPr>
          </a:lstStyle>
          <a:p>
            <a:fld id="{8EAD30C5-67B1-44D9-8976-9ADE0310717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8211" rtl="0" eaLnBrk="1" latinLnBrk="0" hangingPunct="1">
        <a:spcBef>
          <a:spcPct val="0"/>
        </a:spcBef>
        <a:buNone/>
        <a:defRPr sz="21100" kern="1200">
          <a:solidFill>
            <a:schemeClr val="tx1"/>
          </a:solidFill>
          <a:latin typeface="+mj-lt"/>
          <a:ea typeface="+mj-ea"/>
          <a:cs typeface="+mj-cs"/>
        </a:defRPr>
      </a:lvl1pPr>
    </p:titleStyle>
    <p:bodyStyle>
      <a:lvl1pPr marL="1645579" indent="-1645579" algn="l" defTabSz="4388211" rtl="0" eaLnBrk="1" latinLnBrk="0" hangingPunct="1">
        <a:spcBef>
          <a:spcPct val="20000"/>
        </a:spcBef>
        <a:buFont typeface="Arial" pitchFamily="34" charset="0"/>
        <a:buChar char="•"/>
        <a:defRPr sz="15300" kern="1200">
          <a:solidFill>
            <a:schemeClr val="tx1"/>
          </a:solidFill>
          <a:latin typeface="+mn-lt"/>
          <a:ea typeface="+mn-ea"/>
          <a:cs typeface="+mn-cs"/>
        </a:defRPr>
      </a:lvl1pPr>
      <a:lvl2pPr marL="3565421" indent="-1371316" algn="l" defTabSz="4388211"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5264" indent="-1097052" algn="l" defTabSz="4388211"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79370"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3475"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7580"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1686"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5791"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49896"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211" rtl="0" eaLnBrk="1" latinLnBrk="0" hangingPunct="1">
        <a:defRPr sz="8700" kern="1200">
          <a:solidFill>
            <a:schemeClr val="tx1"/>
          </a:solidFill>
          <a:latin typeface="+mn-lt"/>
          <a:ea typeface="+mn-ea"/>
          <a:cs typeface="+mn-cs"/>
        </a:defRPr>
      </a:lvl1pPr>
      <a:lvl2pPr marL="2194105" algn="l" defTabSz="4388211" rtl="0" eaLnBrk="1" latinLnBrk="0" hangingPunct="1">
        <a:defRPr sz="8700" kern="1200">
          <a:solidFill>
            <a:schemeClr val="tx1"/>
          </a:solidFill>
          <a:latin typeface="+mn-lt"/>
          <a:ea typeface="+mn-ea"/>
          <a:cs typeface="+mn-cs"/>
        </a:defRPr>
      </a:lvl2pPr>
      <a:lvl3pPr marL="4388211" algn="l" defTabSz="4388211" rtl="0" eaLnBrk="1" latinLnBrk="0" hangingPunct="1">
        <a:defRPr sz="8700" kern="1200">
          <a:solidFill>
            <a:schemeClr val="tx1"/>
          </a:solidFill>
          <a:latin typeface="+mn-lt"/>
          <a:ea typeface="+mn-ea"/>
          <a:cs typeface="+mn-cs"/>
        </a:defRPr>
      </a:lvl3pPr>
      <a:lvl4pPr marL="6582316" algn="l" defTabSz="4388211" rtl="0" eaLnBrk="1" latinLnBrk="0" hangingPunct="1">
        <a:defRPr sz="8700" kern="1200">
          <a:solidFill>
            <a:schemeClr val="tx1"/>
          </a:solidFill>
          <a:latin typeface="+mn-lt"/>
          <a:ea typeface="+mn-ea"/>
          <a:cs typeface="+mn-cs"/>
        </a:defRPr>
      </a:lvl4pPr>
      <a:lvl5pPr marL="8776423" algn="l" defTabSz="4388211" rtl="0" eaLnBrk="1" latinLnBrk="0" hangingPunct="1">
        <a:defRPr sz="8700" kern="1200">
          <a:solidFill>
            <a:schemeClr val="tx1"/>
          </a:solidFill>
          <a:latin typeface="+mn-lt"/>
          <a:ea typeface="+mn-ea"/>
          <a:cs typeface="+mn-cs"/>
        </a:defRPr>
      </a:lvl5pPr>
      <a:lvl6pPr marL="10970528" algn="l" defTabSz="4388211" rtl="0" eaLnBrk="1" latinLnBrk="0" hangingPunct="1">
        <a:defRPr sz="8700" kern="1200">
          <a:solidFill>
            <a:schemeClr val="tx1"/>
          </a:solidFill>
          <a:latin typeface="+mn-lt"/>
          <a:ea typeface="+mn-ea"/>
          <a:cs typeface="+mn-cs"/>
        </a:defRPr>
      </a:lvl6pPr>
      <a:lvl7pPr marL="13164633" algn="l" defTabSz="4388211" rtl="0" eaLnBrk="1" latinLnBrk="0" hangingPunct="1">
        <a:defRPr sz="8700" kern="1200">
          <a:solidFill>
            <a:schemeClr val="tx1"/>
          </a:solidFill>
          <a:latin typeface="+mn-lt"/>
          <a:ea typeface="+mn-ea"/>
          <a:cs typeface="+mn-cs"/>
        </a:defRPr>
      </a:lvl7pPr>
      <a:lvl8pPr marL="15358739" algn="l" defTabSz="4388211" rtl="0" eaLnBrk="1" latinLnBrk="0" hangingPunct="1">
        <a:defRPr sz="8700" kern="1200">
          <a:solidFill>
            <a:schemeClr val="tx1"/>
          </a:solidFill>
          <a:latin typeface="+mn-lt"/>
          <a:ea typeface="+mn-ea"/>
          <a:cs typeface="+mn-cs"/>
        </a:defRPr>
      </a:lvl8pPr>
      <a:lvl9pPr marL="17552844" algn="l" defTabSz="4388211" rtl="0" eaLnBrk="1" latinLnBrk="0" hangingPunct="1">
        <a:defRPr sz="8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flipV="1">
            <a:off x="-762000" y="-152400"/>
            <a:ext cx="46405800" cy="4383435"/>
          </a:xfrm>
          <a:prstGeom prst="rect">
            <a:avLst/>
          </a:prstGeom>
          <a:solidFill>
            <a:schemeClr val="accent3">
              <a:lumMod val="40000"/>
              <a:lumOff val="60000"/>
            </a:schemeClr>
          </a:solidFill>
        </p:spPr>
        <p:txBody>
          <a:bodyPr wrap="square" lIns="73841" tIns="36921" rIns="73841" bIns="36921" rtlCol="0">
            <a:spAutoFit/>
          </a:bodyPr>
          <a:lstStyle/>
          <a:p>
            <a:r>
              <a:rPr lang="en-US" sz="28000" dirty="0" smtClean="0">
                <a:solidFill>
                  <a:srgbClr val="6A7F10"/>
                </a:solidFill>
              </a:rPr>
              <a:t>	</a:t>
            </a:r>
            <a:endParaRPr lang="en-US" sz="28000" b="1" dirty="0">
              <a:solidFill>
                <a:srgbClr val="6A7F10"/>
              </a:solidFill>
              <a:latin typeface="Garamond" pitchFamily="18" charset="0"/>
            </a:endParaRPr>
          </a:p>
        </p:txBody>
      </p:sp>
      <p:pic>
        <p:nvPicPr>
          <p:cNvPr id="8" name="Picture 2" descr="C:\Users\HP-Elitebook\repos\avionics-cad\av3\rocketnet-hub\poster\schematic-combine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5856" y="6526608"/>
            <a:ext cx="46824901" cy="23315613"/>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p:cNvSpPr>
            <a:spLocks noGrp="1"/>
          </p:cNvSpPr>
          <p:nvPr>
            <p:ph type="subTitle" idx="1"/>
          </p:nvPr>
        </p:nvSpPr>
        <p:spPr>
          <a:xfrm>
            <a:off x="783773" y="0"/>
            <a:ext cx="43107428" cy="28575000"/>
          </a:xfrm>
          <a:noFill/>
        </p:spPr>
        <p:txBody>
          <a:bodyPr>
            <a:normAutofit/>
          </a:bodyPr>
          <a:lstStyle/>
          <a:p>
            <a:endParaRPr lang="en-US" sz="19000" b="1" dirty="0">
              <a:solidFill>
                <a:srgbClr val="FAFFBD"/>
              </a:solidFill>
            </a:endParaRPr>
          </a:p>
        </p:txBody>
      </p:sp>
      <p:pic>
        <p:nvPicPr>
          <p:cNvPr id="4" name="Picture 3" descr="psu-mcecs_logo.jpg"/>
          <p:cNvPicPr>
            <a:picLocks noChangeAspect="1"/>
          </p:cNvPicPr>
          <p:nvPr/>
        </p:nvPicPr>
        <p:blipFill>
          <a:blip r:embed="rId3"/>
          <a:stretch>
            <a:fillRect/>
          </a:stretch>
        </p:blipFill>
        <p:spPr>
          <a:xfrm>
            <a:off x="36576001" y="29596555"/>
            <a:ext cx="6008915" cy="2464595"/>
          </a:xfrm>
          <a:prstGeom prst="rect">
            <a:avLst/>
          </a:prstGeom>
        </p:spPr>
      </p:pic>
      <p:sp>
        <p:nvSpPr>
          <p:cNvPr id="5" name="TextBox 4"/>
          <p:cNvSpPr txBox="1"/>
          <p:nvPr/>
        </p:nvSpPr>
        <p:spPr>
          <a:xfrm>
            <a:off x="1502228" y="29994690"/>
            <a:ext cx="25668515" cy="1437810"/>
          </a:xfrm>
          <a:prstGeom prst="rect">
            <a:avLst/>
          </a:prstGeom>
          <a:noFill/>
        </p:spPr>
        <p:txBody>
          <a:bodyPr wrap="square" lIns="73841" tIns="36921" rIns="73841" bIns="36921" rtlCol="0">
            <a:spAutoFit/>
          </a:bodyPr>
          <a:lstStyle/>
          <a:p>
            <a:r>
              <a:rPr lang="en-US" dirty="0" smtClean="0"/>
              <a:t>Department of Electrical and Computer Engineering</a:t>
            </a:r>
            <a:endParaRPr lang="en-US" dirty="0"/>
          </a:p>
        </p:txBody>
      </p:sp>
      <p:sp>
        <p:nvSpPr>
          <p:cNvPr id="13" name="TextBox 12"/>
          <p:cNvSpPr txBox="1"/>
          <p:nvPr/>
        </p:nvSpPr>
        <p:spPr>
          <a:xfrm>
            <a:off x="2057400" y="5257800"/>
            <a:ext cx="13868400" cy="5799207"/>
          </a:xfrm>
          <a:prstGeom prst="rect">
            <a:avLst/>
          </a:prstGeom>
          <a:noFill/>
          <a:ln>
            <a:noFill/>
          </a:ln>
        </p:spPr>
        <p:txBody>
          <a:bodyPr wrap="square" lIns="73841" tIns="36921" rIns="73841" bIns="36921" rtlCol="0">
            <a:spAutoFit/>
          </a:bodyPr>
          <a:lstStyle/>
          <a:p>
            <a:r>
              <a:rPr lang="en-US" sz="7200" b="1" dirty="0" smtClean="0">
                <a:latin typeface="Verdana" pitchFamily="34" charset="0"/>
              </a:rPr>
              <a:t>Overview</a:t>
            </a:r>
          </a:p>
          <a:p>
            <a:r>
              <a:rPr lang="en-US" sz="3000" dirty="0" smtClean="0">
                <a:latin typeface="Verdana" pitchFamily="34" charset="0"/>
              </a:rPr>
              <a:t>The capstone sponsor, Portland State Aerospace Society (PSAS) designs, builds, and launches high power rockets. Their 2013 Capstone project is a power management and communications solution for use in both their current and next generation launch vehicles.  To accommodate the size and weight restrictions imposed by the physical characteristics of the current launch vehicle, the decision was made to pursue a highly integrated solution which would provide for all the power management functions as well as provide low latency communication between all of the electronic subsystems used in-flight on a single 6-layer PCB with components placed on both sides.</a:t>
            </a:r>
          </a:p>
        </p:txBody>
      </p:sp>
      <p:sp>
        <p:nvSpPr>
          <p:cNvPr id="10" name="TextBox 9"/>
          <p:cNvSpPr txBox="1"/>
          <p:nvPr/>
        </p:nvSpPr>
        <p:spPr>
          <a:xfrm>
            <a:off x="997527" y="832563"/>
            <a:ext cx="42893673" cy="2505998"/>
          </a:xfrm>
          <a:prstGeom prst="rect">
            <a:avLst/>
          </a:prstGeom>
          <a:solidFill>
            <a:schemeClr val="accent3">
              <a:lumMod val="20000"/>
              <a:lumOff val="80000"/>
            </a:schemeClr>
          </a:solidFill>
          <a:ln>
            <a:solidFill>
              <a:schemeClr val="accent3"/>
            </a:solidFill>
          </a:ln>
        </p:spPr>
        <p:txBody>
          <a:bodyPr wrap="square" lIns="73841" tIns="36921" rIns="73841" bIns="36921" rtlCol="0">
            <a:spAutoFit/>
          </a:bodyPr>
          <a:lstStyle/>
          <a:p>
            <a:pPr algn="ctr"/>
            <a:r>
              <a:rPr lang="en-US" sz="15800" b="1" cap="small" dirty="0" smtClean="0">
                <a:solidFill>
                  <a:srgbClr val="6A7F10"/>
                </a:solidFill>
                <a:latin typeface="Garamond" pitchFamily="18" charset="0"/>
              </a:rPr>
              <a:t>PSAS </a:t>
            </a:r>
            <a:r>
              <a:rPr lang="en-US" sz="15800" b="1" cap="small" dirty="0" err="1" smtClean="0">
                <a:solidFill>
                  <a:srgbClr val="6A7F10"/>
                </a:solidFill>
                <a:latin typeface="Garamond" pitchFamily="18" charset="0"/>
              </a:rPr>
              <a:t>RocketNet</a:t>
            </a:r>
            <a:r>
              <a:rPr lang="en-US" sz="15800" b="1" cap="small" dirty="0" smtClean="0">
                <a:solidFill>
                  <a:srgbClr val="6A7F10"/>
                </a:solidFill>
                <a:latin typeface="Garamond" pitchFamily="18" charset="0"/>
              </a:rPr>
              <a:t> Hub </a:t>
            </a:r>
            <a:r>
              <a:rPr lang="en-US" sz="15800" b="1" cap="small" dirty="0" smtClean="0">
                <a:solidFill>
                  <a:srgbClr val="6A7F10"/>
                </a:solidFill>
                <a:latin typeface="Garamond" pitchFamily="18" charset="0"/>
              </a:rPr>
              <a:t>| </a:t>
            </a:r>
            <a:r>
              <a:rPr lang="en-US" sz="15800" b="1" cap="small" dirty="0" smtClean="0">
                <a:solidFill>
                  <a:srgbClr val="6A7F10"/>
                </a:solidFill>
                <a:latin typeface="Garamond" pitchFamily="18" charset="0"/>
              </a:rPr>
              <a:t>Capstone 2012-2013</a:t>
            </a:r>
            <a:endParaRPr lang="en-US" sz="15800" b="1" cap="small" dirty="0">
              <a:solidFill>
                <a:srgbClr val="6A7F10"/>
              </a:solidFill>
              <a:latin typeface="Garamond" pitchFamily="18" charset="0"/>
            </a:endParaRPr>
          </a:p>
        </p:txBody>
      </p:sp>
      <p:sp>
        <p:nvSpPr>
          <p:cNvPr id="12" name="TextBox 11"/>
          <p:cNvSpPr txBox="1"/>
          <p:nvPr/>
        </p:nvSpPr>
        <p:spPr>
          <a:xfrm>
            <a:off x="2057400" y="11277600"/>
            <a:ext cx="13868400" cy="5355312"/>
          </a:xfrm>
          <a:prstGeom prst="rect">
            <a:avLst/>
          </a:prstGeom>
          <a:noFill/>
        </p:spPr>
        <p:txBody>
          <a:bodyPr wrap="square" rtlCol="0">
            <a:spAutoFit/>
          </a:bodyPr>
          <a:lstStyle/>
          <a:p>
            <a:r>
              <a:rPr lang="en-US" sz="7200" b="1" dirty="0" smtClean="0">
                <a:latin typeface="Verdana" pitchFamily="34" charset="0"/>
              </a:rPr>
              <a:t>Requirements</a:t>
            </a:r>
          </a:p>
          <a:p>
            <a:pPr marL="1143000" indent="-1143000">
              <a:buFont typeface="Arial" pitchFamily="34" charset="0"/>
              <a:buChar char="•"/>
            </a:pPr>
            <a:r>
              <a:rPr lang="en-US" sz="3000" dirty="0" smtClean="0">
                <a:latin typeface="Verdana" pitchFamily="34" charset="0"/>
              </a:rPr>
              <a:t>Support up to seven independent nodes</a:t>
            </a:r>
          </a:p>
          <a:p>
            <a:pPr marL="1143000" indent="-1143000">
              <a:buFont typeface="Arial" pitchFamily="34" charset="0"/>
              <a:buChar char="•"/>
            </a:pPr>
            <a:r>
              <a:rPr lang="en-US" sz="3000" dirty="0" smtClean="0">
                <a:latin typeface="Verdana" pitchFamily="34" charset="0"/>
              </a:rPr>
              <a:t>High reliability and fail-safe design</a:t>
            </a:r>
          </a:p>
          <a:p>
            <a:pPr marL="1143000" indent="-1143000">
              <a:buFont typeface="Arial" pitchFamily="34" charset="0"/>
              <a:buChar char="•"/>
            </a:pPr>
            <a:r>
              <a:rPr lang="en-US" sz="3000" dirty="0" smtClean="0">
                <a:latin typeface="Verdana" pitchFamily="34" charset="0"/>
              </a:rPr>
              <a:t>Provide low latency inter-node communications using a common protocol</a:t>
            </a:r>
            <a:endParaRPr lang="en-US" sz="3000" dirty="0">
              <a:latin typeface="Verdana" pitchFamily="34" charset="0"/>
            </a:endParaRPr>
          </a:p>
          <a:p>
            <a:pPr marL="1143000" indent="-1143000">
              <a:buFont typeface="Arial" pitchFamily="34" charset="0"/>
              <a:buChar char="•"/>
            </a:pPr>
            <a:r>
              <a:rPr lang="en-US" sz="3000" dirty="0" smtClean="0">
                <a:latin typeface="Verdana" pitchFamily="34" charset="0"/>
              </a:rPr>
              <a:t>Independent power management for each node in-flight and battery management pre-flight</a:t>
            </a:r>
          </a:p>
          <a:p>
            <a:pPr marL="1143000" indent="-1143000">
              <a:buFont typeface="Arial" pitchFamily="34" charset="0"/>
              <a:buChar char="•"/>
            </a:pPr>
            <a:r>
              <a:rPr lang="en-US" sz="3000" dirty="0" smtClean="0">
                <a:latin typeface="Verdana" pitchFamily="34" charset="0"/>
              </a:rPr>
              <a:t>High efficiency switching power regulation from high voltage battery pack for low voltage logic</a:t>
            </a:r>
          </a:p>
          <a:p>
            <a:pPr marL="1143000" indent="-1143000">
              <a:buFont typeface="Arial" pitchFamily="34" charset="0"/>
              <a:buChar char="•"/>
            </a:pPr>
            <a:r>
              <a:rPr lang="en-US" sz="3000" dirty="0" smtClean="0">
                <a:latin typeface="Verdana" pitchFamily="34" charset="0"/>
              </a:rPr>
              <a:t>Low-power consumption when in standby mode</a:t>
            </a:r>
          </a:p>
        </p:txBody>
      </p:sp>
      <p:sp>
        <p:nvSpPr>
          <p:cNvPr id="21" name="TextBox 20"/>
          <p:cNvSpPr txBox="1"/>
          <p:nvPr/>
        </p:nvSpPr>
        <p:spPr>
          <a:xfrm>
            <a:off x="18023156" y="5257800"/>
            <a:ext cx="23414048" cy="11356955"/>
          </a:xfrm>
          <a:prstGeom prst="rect">
            <a:avLst/>
          </a:prstGeom>
          <a:noFill/>
        </p:spPr>
        <p:txBody>
          <a:bodyPr wrap="square" rtlCol="0">
            <a:spAutoFit/>
          </a:bodyPr>
          <a:lstStyle/>
          <a:p>
            <a:r>
              <a:rPr lang="en-US" sz="7200" b="1" dirty="0" smtClean="0">
                <a:latin typeface="Verdana" pitchFamily="34" charset="0"/>
              </a:rPr>
              <a:t>Subsystems Design</a:t>
            </a:r>
            <a:endParaRPr lang="en-US" sz="7200" b="1" dirty="0">
              <a:latin typeface="Verdana" pitchFamily="34" charset="0"/>
            </a:endParaRPr>
          </a:p>
          <a:p>
            <a:r>
              <a:rPr lang="en-US" sz="3000" b="1" dirty="0" smtClean="0">
                <a:latin typeface="Verdana" pitchFamily="34" charset="0"/>
              </a:rPr>
              <a:t>Communications</a:t>
            </a:r>
            <a:r>
              <a:rPr lang="en-US" sz="3000" dirty="0" smtClean="0">
                <a:latin typeface="Verdana" pitchFamily="34" charset="0"/>
              </a:rPr>
              <a:t>:</a:t>
            </a:r>
            <a:endParaRPr lang="en-US" sz="3000" dirty="0">
              <a:latin typeface="Verdana" pitchFamily="34" charset="0"/>
            </a:endParaRPr>
          </a:p>
          <a:p>
            <a:r>
              <a:rPr lang="en-US" sz="3000" dirty="0" smtClean="0">
                <a:latin typeface="Verdana" pitchFamily="34" charset="0"/>
              </a:rPr>
              <a:t>Initially specified as USB, the communications subsystem was then changed to operate using the CAN Bus due to latency. This was then re-specified again to use 100Mbps Ethernet.  A 10/100 Mbps 8+1 port switch-on-chip from </a:t>
            </a:r>
            <a:r>
              <a:rPr lang="en-US" sz="3000" dirty="0" err="1" smtClean="0">
                <a:latin typeface="Verdana" pitchFamily="34" charset="0"/>
              </a:rPr>
              <a:t>Micrel</a:t>
            </a:r>
            <a:r>
              <a:rPr lang="en-US" sz="3000" dirty="0" smtClean="0">
                <a:latin typeface="Verdana" pitchFamily="34" charset="0"/>
              </a:rPr>
              <a:t> was selected as it was the only device with the required functionality available to small scale designers. </a:t>
            </a:r>
            <a:endParaRPr lang="en-US" sz="3000" dirty="0">
              <a:latin typeface="Verdana" pitchFamily="34" charset="0"/>
            </a:endParaRPr>
          </a:p>
          <a:p>
            <a:endParaRPr lang="en-US" sz="3000" dirty="0">
              <a:latin typeface="Verdana" pitchFamily="34" charset="0"/>
            </a:endParaRPr>
          </a:p>
          <a:p>
            <a:r>
              <a:rPr lang="en-US" sz="3000" b="1" dirty="0">
                <a:latin typeface="Verdana" pitchFamily="34" charset="0"/>
              </a:rPr>
              <a:t>Microcontroller</a:t>
            </a:r>
            <a:r>
              <a:rPr lang="en-US" sz="3000" dirty="0">
                <a:latin typeface="Verdana" pitchFamily="34" charset="0"/>
              </a:rPr>
              <a:t>:</a:t>
            </a:r>
          </a:p>
          <a:p>
            <a:r>
              <a:rPr lang="en-US" sz="3000" dirty="0" smtClean="0">
                <a:latin typeface="Verdana" pitchFamily="34" charset="0"/>
              </a:rPr>
              <a:t>PSAS had recently switched to STM32 microcontrollers for their nodes and requested that the same MCU be used to control this board. It is a compact ARM Cortex based microcontroller that is well suited to scalable embedded designs. The MCU’s primary functions are to control the battery charger, Ethernet switch, and each node’s power switch. Secondary functions are monitoring the battery’s charge state, current consumption of each node, and to reset the Ethernet switch if it enters a fault condition.</a:t>
            </a:r>
            <a:endParaRPr lang="en-US" sz="3000" dirty="0">
              <a:latin typeface="Verdana" pitchFamily="34" charset="0"/>
            </a:endParaRPr>
          </a:p>
          <a:p>
            <a:endParaRPr lang="en-US" sz="3000" dirty="0" smtClean="0">
              <a:latin typeface="Verdana" pitchFamily="34" charset="0"/>
            </a:endParaRPr>
          </a:p>
          <a:p>
            <a:r>
              <a:rPr lang="en-US" sz="3000" b="1" dirty="0" smtClean="0">
                <a:latin typeface="Verdana" pitchFamily="34" charset="0"/>
              </a:rPr>
              <a:t>Power Domains:</a:t>
            </a:r>
          </a:p>
          <a:p>
            <a:r>
              <a:rPr lang="en-US" sz="3000" dirty="0" smtClean="0">
                <a:latin typeface="Verdana" pitchFamily="34" charset="0"/>
              </a:rPr>
              <a:t>The complexity of the this project was greatly increased by the requirement to accommodate five separate power domains on the same board. There are two primary supplies, an 18VDC external supply and a 4-cell </a:t>
            </a:r>
            <a:r>
              <a:rPr lang="en-US" sz="3000" dirty="0" err="1" smtClean="0">
                <a:latin typeface="Verdana" pitchFamily="34" charset="0"/>
              </a:rPr>
              <a:t>LiPo</a:t>
            </a:r>
            <a:r>
              <a:rPr lang="en-US" sz="3000" dirty="0" smtClean="0">
                <a:latin typeface="Verdana" pitchFamily="34" charset="0"/>
              </a:rPr>
              <a:t> battery pack. These feed the high voltage domain that powers the seven nodes and the 3.3V switching regulator. The 3.3V power domain supplies the onboard logic and a 2.1V LDO . The 2.1V power domain is used by the Ethernet  switch.</a:t>
            </a:r>
          </a:p>
          <a:p>
            <a:endParaRPr lang="en-US" sz="3000" dirty="0">
              <a:latin typeface="Verdana" pitchFamily="34" charset="0"/>
            </a:endParaRPr>
          </a:p>
          <a:p>
            <a:r>
              <a:rPr lang="en-US" sz="3000" b="1" dirty="0" smtClean="0">
                <a:latin typeface="Verdana" pitchFamily="34" charset="0"/>
              </a:rPr>
              <a:t>Power Distribution:</a:t>
            </a:r>
          </a:p>
          <a:p>
            <a:r>
              <a:rPr lang="en-US" sz="3000" dirty="0" smtClean="0">
                <a:latin typeface="Verdana" pitchFamily="34" charset="0"/>
              </a:rPr>
              <a:t>Each of the seven nodes can be switched on or off by the MCU. By using a hot swop controller with integrated power FET, </a:t>
            </a:r>
            <a:r>
              <a:rPr lang="en-US" sz="3000" dirty="0">
                <a:latin typeface="Verdana" pitchFamily="34" charset="0"/>
              </a:rPr>
              <a:t>t</a:t>
            </a:r>
            <a:r>
              <a:rPr lang="en-US" sz="3000" dirty="0" smtClean="0">
                <a:latin typeface="Verdana" pitchFamily="34" charset="0"/>
              </a:rPr>
              <a:t>his solution allows for current ramping when a node is turned on, fault handling, and current monitoring all from a single 4mm x 4mm IC.</a:t>
            </a:r>
            <a:endParaRPr lang="en-US" sz="3000" dirty="0">
              <a:latin typeface="Verdana" pitchFamily="34" charset="0"/>
            </a:endParaRPr>
          </a:p>
        </p:txBody>
      </p:sp>
      <p:sp>
        <p:nvSpPr>
          <p:cNvPr id="20" name="TextBox 19"/>
          <p:cNvSpPr txBox="1"/>
          <p:nvPr/>
        </p:nvSpPr>
        <p:spPr>
          <a:xfrm>
            <a:off x="7742251" y="17565469"/>
            <a:ext cx="5037918" cy="646331"/>
          </a:xfrm>
          <a:prstGeom prst="rect">
            <a:avLst/>
          </a:prstGeom>
          <a:noFill/>
        </p:spPr>
        <p:txBody>
          <a:bodyPr wrap="none" rtlCol="0">
            <a:spAutoFit/>
          </a:bodyPr>
          <a:lstStyle/>
          <a:p>
            <a:r>
              <a:rPr lang="en-US" sz="3600" b="1" dirty="0" smtClean="0"/>
              <a:t>High-Level Block Diagram</a:t>
            </a:r>
            <a:endParaRPr lang="en-US" sz="3600" b="1" dirty="0"/>
          </a:p>
        </p:txBody>
      </p:sp>
      <p:pic>
        <p:nvPicPr>
          <p:cNvPr id="9"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057400" y="18211800"/>
            <a:ext cx="16407620" cy="1133168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22522715" y="17370927"/>
            <a:ext cx="17932801" cy="12270873"/>
          </a:xfrm>
          <a:prstGeom prst="rect">
            <a:avLst/>
          </a:prstGeom>
          <a:noFill/>
          <a:effectLst>
            <a:reflection blurRad="6350" stA="50000" endA="300" endPos="35000" dir="5400000" sy="-100000" algn="bl" rotWithShape="0"/>
          </a:effectLst>
          <a:extLst>
            <a:ext uri="{909E8E84-426E-40DD-AFC4-6F175D3DCCD1}">
              <a14:hiddenFill xmlns:a14="http://schemas.microsoft.com/office/drawing/2010/main">
                <a:solidFill>
                  <a:srgbClr val="FFFFFF"/>
                </a:solidFill>
              </a14:hiddenFill>
            </a:ext>
          </a:extLst>
        </p:spPr>
      </p:pic>
      <p:graphicFrame>
        <p:nvGraphicFramePr>
          <p:cNvPr id="11" name="Table 10"/>
          <p:cNvGraphicFramePr>
            <a:graphicFrameLocks noGrp="1"/>
          </p:cNvGraphicFramePr>
          <p:nvPr>
            <p:extLst>
              <p:ext uri="{D42A27DB-BD31-4B8C-83A1-F6EECF244321}">
                <p14:modId xmlns:p14="http://schemas.microsoft.com/office/powerpoint/2010/main" val="3246525833"/>
              </p:ext>
            </p:extLst>
          </p:nvPr>
        </p:nvGraphicFramePr>
        <p:xfrm>
          <a:off x="-152399" y="3429000"/>
          <a:ext cx="44653199" cy="1554480"/>
        </p:xfrm>
        <a:graphic>
          <a:graphicData uri="http://schemas.openxmlformats.org/drawingml/2006/table">
            <a:tbl>
              <a:tblPr firstRow="1" bandRow="1">
                <a:tableStyleId>{5C22544A-7EE6-4342-B048-85BDC9FD1C3A}</a:tableStyleId>
              </a:tblPr>
              <a:tblGrid>
                <a:gridCol w="13632758"/>
                <a:gridCol w="16136041"/>
                <a:gridCol w="14884400"/>
              </a:tblGrid>
              <a:tr h="1327863">
                <a:tc>
                  <a:txBody>
                    <a:bodyPr/>
                    <a:lstStyle/>
                    <a:p>
                      <a:pPr marL="0" marR="0" indent="0" algn="ctr" defTabSz="4388211" rtl="0" eaLnBrk="1" fontAlgn="auto" latinLnBrk="0" hangingPunct="1">
                        <a:lnSpc>
                          <a:spcPct val="100000"/>
                        </a:lnSpc>
                        <a:spcBef>
                          <a:spcPts val="0"/>
                        </a:spcBef>
                        <a:spcAft>
                          <a:spcPts val="0"/>
                        </a:spcAft>
                        <a:buClrTx/>
                        <a:buSzTx/>
                        <a:buFontTx/>
                        <a:buNone/>
                        <a:tabLst/>
                        <a:defRPr/>
                      </a:pPr>
                      <a:r>
                        <a:rPr lang="en-US" sz="4800" dirty="0" smtClean="0">
                          <a:solidFill>
                            <a:sysClr val="windowText" lastClr="000000"/>
                          </a:solidFill>
                        </a:rPr>
                        <a:t>Industry Member: Andrew Greenberg</a:t>
                      </a:r>
                      <a:endParaRPr lang="en-US" sz="4800" dirty="0">
                        <a:solidFill>
                          <a:sysClr val="windowText" lastClr="000000"/>
                        </a:solidFill>
                      </a:endParaRPr>
                    </a:p>
                  </a:txBody>
                  <a:tcPr>
                    <a:noFill/>
                  </a:tcPr>
                </a:tc>
                <a:tc>
                  <a:txBody>
                    <a:bodyPr/>
                    <a:lstStyle/>
                    <a:p>
                      <a:pPr algn="ctr"/>
                      <a:r>
                        <a:rPr lang="en-US" sz="4800" dirty="0" smtClean="0">
                          <a:solidFill>
                            <a:sysClr val="windowText" lastClr="000000"/>
                          </a:solidFill>
                        </a:rPr>
                        <a:t>Members:</a:t>
                      </a:r>
                      <a:r>
                        <a:rPr lang="en-US" sz="4800" baseline="0" dirty="0" smtClean="0">
                          <a:solidFill>
                            <a:sysClr val="windowText" lastClr="000000"/>
                          </a:solidFill>
                        </a:rPr>
                        <a:t> </a:t>
                      </a:r>
                      <a:r>
                        <a:rPr lang="en-US" sz="4800" dirty="0" smtClean="0">
                          <a:solidFill>
                            <a:sysClr val="windowText" lastClr="000000"/>
                          </a:solidFill>
                        </a:rPr>
                        <a:t>Jackson Pugh-Michael Woodruff-JJ Hartley </a:t>
                      </a:r>
                      <a:endParaRPr lang="en-US" sz="4800" dirty="0">
                        <a:solidFill>
                          <a:sysClr val="windowText" lastClr="000000"/>
                        </a:solidFill>
                      </a:endParaRPr>
                    </a:p>
                  </a:txBody>
                  <a:tcPr>
                    <a:noFill/>
                  </a:tcPr>
                </a:tc>
                <a:tc>
                  <a:txBody>
                    <a:bodyPr/>
                    <a:lstStyle/>
                    <a:p>
                      <a:pPr marL="0" marR="0" indent="0" algn="ctr" defTabSz="4388211" rtl="0" eaLnBrk="1" fontAlgn="auto" latinLnBrk="0" hangingPunct="1">
                        <a:lnSpc>
                          <a:spcPct val="100000"/>
                        </a:lnSpc>
                        <a:spcBef>
                          <a:spcPts val="0"/>
                        </a:spcBef>
                        <a:spcAft>
                          <a:spcPts val="0"/>
                        </a:spcAft>
                        <a:buClrTx/>
                        <a:buSzTx/>
                        <a:buFontTx/>
                        <a:buNone/>
                        <a:tabLst/>
                        <a:defRPr/>
                      </a:pPr>
                      <a:r>
                        <a:rPr lang="en-US" sz="4800" dirty="0" smtClean="0">
                          <a:solidFill>
                            <a:sysClr val="windowText" lastClr="000000"/>
                          </a:solidFill>
                        </a:rPr>
                        <a:t>Faculty Advisor:</a:t>
                      </a:r>
                      <a:r>
                        <a:rPr lang="en-US" sz="4800" baseline="0" dirty="0" smtClean="0">
                          <a:solidFill>
                            <a:sysClr val="windowText" lastClr="000000"/>
                          </a:solidFill>
                        </a:rPr>
                        <a:t> </a:t>
                      </a:r>
                      <a:r>
                        <a:rPr lang="en-US" sz="4800" dirty="0" smtClean="0">
                          <a:solidFill>
                            <a:sysClr val="windowText" lastClr="000000"/>
                          </a:solidFill>
                        </a:rPr>
                        <a:t>Dr. Richard Campbell</a:t>
                      </a:r>
                    </a:p>
                    <a:p>
                      <a:endParaRPr lang="en-US" sz="4800" dirty="0">
                        <a:solidFill>
                          <a:sysClr val="windowText" lastClr="000000"/>
                        </a:solidFill>
                      </a:endParaRPr>
                    </a:p>
                  </a:txBody>
                  <a:tcPr>
                    <a:noFill/>
                  </a:tcPr>
                </a:tc>
              </a:tr>
            </a:tbl>
          </a:graphicData>
        </a:graphic>
      </p:graphicFrame>
      <p:sp>
        <p:nvSpPr>
          <p:cNvPr id="15" name="Rectangle 14"/>
          <p:cNvSpPr/>
          <p:nvPr/>
        </p:nvSpPr>
        <p:spPr>
          <a:xfrm flipH="1">
            <a:off x="1" y="0"/>
            <a:ext cx="391885" cy="329184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3841" tIns="36921" rIns="73841" bIns="36921" rtlCol="0" anchor="ctr"/>
          <a:lstStyle/>
          <a:p>
            <a:pPr algn="ctr"/>
            <a:endParaRPr lang="en-US"/>
          </a:p>
        </p:txBody>
      </p:sp>
      <p:sp>
        <p:nvSpPr>
          <p:cNvPr id="16" name="Rectangle 15"/>
          <p:cNvSpPr/>
          <p:nvPr/>
        </p:nvSpPr>
        <p:spPr>
          <a:xfrm flipH="1">
            <a:off x="391887" y="0"/>
            <a:ext cx="391885" cy="32918400"/>
          </a:xfrm>
          <a:prstGeom prst="rect">
            <a:avLst/>
          </a:pr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3841" tIns="36921" rIns="73841" bIns="36921" rtlCol="0" anchor="ctr"/>
          <a:lstStyle/>
          <a:p>
            <a:pPr algn="ct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880</TotalTime>
  <Words>486</Words>
  <Application>Microsoft Office PowerPoint</Application>
  <PresentationFormat>Custom</PresentationFormat>
  <Paragraphs>28</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Portland State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amyj</dc:creator>
  <cp:lastModifiedBy>HP-Elitebook</cp:lastModifiedBy>
  <cp:revision>117</cp:revision>
  <dcterms:created xsi:type="dcterms:W3CDTF">2008-12-19T19:08:39Z</dcterms:created>
  <dcterms:modified xsi:type="dcterms:W3CDTF">2013-06-03T02:29:05Z</dcterms:modified>
</cp:coreProperties>
</file>