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1710" y="-13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dirty="0"/>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6/3/2013</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195942" y="-152402"/>
            <a:ext cx="43695257"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364782" y="5399564"/>
            <a:ext cx="34649618" cy="25585656"/>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314325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17171744" y="5047982"/>
            <a:ext cx="24065912" cy="3029218"/>
          </a:xfrm>
          <a:prstGeom prst="rect">
            <a:avLst/>
          </a:prstGeom>
          <a:noFill/>
          <a:ln>
            <a:noFill/>
          </a:ln>
        </p:spPr>
        <p:txBody>
          <a:bodyPr wrap="square" lIns="73841" tIns="36921" rIns="73841" bIns="36921" rtlCol="0">
            <a:spAutoFit/>
          </a:bodyPr>
          <a:lstStyle/>
          <a:p>
            <a:pPr algn="just"/>
            <a:r>
              <a:rPr lang="en-US" sz="7200" b="1" dirty="0" smtClean="0">
                <a:latin typeface="Verdana" pitchFamily="34" charset="0"/>
              </a:rPr>
              <a:t>Overview</a:t>
            </a:r>
          </a:p>
          <a:p>
            <a:pPr algn="just"/>
            <a:r>
              <a:rPr lang="en-US" sz="3000" dirty="0" smtClean="0">
                <a:latin typeface="Verdana" pitchFamily="34" charset="0"/>
              </a:rPr>
              <a:t>The capstone sponsor, Portland State Aerospace Society (PSAS), designs, builds, and launches high-power rockets. Their 2012-2013 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power</a:t>
            </a: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RocketNet Hub | </a:t>
            </a:r>
            <a:r>
              <a:rPr lang="en-US" sz="9600" b="1" cap="small" dirty="0" smtClean="0">
                <a:solidFill>
                  <a:srgbClr val="6A7F10"/>
                </a:solidFill>
                <a:latin typeface="Garamond" pitchFamily="18" charset="0"/>
              </a:rPr>
              <a:t>Capstone 2012-2013</a:t>
            </a:r>
            <a:endParaRPr lang="en-US" sz="13200" b="1" cap="small" dirty="0">
              <a:solidFill>
                <a:srgbClr val="6A7F10"/>
              </a:solidFill>
              <a:latin typeface="Garamond" pitchFamily="18" charset="0"/>
            </a:endParaRPr>
          </a:p>
        </p:txBody>
      </p:sp>
      <p:sp>
        <p:nvSpPr>
          <p:cNvPr id="12" name="TextBox 11"/>
          <p:cNvSpPr txBox="1"/>
          <p:nvPr/>
        </p:nvSpPr>
        <p:spPr>
          <a:xfrm>
            <a:off x="16992600" y="10489823"/>
            <a:ext cx="10508058" cy="5355312"/>
          </a:xfrm>
          <a:prstGeom prst="rect">
            <a:avLst/>
          </a:prstGeom>
          <a:noFill/>
        </p:spPr>
        <p:txBody>
          <a:bodyPr wrap="square" rtlCol="0">
            <a:spAutoFit/>
          </a:bodyPr>
          <a:lstStyle/>
          <a:p>
            <a:pPr algn="just"/>
            <a:r>
              <a:rPr lang="en-US" sz="7200" b="1" dirty="0" smtClean="0">
                <a:latin typeface="Verdana" pitchFamily="34" charset="0"/>
              </a:rPr>
              <a:t>Requirements</a:t>
            </a:r>
          </a:p>
          <a:p>
            <a:pPr marL="568325" indent="-568325" algn="just">
              <a:buFont typeface="Arial" pitchFamily="34" charset="0"/>
              <a:buChar char="•"/>
            </a:pPr>
            <a:r>
              <a:rPr lang="en-US" sz="3000" dirty="0" smtClean="0">
                <a:latin typeface="Verdana" pitchFamily="34" charset="0"/>
              </a:rPr>
              <a:t>Support </a:t>
            </a:r>
            <a:r>
              <a:rPr lang="en-US" sz="3000" dirty="0" smtClean="0">
                <a:latin typeface="Verdana" pitchFamily="34" charset="0"/>
              </a:rPr>
              <a:t>seven nodes</a:t>
            </a:r>
            <a:endParaRPr lang="en-US" sz="3000" dirty="0" smtClean="0">
              <a:latin typeface="Verdana" pitchFamily="34" charset="0"/>
            </a:endParaRPr>
          </a:p>
          <a:p>
            <a:pPr marL="568325" indent="-568325" algn="just">
              <a:buFont typeface="Arial" pitchFamily="34" charset="0"/>
              <a:buChar char="•"/>
            </a:pPr>
            <a:r>
              <a:rPr lang="en-US" sz="3000" dirty="0" smtClean="0">
                <a:latin typeface="Verdana" pitchFamily="34" charset="0"/>
              </a:rPr>
              <a:t>High reliability and fail-safe design</a:t>
            </a:r>
          </a:p>
          <a:p>
            <a:pPr marL="568325" indent="-568325" algn="just">
              <a:buFont typeface="Arial" pitchFamily="34" charset="0"/>
              <a:buChar char="•"/>
            </a:pPr>
            <a:r>
              <a:rPr lang="en-US" sz="3000" dirty="0" smtClean="0">
                <a:latin typeface="Verdana" pitchFamily="34" charset="0"/>
              </a:rPr>
              <a:t>Provide low latency inter-node communications </a:t>
            </a:r>
            <a:endParaRPr lang="en-US" sz="3000" dirty="0">
              <a:latin typeface="Verdana" pitchFamily="34" charset="0"/>
            </a:endParaRPr>
          </a:p>
          <a:p>
            <a:pPr marL="568325" indent="-568325" algn="just">
              <a:buFont typeface="Arial" pitchFamily="34" charset="0"/>
              <a:buChar char="•"/>
            </a:pPr>
            <a:r>
              <a:rPr lang="en-US" sz="3000" dirty="0" smtClean="0">
                <a:latin typeface="Verdana" pitchFamily="34" charset="0"/>
              </a:rPr>
              <a:t>Independent power management for each node in-flight and battery management pre-flight</a:t>
            </a:r>
          </a:p>
          <a:p>
            <a:pPr marL="568325" indent="-568325" algn="just">
              <a:buFont typeface="Arial" pitchFamily="34" charset="0"/>
              <a:buChar char="•"/>
            </a:pPr>
            <a:r>
              <a:rPr lang="en-US" sz="3000" dirty="0" smtClean="0">
                <a:latin typeface="Verdana" pitchFamily="34" charset="0"/>
              </a:rPr>
              <a:t>High efficiency switching power regulation from high voltage battery pack for low voltage logic</a:t>
            </a:r>
          </a:p>
          <a:p>
            <a:pPr marL="568325" indent="-568325" algn="just">
              <a:buFont typeface="Arial" pitchFamily="34" charset="0"/>
              <a:buChar char="•"/>
            </a:pPr>
            <a:r>
              <a:rPr lang="en-US" sz="3000" dirty="0" smtClean="0">
                <a:latin typeface="Verdana" pitchFamily="34" charset="0"/>
              </a:rPr>
              <a:t>Low-power consumption when in standby mode</a:t>
            </a:r>
          </a:p>
          <a:p>
            <a:pPr marL="568325" indent="-568325" algn="just">
              <a:buFont typeface="Arial" pitchFamily="34" charset="0"/>
              <a:buChar char="•"/>
            </a:pPr>
            <a:r>
              <a:rPr lang="en-US" sz="3000" dirty="0" smtClean="0">
                <a:latin typeface="Verdana" pitchFamily="34" charset="0"/>
              </a:rPr>
              <a:t>Charge the four-cell battery in under two hours</a:t>
            </a:r>
            <a:endParaRPr lang="en-US" sz="3000" dirty="0" smtClean="0">
              <a:latin typeface="Verdana" pitchFamily="34" charset="0"/>
            </a:endParaRPr>
          </a:p>
        </p:txBody>
      </p:sp>
      <p:sp>
        <p:nvSpPr>
          <p:cNvPr id="21" name="TextBox 20"/>
          <p:cNvSpPr txBox="1"/>
          <p:nvPr/>
        </p:nvSpPr>
        <p:spPr>
          <a:xfrm>
            <a:off x="1498016" y="15621000"/>
            <a:ext cx="24333784" cy="13665279"/>
          </a:xfrm>
          <a:prstGeom prst="rect">
            <a:avLst/>
          </a:prstGeom>
          <a:noFill/>
        </p:spPr>
        <p:txBody>
          <a:bodyPr wrap="square" rtlCol="0">
            <a:spAutoFit/>
          </a:bodyPr>
          <a:lstStyle/>
          <a:p>
            <a:pPr algn="just"/>
            <a:r>
              <a:rPr lang="en-US" sz="7200" b="1" dirty="0" smtClean="0">
                <a:latin typeface="Verdana" pitchFamily="34" charset="0"/>
              </a:rPr>
              <a:t>Subsystem </a:t>
            </a:r>
            <a:r>
              <a:rPr lang="en-US" sz="7200" b="1" dirty="0" smtClean="0">
                <a:latin typeface="Verdana" pitchFamily="34" charset="0"/>
              </a:rPr>
              <a:t>Design</a:t>
            </a:r>
            <a:endParaRPr lang="en-US" sz="7200" b="1" dirty="0">
              <a:latin typeface="Verdana" pitchFamily="34" charset="0"/>
            </a:endParaRPr>
          </a:p>
          <a:p>
            <a:pPr algn="just"/>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pPr algn="just"/>
            <a:r>
              <a:rPr lang="en-US" sz="3000" dirty="0" smtClean="0">
                <a:latin typeface="Verdana" pitchFamily="34" charset="0"/>
              </a:rPr>
              <a:t>Initially specified as USB, the communications subsystem was changed to operate using the CAN Bus due to latency. This was then re-specified again to use 100Mbps Ethernet.  A 10/100 Mbps 8+1 port switch-on-chip from Micrel was selected as it was the only device with the required functionality available to small-scale designers. </a:t>
            </a:r>
            <a:endParaRPr lang="en-US" sz="3000" dirty="0">
              <a:latin typeface="Verdana" pitchFamily="34" charset="0"/>
            </a:endParaRPr>
          </a:p>
          <a:p>
            <a:pPr algn="just"/>
            <a:endParaRPr lang="en-US" sz="3000" dirty="0">
              <a:latin typeface="Verdana" pitchFamily="34" charset="0"/>
            </a:endParaRPr>
          </a:p>
          <a:p>
            <a:pPr algn="just"/>
            <a:r>
              <a:rPr lang="en-US" sz="3000" b="1" dirty="0">
                <a:latin typeface="Verdana" pitchFamily="34" charset="0"/>
              </a:rPr>
              <a:t>Microcontroller</a:t>
            </a:r>
            <a:r>
              <a:rPr lang="en-US" sz="3000" dirty="0">
                <a:latin typeface="Verdana" pitchFamily="34" charset="0"/>
              </a:rPr>
              <a:t>:</a:t>
            </a:r>
          </a:p>
          <a:p>
            <a:pPr algn="just"/>
            <a:r>
              <a:rPr lang="en-US" sz="3000" dirty="0" smtClean="0">
                <a:latin typeface="Verdana" pitchFamily="34" charset="0"/>
              </a:rPr>
              <a:t>PSAS recently 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pPr algn="just"/>
            <a:endParaRPr lang="en-US" sz="3000" dirty="0" smtClean="0">
              <a:latin typeface="Verdana" pitchFamily="34" charset="0"/>
            </a:endParaRPr>
          </a:p>
          <a:p>
            <a:pPr algn="just"/>
            <a:r>
              <a:rPr lang="en-US" sz="3000" b="1" dirty="0" smtClean="0">
                <a:latin typeface="Verdana" pitchFamily="34" charset="0"/>
              </a:rPr>
              <a:t>Power Domains:</a:t>
            </a:r>
          </a:p>
          <a:p>
            <a:pPr algn="just"/>
            <a:r>
              <a:rPr lang="en-US" sz="3000" dirty="0" smtClean="0">
                <a:latin typeface="Verdana" pitchFamily="34" charset="0"/>
              </a:rPr>
              <a:t>The complexity of the this project was greatly increased by the requirement to accommodate five separate power domains on the </a:t>
            </a:r>
            <a:r>
              <a:rPr lang="en-US" sz="3000" dirty="0" smtClean="0">
                <a:latin typeface="Verdana" pitchFamily="34" charset="0"/>
              </a:rPr>
              <a:t>board</a:t>
            </a:r>
            <a:r>
              <a:rPr lang="en-US" sz="3000" dirty="0" smtClean="0">
                <a:latin typeface="Verdana" pitchFamily="34" charset="0"/>
              </a:rPr>
              <a:t>. There are two primary supplies, an 18VDC external supply and a </a:t>
            </a:r>
            <a:r>
              <a:rPr lang="en-US" sz="3000" dirty="0" smtClean="0">
                <a:latin typeface="Verdana" pitchFamily="34" charset="0"/>
              </a:rPr>
              <a:t>four-cell battery </a:t>
            </a:r>
            <a:r>
              <a:rPr lang="en-US" sz="3000" dirty="0" smtClean="0">
                <a:latin typeface="Verdana" pitchFamily="34" charset="0"/>
              </a:rPr>
              <a:t>pack. These feed the high voltage domain that powers the seven nodes and </a:t>
            </a:r>
            <a:r>
              <a:rPr lang="en-US" sz="3000" dirty="0" smtClean="0">
                <a:latin typeface="Verdana" pitchFamily="34" charset="0"/>
              </a:rPr>
              <a:t>a 3.3V </a:t>
            </a:r>
            <a:r>
              <a:rPr lang="en-US" sz="3000" dirty="0" smtClean="0">
                <a:latin typeface="Verdana" pitchFamily="34" charset="0"/>
              </a:rPr>
              <a:t>switching </a:t>
            </a:r>
            <a:r>
              <a:rPr lang="en-US" sz="3000" dirty="0" smtClean="0">
                <a:latin typeface="Verdana" pitchFamily="34" charset="0"/>
              </a:rPr>
              <a:t>power supply. </a:t>
            </a:r>
            <a:r>
              <a:rPr lang="en-US" sz="3000" dirty="0" smtClean="0">
                <a:latin typeface="Verdana" pitchFamily="34" charset="0"/>
              </a:rPr>
              <a:t>The 3.3V power domain supplies the onboard logic and a 2.1V LDO. The 2.1V power domain is used by the Ethernet </a:t>
            </a:r>
            <a:r>
              <a:rPr lang="en-US" sz="3000" dirty="0" smtClean="0">
                <a:latin typeface="Verdana" pitchFamily="34" charset="0"/>
              </a:rPr>
              <a:t>switch</a:t>
            </a:r>
            <a:r>
              <a:rPr lang="en-US" sz="3000" dirty="0" smtClean="0">
                <a:latin typeface="Verdana" pitchFamily="34" charset="0"/>
              </a:rPr>
              <a:t>.</a:t>
            </a:r>
          </a:p>
          <a:p>
            <a:pPr algn="just"/>
            <a:endParaRPr lang="en-US" sz="3000" dirty="0">
              <a:latin typeface="Verdana" pitchFamily="34" charset="0"/>
            </a:endParaRPr>
          </a:p>
          <a:p>
            <a:pPr algn="just"/>
            <a:r>
              <a:rPr lang="en-US" sz="3000" b="1" dirty="0" smtClean="0">
                <a:latin typeface="Verdana" pitchFamily="34" charset="0"/>
              </a:rPr>
              <a:t>Power Distribution:</a:t>
            </a:r>
          </a:p>
          <a:p>
            <a:pPr algn="just"/>
            <a:r>
              <a:rPr lang="en-US" sz="3000" dirty="0" smtClean="0">
                <a:latin typeface="Verdana" pitchFamily="34" charset="0"/>
              </a:rPr>
              <a:t>Each of the seven nodes can be switched on or off by the MCU. By using a hot swap 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p>
          <a:p>
            <a:pPr algn="just"/>
            <a:endParaRPr lang="en-US" sz="3000" dirty="0">
              <a:latin typeface="Verdana" pitchFamily="34" charset="0"/>
            </a:endParaRPr>
          </a:p>
          <a:p>
            <a:pPr algn="just"/>
            <a:r>
              <a:rPr lang="en-US" sz="3000" b="1" dirty="0" smtClean="0">
                <a:latin typeface="Verdana" pitchFamily="34" charset="0"/>
              </a:rPr>
              <a:t>Battery charger:</a:t>
            </a:r>
            <a:endParaRPr lang="en-US" sz="3000" dirty="0" smtClean="0">
              <a:latin typeface="Verdana" pitchFamily="34" charset="0"/>
            </a:endParaRPr>
          </a:p>
          <a:p>
            <a:pPr algn="just"/>
            <a:r>
              <a:rPr lang="en-US" sz="3000" dirty="0" smtClean="0">
                <a:latin typeface="Verdana" pitchFamily="34" charset="0"/>
              </a:rPr>
              <a:t>The rocket’s battery is charged using an external 18VDC supply. This subsystem is built around a lithium polymer charger IC that monitors the battery during charging to prevent overheating and allows the current draw to be monitored while discharging.</a:t>
            </a:r>
            <a:endParaRPr lang="en-US" sz="3000" dirty="0">
              <a:latin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782737" y="18600883"/>
            <a:ext cx="15842394" cy="10812317"/>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384401716"/>
              </p:ext>
            </p:extLst>
          </p:nvPr>
        </p:nvGraphicFramePr>
        <p:xfrm>
          <a:off x="0" y="3429000"/>
          <a:ext cx="44196000" cy="1554480"/>
        </p:xfrm>
        <a:graphic>
          <a:graphicData uri="http://schemas.openxmlformats.org/drawingml/2006/table">
            <a:tbl>
              <a:tblPr firstRow="1" bandRow="1">
                <a:tableStyleId>{5C22544A-7EE6-4342-B048-85BDC9FD1C3A}</a:tableStyleId>
              </a:tblPr>
              <a:tblGrid>
                <a:gridCol w="12681670"/>
                <a:gridCol w="17617650"/>
                <a:gridCol w="1389668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PSAS: </a:t>
                      </a:r>
                      <a:r>
                        <a:rPr lang="en-US" sz="4800" dirty="0" smtClean="0">
                          <a:solidFill>
                            <a:sysClr val="windowText" lastClr="000000"/>
                          </a:solidFill>
                        </a:rPr>
                        <a:t>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Capstone Team :</a:t>
                      </a:r>
                      <a:r>
                        <a:rPr lang="en-US" sz="4800" baseline="0" dirty="0" smtClean="0">
                          <a:solidFill>
                            <a:sysClr val="windowText" lastClr="000000"/>
                          </a:solidFill>
                        </a:rPr>
                        <a:t> </a:t>
                      </a:r>
                      <a:r>
                        <a:rPr lang="en-US" sz="4800" dirty="0" smtClean="0">
                          <a:solidFill>
                            <a:sysClr val="windowText" lastClr="000000"/>
                          </a:solidFill>
                        </a:rPr>
                        <a:t>JJ Hartley,</a:t>
                      </a:r>
                      <a:r>
                        <a:rPr lang="en-US" sz="4800" baseline="0" dirty="0" smtClean="0">
                          <a:solidFill>
                            <a:sysClr val="windowText" lastClr="000000"/>
                          </a:solidFill>
                        </a:rPr>
                        <a:t> Jackson Pugh, and Michael Woodruff</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0" y="-152402"/>
            <a:ext cx="391886" cy="330708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dirty="0"/>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75168" y="5181600"/>
            <a:ext cx="15305460" cy="982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8177528" y="8425323"/>
            <a:ext cx="13052812" cy="97102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145000" y="7924800"/>
            <a:ext cx="10433165" cy="2400657"/>
          </a:xfrm>
          <a:prstGeom prst="rect">
            <a:avLst/>
          </a:prstGeom>
          <a:noFill/>
        </p:spPr>
        <p:txBody>
          <a:bodyPr wrap="square" rtlCol="0">
            <a:spAutoFit/>
          </a:bodyPr>
          <a:lstStyle/>
          <a:p>
            <a:pPr algn="just"/>
            <a:r>
              <a:rPr lang="en-US" sz="3000" dirty="0">
                <a:latin typeface="Verdana" pitchFamily="34" charset="0"/>
              </a:rPr>
              <a:t>management functions as well as provide low</a:t>
            </a:r>
          </a:p>
          <a:p>
            <a:pPr algn="just"/>
            <a:r>
              <a:rPr lang="en-US" sz="3000" dirty="0">
                <a:latin typeface="Verdana" pitchFamily="34" charset="0"/>
              </a:rPr>
              <a:t>latency communication between all of the electronic</a:t>
            </a:r>
          </a:p>
          <a:p>
            <a:pPr algn="just"/>
            <a:r>
              <a:rPr lang="en-US" sz="3000" dirty="0" smtClean="0">
                <a:latin typeface="Verdana" pitchFamily="34" charset="0"/>
              </a:rPr>
              <a:t>systems </a:t>
            </a:r>
            <a:r>
              <a:rPr lang="en-US" sz="3000" dirty="0">
                <a:latin typeface="Verdana" pitchFamily="34" charset="0"/>
              </a:rPr>
              <a:t>used in-flight on a single 6-layer PCB</a:t>
            </a:r>
          </a:p>
          <a:p>
            <a:pPr algn="just"/>
            <a:r>
              <a:rPr lang="en-US" sz="3000" dirty="0">
                <a:latin typeface="Verdana" pitchFamily="34" charset="0"/>
              </a:rPr>
              <a:t>with components placed on both sides.</a:t>
            </a:r>
          </a:p>
          <a:p>
            <a:endParaRPr lang="en-US" sz="3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TotalTime>
  <Words>528</Words>
  <Application>Microsoft Office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Woodruff, Michael</cp:lastModifiedBy>
  <cp:revision>136</cp:revision>
  <dcterms:created xsi:type="dcterms:W3CDTF">2008-12-19T19:08:39Z</dcterms:created>
  <dcterms:modified xsi:type="dcterms:W3CDTF">2013-06-03T14:29:09Z</dcterms:modified>
</cp:coreProperties>
</file>