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4" r:id="rId18"/>
    <p:sldId id="272" r:id="rId19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406" autoAdjust="0"/>
  </p:normalViewPr>
  <p:slideViewPr>
    <p:cSldViewPr snapToGrid="0">
      <p:cViewPr varScale="1">
        <p:scale>
          <a:sx n="72" d="100"/>
          <a:sy n="72" d="100"/>
        </p:scale>
        <p:origin x="84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D3D10E-168B-4527-B56A-17E0853948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B7AF4-052F-4063-90EF-4E8D64C4B68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9F3B88-3858-4B7C-AEC0-9DB4A4AAC6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4C3DC1-E399-4B95-AF65-CDEFF15F44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C6498-606C-4BD0-9C9C-66DB1F2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9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60218C-C39A-4B73-8EF0-A59D4ED574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B7AF4-052F-4063-90EF-4E8D64C4B68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8E2268-51BE-4294-8565-CBAFD81753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078EDB-0C23-4318-8CBF-77C7951D4F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C6498-606C-4BD0-9C9C-66DB1F2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1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4EDD88-D3AF-4E00-A44A-F9A17595C0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B7AF4-052F-4063-90EF-4E8D64C4B68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C6E4AD-6733-431A-8663-D81C60665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3CF2B6-44BD-4278-AF3F-D35B523E8B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C6498-606C-4BD0-9C9C-66DB1F2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840FC7-6998-40F5-B695-012F00A936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B7AF4-052F-4063-90EF-4E8D64C4B68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82AA72-B6D9-4689-8350-8BC6D5A7DE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476E10-2305-4449-8B79-4327D92925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C6498-606C-4BD0-9C9C-66DB1F2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D83EC0-2ADC-4C37-A27C-E233B1D174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B7AF4-052F-4063-90EF-4E8D64C4B68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38EDE9-6A86-411D-82D6-E162313B39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32181D-AB83-414C-80AB-09773C14DC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C6498-606C-4BD0-9C9C-66DB1F2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7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20757-7F1F-45FF-8603-167753AF7F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B7AF4-052F-4063-90EF-4E8D64C4B68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86D25A-2431-4183-88AA-8199B01C9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391B07-1918-4334-9EEF-B019BC4299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C6498-606C-4BD0-9C9C-66DB1F2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5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29537EC-6858-4450-83F4-46018D6C64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B7AF4-052F-4063-90EF-4E8D64C4B68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D8C893A-59C2-4D98-8A5B-575BA05A8C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F6DF057-0856-4D40-9EC5-E8A4F565B1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C6498-606C-4BD0-9C9C-66DB1F2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2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E0D64E3-9184-4466-85A9-8DFD474427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B7AF4-052F-4063-90EF-4E8D64C4B68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163F236-0C31-4434-9429-EF70C08EB4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1082F64-B067-444B-B7A2-7BA5D85835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C6498-606C-4BD0-9C9C-66DB1F2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9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67AFE48-6E1D-43B2-B703-9DBC0A6DF8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B7AF4-052F-4063-90EF-4E8D64C4B68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D142FBE-797E-4027-90FD-DBA185B868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A0CD3A2-593E-4F4F-A8F4-50273F4A66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C6498-606C-4BD0-9C9C-66DB1F2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F53BDE-66F4-4B19-A054-6BCD404356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B7AF4-052F-4063-90EF-4E8D64C4B68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536A9-DB06-477B-84BC-2593942671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F9597-962F-4C80-AEC9-C92CA8E67A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C6498-606C-4BD0-9C9C-66DB1F2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2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0532FE-6D8F-4C74-9A68-186E34B8E2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B7AF4-052F-4063-90EF-4E8D64C4B68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C22F23-42D5-455D-8ADF-3CFE3E72CE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295C9-3461-42FA-B244-C395649A4C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C6498-606C-4BD0-9C9C-66DB1F2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8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5EA7DCA-1148-4F6E-A627-947A955C9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340F9E0-CB98-4B94-822C-5F476EE8A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2F20CFE-A7C6-434C-B623-145A514691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D4DB7AF4-052F-4063-90EF-4E8D64C4B68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07E61A3-D3E7-4F50-8102-920AEE56B81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F21BDBF-63D5-48D9-827F-616F0E91FF9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fld id="{D05C6498-606C-4BD0-9C9C-66DB1F2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1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sthebigdata.com/2016/05/01/data-scientists-spend-most-of-their-time-cleaning-data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ainassist.com/diabetes/what-happens-if-a-non-diabetic-takes-insuli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35AA-7335-47F1-A4D9-EAC0318BE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Predicting Diabetes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3861F-DCB1-48AA-99EA-3FB47E03B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Allie Wicklund</a:t>
            </a:r>
          </a:p>
        </p:txBody>
      </p:sp>
    </p:spTree>
    <p:extLst>
      <p:ext uri="{BB962C8B-B14F-4D97-AF65-F5344CB8AC3E}">
        <p14:creationId xmlns:p14="http://schemas.microsoft.com/office/powerpoint/2010/main" val="3343280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90B2-8BE4-4E8A-8AB7-8D9A476A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Pima Indian heritage</a:t>
            </a:r>
          </a:p>
          <a:p>
            <a:r>
              <a:rPr lang="en-US" dirty="0">
                <a:solidFill>
                  <a:schemeClr val="bg1"/>
                </a:solidFill>
              </a:rPr>
              <a:t>21+ years old</a:t>
            </a:r>
          </a:p>
          <a:p>
            <a:r>
              <a:rPr lang="en-US" dirty="0">
                <a:solidFill>
                  <a:schemeClr val="bg1"/>
                </a:solidFill>
              </a:rPr>
              <a:t>Female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769 patients</a:t>
            </a:r>
          </a:p>
        </p:txBody>
      </p:sp>
    </p:spTree>
    <p:extLst>
      <p:ext uri="{BB962C8B-B14F-4D97-AF65-F5344CB8AC3E}">
        <p14:creationId xmlns:p14="http://schemas.microsoft.com/office/powerpoint/2010/main" val="3833098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The Big Picture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104507-A10B-4BBB-ADA2-84FD37009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16" y="1510404"/>
            <a:ext cx="9842967" cy="4183261"/>
          </a:xfrm>
        </p:spPr>
      </p:pic>
    </p:spTree>
    <p:extLst>
      <p:ext uri="{BB962C8B-B14F-4D97-AF65-F5344CB8AC3E}">
        <p14:creationId xmlns:p14="http://schemas.microsoft.com/office/powerpoint/2010/main" val="402192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Big Picture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864B47-9258-4924-989D-119CA445C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4732" y="1417638"/>
            <a:ext cx="11789312" cy="50104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82EB9C-7DF4-4156-B70E-00CB68D7B193}"/>
              </a:ext>
            </a:extLst>
          </p:cNvPr>
          <p:cNvSpPr txBox="1"/>
          <p:nvPr/>
        </p:nvSpPr>
        <p:spPr>
          <a:xfrm>
            <a:off x="7632354" y="2399373"/>
            <a:ext cx="270516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60%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3%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1%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3%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33%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What’s other?</a:t>
            </a:r>
          </a:p>
        </p:txBody>
      </p:sp>
    </p:spTree>
    <p:extLst>
      <p:ext uri="{BB962C8B-B14F-4D97-AF65-F5344CB8AC3E}">
        <p14:creationId xmlns:p14="http://schemas.microsoft.com/office/powerpoint/2010/main" val="174675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90B2-8BE4-4E8A-8AB7-8D9A476A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123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Learning 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90B2-8BE4-4E8A-8AB7-8D9A476A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More complex models =/= better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9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Learning 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90B2-8BE4-4E8A-8AB7-8D9A476A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More complex models =/= better models</a:t>
            </a:r>
          </a:p>
          <a:p>
            <a:r>
              <a:rPr lang="en-US" dirty="0">
                <a:solidFill>
                  <a:schemeClr val="bg1"/>
                </a:solidFill>
              </a:rPr>
              <a:t>Garbage in, garbage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23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Learning 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90B2-8BE4-4E8A-8AB7-8D9A476A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More complex models =/= better models</a:t>
            </a:r>
          </a:p>
          <a:p>
            <a:r>
              <a:rPr lang="en-US" dirty="0">
                <a:solidFill>
                  <a:schemeClr val="bg1"/>
                </a:solidFill>
              </a:rPr>
              <a:t>Garbage in, garbage out</a:t>
            </a:r>
          </a:p>
          <a:p>
            <a:r>
              <a:rPr lang="en-US" dirty="0">
                <a:solidFill>
                  <a:schemeClr val="bg1"/>
                </a:solidFill>
              </a:rPr>
              <a:t>A rough schedule would help</a:t>
            </a:r>
          </a:p>
        </p:txBody>
      </p:sp>
    </p:spTree>
    <p:extLst>
      <p:ext uri="{BB962C8B-B14F-4D97-AF65-F5344CB8AC3E}">
        <p14:creationId xmlns:p14="http://schemas.microsoft.com/office/powerpoint/2010/main" val="3413678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Learning 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90B2-8BE4-4E8A-8AB7-8D9A476A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More complex models =/= better models</a:t>
            </a:r>
          </a:p>
          <a:p>
            <a:r>
              <a:rPr lang="en-US" dirty="0">
                <a:solidFill>
                  <a:schemeClr val="bg1"/>
                </a:solidFill>
              </a:rPr>
              <a:t>Garbage in, garbage out</a:t>
            </a:r>
          </a:p>
          <a:p>
            <a:r>
              <a:rPr lang="en-US" dirty="0">
                <a:solidFill>
                  <a:schemeClr val="bg1"/>
                </a:solidFill>
              </a:rPr>
              <a:t>A rough schedule would help</a:t>
            </a:r>
          </a:p>
          <a:p>
            <a:r>
              <a:rPr lang="en-US" dirty="0">
                <a:solidFill>
                  <a:schemeClr val="bg1"/>
                </a:solidFill>
              </a:rPr>
              <a:t>***Always double-check your confusion matrix</a:t>
            </a:r>
          </a:p>
          <a:p>
            <a:r>
              <a:rPr lang="en-US" dirty="0">
                <a:solidFill>
                  <a:schemeClr val="bg1"/>
                </a:solidFill>
              </a:rPr>
              <a:t>***Always double-check </a:t>
            </a:r>
            <a:r>
              <a:rPr lang="en-US">
                <a:solidFill>
                  <a:schemeClr val="bg1"/>
                </a:solidFill>
              </a:rPr>
              <a:t>your definitions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2F2343-4BD6-4179-BFD3-D7553A1F0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078" y="1600200"/>
            <a:ext cx="4855843" cy="4525963"/>
          </a:xfrm>
        </p:spPr>
      </p:pic>
    </p:spTree>
    <p:extLst>
      <p:ext uri="{BB962C8B-B14F-4D97-AF65-F5344CB8AC3E}">
        <p14:creationId xmlns:p14="http://schemas.microsoft.com/office/powerpoint/2010/main" val="4054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90B2-8BE4-4E8A-8AB7-8D9A476A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Choosing the Model</a:t>
            </a:r>
          </a:p>
          <a:p>
            <a:r>
              <a:rPr lang="en-US" dirty="0">
                <a:solidFill>
                  <a:schemeClr val="bg1"/>
                </a:solidFill>
              </a:rPr>
              <a:t>Accuracy or ***Recall?</a:t>
            </a:r>
          </a:p>
          <a:p>
            <a:r>
              <a:rPr lang="en-US" dirty="0">
                <a:solidFill>
                  <a:schemeClr val="bg1"/>
                </a:solidFill>
              </a:rPr>
              <a:t>Population </a:t>
            </a:r>
          </a:p>
          <a:p>
            <a:r>
              <a:rPr lang="en-US" dirty="0">
                <a:solidFill>
                  <a:schemeClr val="bg1"/>
                </a:solidFill>
              </a:rPr>
              <a:t>The Big Picture</a:t>
            </a:r>
          </a:p>
          <a:p>
            <a:r>
              <a:rPr lang="en-US" dirty="0">
                <a:solidFill>
                  <a:schemeClr val="bg1"/>
                </a:solidFill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160249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Choosing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90B2-8BE4-4E8A-8AB7-8D9A476A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Logistic Regression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Best accuracy and ***recall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72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Choosing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90B2-8BE4-4E8A-8AB7-8D9A476A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000" u="sng" dirty="0">
                <a:solidFill>
                  <a:schemeClr val="bg1"/>
                </a:solidFill>
              </a:rPr>
              <a:t>To be used for testing criteria, not diagnostics!</a:t>
            </a:r>
          </a:p>
        </p:txBody>
      </p:sp>
    </p:spTree>
    <p:extLst>
      <p:ext uri="{BB962C8B-B14F-4D97-AF65-F5344CB8AC3E}">
        <p14:creationId xmlns:p14="http://schemas.microsoft.com/office/powerpoint/2010/main" val="107223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Accuracy vs ***Recall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F0D36D-4DBF-4496-9437-06BC70FA7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18" y="1765508"/>
            <a:ext cx="5739682" cy="33269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B09946-5D86-493D-99DA-FA99374AB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017" y="1765508"/>
            <a:ext cx="5739682" cy="33269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3777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Accuracy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1F54DAD-1058-4DF4-93BC-85E7960C1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1140"/>
            <a:ext cx="6737804" cy="3632556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18C852-BABB-4CF3-BEDC-9CF09B83409E}"/>
              </a:ext>
            </a:extLst>
          </p:cNvPr>
          <p:cNvSpPr txBox="1"/>
          <p:nvPr/>
        </p:nvSpPr>
        <p:spPr>
          <a:xfrm>
            <a:off x="7527865" y="2635589"/>
            <a:ext cx="33746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92+32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</a:rPr>
              <a:t>-----------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</a:rPr>
              <a:t>92+9+21+32</a:t>
            </a:r>
          </a:p>
        </p:txBody>
      </p:sp>
    </p:spTree>
    <p:extLst>
      <p:ext uri="{BB962C8B-B14F-4D97-AF65-F5344CB8AC3E}">
        <p14:creationId xmlns:p14="http://schemas.microsoft.com/office/powerpoint/2010/main" val="196859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***Recall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0BA9AB-08FF-4530-85F3-E3CC9A2EC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847295"/>
            <a:ext cx="6742760" cy="36274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6B58FC-A4F0-470D-9C64-47F3393F791A}"/>
              </a:ext>
            </a:extLst>
          </p:cNvPr>
          <p:cNvSpPr txBox="1"/>
          <p:nvPr/>
        </p:nvSpPr>
        <p:spPr>
          <a:xfrm>
            <a:off x="8857852" y="2460683"/>
            <a:ext cx="168507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92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</a:rPr>
              <a:t>--------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</a:rPr>
              <a:t>92+9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1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***Recall?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90B2-8BE4-4E8A-8AB7-8D9A476A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Hypoglycemia</a:t>
            </a:r>
            <a:r>
              <a:rPr lang="en-US" dirty="0">
                <a:solidFill>
                  <a:schemeClr val="bg1"/>
                </a:solidFill>
              </a:rPr>
              <a:t> (low blood sugar)</a:t>
            </a:r>
          </a:p>
          <a:p>
            <a:pPr lvl="1"/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“If left untreated, hypoglycemia can cause fainting and the person may also lose consciousness. In severe cases, seizures and even death may occur.”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33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2DF3-CFFA-4392-839D-318234BE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***Recall?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90B2-8BE4-4E8A-8AB7-8D9A476A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 healthcare, it’s better to test a healthy person than treat a healthy person for a disease they don’t have</a:t>
            </a:r>
          </a:p>
          <a:p>
            <a:r>
              <a:rPr lang="en-US" dirty="0" err="1">
                <a:solidFill>
                  <a:schemeClr val="bg1"/>
                </a:solidFill>
              </a:rPr>
              <a:t>i.e</a:t>
            </a:r>
            <a:r>
              <a:rPr lang="en-US" dirty="0">
                <a:solidFill>
                  <a:schemeClr val="bg1"/>
                </a:solidFill>
              </a:rPr>
              <a:t>: diabetes, cancer, endometriosis, leukemia, etc. </a:t>
            </a:r>
          </a:p>
        </p:txBody>
      </p:sp>
    </p:spTree>
    <p:extLst>
      <p:ext uri="{BB962C8B-B14F-4D97-AF65-F5344CB8AC3E}">
        <p14:creationId xmlns:p14="http://schemas.microsoft.com/office/powerpoint/2010/main" val="370221560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238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Open Sans</vt:lpstr>
      <vt:lpstr>Diseño predeterminado</vt:lpstr>
      <vt:lpstr>Predicting Diabetes</vt:lpstr>
      <vt:lpstr>Table of Contents</vt:lpstr>
      <vt:lpstr>Choosing the Model</vt:lpstr>
      <vt:lpstr>Choosing the Model</vt:lpstr>
      <vt:lpstr>Accuracy vs ***Recall</vt:lpstr>
      <vt:lpstr>Accuracy</vt:lpstr>
      <vt:lpstr>***Recall</vt:lpstr>
      <vt:lpstr>Why ***Recall?</vt:lpstr>
      <vt:lpstr>Why ***Recall?</vt:lpstr>
      <vt:lpstr>Population</vt:lpstr>
      <vt:lpstr>The Big Picture</vt:lpstr>
      <vt:lpstr>The Big Picture</vt:lpstr>
      <vt:lpstr>Learning Outcomes</vt:lpstr>
      <vt:lpstr>Learning Outcomes</vt:lpstr>
      <vt:lpstr>Learning Outcomes</vt:lpstr>
      <vt:lpstr>Learning Outcomes</vt:lpstr>
      <vt:lpstr>Learning Outcomes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Diabetes</dc:title>
  <dc:creator>Allie Wicklund</dc:creator>
  <cp:lastModifiedBy>Allie Wicklund</cp:lastModifiedBy>
  <cp:revision>21</cp:revision>
  <dcterms:created xsi:type="dcterms:W3CDTF">2021-06-24T00:20:46Z</dcterms:created>
  <dcterms:modified xsi:type="dcterms:W3CDTF">2021-07-15T14:15:24Z</dcterms:modified>
</cp:coreProperties>
</file>