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26C1D-D873-4024-97D9-6B974E874EFF}" v="7" dt="2024-02-12T18:50:4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23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C85D25-05F9-4F21-9C1A-23D0BA8B0C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CB9D0-985F-45CF-AD7B-6583F231EF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B8CD3-2199-479C-8D52-1CED20929AA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12DC5-9FC6-400C-A634-30D05E314D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FF5AB-3C6B-4250-9CC7-220B79AABB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69F75-3DC2-488F-99C3-73DEE0206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3A20-EC0E-40D8-8D6A-B0A23FAC23F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6B9A8-9C76-4EAC-A3BF-58FC40533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FAA2-B009-4407-8C8D-557FF206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B6EB-9599-40A5-AEFF-8BBB61DA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C1CAB-C6C6-4296-8E2B-D71B1F02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95FF-5B8E-4E3E-9D0A-3592451D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FC5F7-17AB-4A6E-B7B4-B258E396C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8B9AD-0563-4CA2-9882-4ACAC104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4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D9D5C-25B2-464F-9590-4818784D6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29D0D-5F36-49E3-A45D-53A5A474E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71F9-5D44-4AAF-8715-7F67361F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0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86A1-44DC-4967-A35B-BACA02F3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D110-6A45-4168-A12A-0F5A77DB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8A76-61CB-4F6C-92DE-CE1F01E0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B8FE-736C-49B9-ADB6-250348E0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5775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260C1-802A-44CA-A64F-682DD8A99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3955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C653-B724-4608-9E4E-473CC665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A6AA-0C6F-4497-98BA-0FBCA64A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9539-91EB-4EEB-A22B-E210FD70F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5236"/>
            <a:ext cx="5181600" cy="51517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57315-15D0-443F-9CA5-A1EA97023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5236"/>
            <a:ext cx="5181600" cy="51517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C2143-8A01-4FC8-9597-F89F4616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1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C7DD-B4D6-4AA3-94FF-81FBF01D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20073"/>
            <a:ext cx="6179848" cy="548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2DC4-946C-48CF-B85C-66C1500E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857251"/>
            <a:ext cx="5157787" cy="6575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B817D-DF01-469A-B045-1C625783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3677"/>
            <a:ext cx="5157787" cy="4226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4C9CE-080E-4D93-8DB0-E16EF9B73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857251"/>
            <a:ext cx="5130073" cy="6575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E06C6-3C3F-4E17-ABCD-CD870BF9C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703678"/>
            <a:ext cx="5130074" cy="42260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E0D96-2D2D-40EB-93E9-1946BA31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2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3314-1019-4153-9D6F-CC416CE8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6B56-2354-4F0B-B233-4D9EE06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71D73-22E6-41EB-9A1D-5F7A9D0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22B-8E70-4C5D-9351-D3BC6AB6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4656"/>
            <a:ext cx="6172200" cy="5928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1C46-705C-458C-8C56-55E8FC453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2DFC-7036-47F8-9F11-E666E07B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368B2-5CC4-4F53-877C-86645B08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FB8C-7C52-492A-BB05-5AAFFF77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9309"/>
            <a:ext cx="6743267" cy="5282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59313-7ADD-4FE1-8C84-2CF35585A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6378E-9078-4E8B-9F0C-5F01E4546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610CD-0EA3-4310-9D5D-8E5FCFCC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FF06EC4-2EFA-4987-BDC6-351D0DF0417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907B0-C332-4D48-AEE2-791B7218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848"/>
            <a:ext cx="7663874" cy="387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7D52-0005-4140-89B3-5FEE05A48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86691"/>
            <a:ext cx="10515600" cy="529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76D3-9262-4467-9EB6-CD05655E2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471" y="61988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F2C8-002E-494B-9030-28CF9E682F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1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403412-FA85-4937-692B-2686EECF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RPA Document Repository Options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C988AC-F651-0204-7F9E-98374E20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FD63B-AC92-3E9C-4DC0-CB7D7CD0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2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03F7-E941-00F0-C54C-4302364A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1C527-0160-5CBC-5F93-90855836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691"/>
            <a:ext cx="10515600" cy="52182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want to build a document repository for RPA use cases</a:t>
            </a:r>
          </a:p>
          <a:p>
            <a:r>
              <a:rPr lang="en-US" dirty="0"/>
              <a:t>Sources of the input files for existing use cases include: </a:t>
            </a:r>
          </a:p>
          <a:p>
            <a:pPr lvl="1"/>
            <a:r>
              <a:rPr lang="en-US" dirty="0" err="1"/>
              <a:t>Offcycle</a:t>
            </a:r>
            <a:r>
              <a:rPr lang="en-US" dirty="0"/>
              <a:t> Manual Paysheet</a:t>
            </a:r>
          </a:p>
          <a:p>
            <a:pPr lvl="2"/>
            <a:r>
              <a:rPr lang="en-US" dirty="0"/>
              <a:t>Manual Excel (loaded into Peoplesoft)</a:t>
            </a:r>
          </a:p>
          <a:p>
            <a:pPr lvl="1"/>
            <a:r>
              <a:rPr lang="en-US" dirty="0"/>
              <a:t>Mass Compensation</a:t>
            </a:r>
          </a:p>
          <a:p>
            <a:pPr lvl="2"/>
            <a:r>
              <a:rPr lang="en-US" dirty="0"/>
              <a:t>Manual Excel (created from JIRA and pre-built queries)</a:t>
            </a:r>
          </a:p>
          <a:p>
            <a:pPr lvl="1"/>
            <a:r>
              <a:rPr lang="en-US" dirty="0"/>
              <a:t>Return From Leave </a:t>
            </a:r>
          </a:p>
          <a:p>
            <a:pPr lvl="2"/>
            <a:r>
              <a:rPr lang="en-US" dirty="0"/>
              <a:t>Manual Excel (from Peoplesoft query and Oracle Cloud Financials report)</a:t>
            </a:r>
          </a:p>
          <a:p>
            <a:pPr lvl="1"/>
            <a:r>
              <a:rPr lang="en-US" dirty="0"/>
              <a:t>Benefits Billing</a:t>
            </a:r>
          </a:p>
          <a:p>
            <a:pPr lvl="2"/>
            <a:r>
              <a:rPr lang="en-US" dirty="0"/>
              <a:t>Manual Excel (from Peoplesoft query)</a:t>
            </a:r>
          </a:p>
          <a:p>
            <a:pPr lvl="2"/>
            <a:endParaRPr lang="en-US" dirty="0"/>
          </a:p>
          <a:p>
            <a:r>
              <a:rPr lang="en-US" dirty="0"/>
              <a:t>Future RPA use cases (?):</a:t>
            </a:r>
          </a:p>
          <a:p>
            <a:pPr lvl="1"/>
            <a:r>
              <a:rPr lang="en-US" dirty="0"/>
              <a:t>Any future automation use cases that are not Peoplesoft-centric. Example: automating portal service accounts, </a:t>
            </a:r>
            <a:r>
              <a:rPr lang="en-US" dirty="0" err="1"/>
              <a:t>Onbase</a:t>
            </a:r>
            <a:r>
              <a:rPr lang="en-US" dirty="0"/>
              <a:t> OCR document indexing, data processing in Excel, </a:t>
            </a:r>
            <a:r>
              <a:rPr lang="en-US" dirty="0" err="1"/>
              <a:t>Servicenow</a:t>
            </a:r>
            <a:r>
              <a:rPr lang="en-US" dirty="0"/>
              <a:t>, Tableau</a:t>
            </a:r>
          </a:p>
          <a:p>
            <a:r>
              <a:rPr lang="en-US" dirty="0"/>
              <a:t>The document repository options are:</a:t>
            </a:r>
          </a:p>
          <a:p>
            <a:pPr lvl="1"/>
            <a:r>
              <a:rPr lang="en-US" dirty="0"/>
              <a:t>BOX</a:t>
            </a:r>
          </a:p>
          <a:p>
            <a:pPr lvl="1"/>
            <a:r>
              <a:rPr lang="en-US" dirty="0"/>
              <a:t>Peoplesoft File System (FileZilla)</a:t>
            </a:r>
          </a:p>
          <a:p>
            <a:pPr lvl="1"/>
            <a:r>
              <a:rPr lang="en-US" dirty="0"/>
              <a:t>Secure File System in </a:t>
            </a:r>
            <a:r>
              <a:rPr lang="en-US" dirty="0" err="1"/>
              <a:t>Appstream</a:t>
            </a:r>
            <a:endParaRPr lang="en-US" dirty="0"/>
          </a:p>
          <a:p>
            <a:pPr lvl="1"/>
            <a:r>
              <a:rPr lang="en-US" dirty="0"/>
              <a:t>AWS S3 bucket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E1D7-4583-7F88-D23C-41ADFAE0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AFE3-9162-3AB5-9B39-52B59D13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Repository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68FA4-14FD-2AFC-08E4-1B57E827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8B9D35-0510-22A3-ECC9-4158B999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93713"/>
              </p:ext>
            </p:extLst>
          </p:nvPr>
        </p:nvGraphicFramePr>
        <p:xfrm>
          <a:off x="374075" y="889995"/>
          <a:ext cx="11548983" cy="639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661">
                  <a:extLst>
                    <a:ext uri="{9D8B030D-6E8A-4147-A177-3AD203B41FA5}">
                      <a16:colId xmlns:a16="http://schemas.microsoft.com/office/drawing/2014/main" val="2442759532"/>
                    </a:ext>
                  </a:extLst>
                </a:gridCol>
                <a:gridCol w="3849661">
                  <a:extLst>
                    <a:ext uri="{9D8B030D-6E8A-4147-A177-3AD203B41FA5}">
                      <a16:colId xmlns:a16="http://schemas.microsoft.com/office/drawing/2014/main" val="4011484570"/>
                    </a:ext>
                  </a:extLst>
                </a:gridCol>
                <a:gridCol w="3849661">
                  <a:extLst>
                    <a:ext uri="{9D8B030D-6E8A-4147-A177-3AD203B41FA5}">
                      <a16:colId xmlns:a16="http://schemas.microsoft.com/office/drawing/2014/main" val="1650185891"/>
                    </a:ext>
                  </a:extLst>
                </a:gridCol>
              </a:tblGrid>
              <a:tr h="403023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855177"/>
                  </a:ext>
                </a:extLst>
              </a:tr>
              <a:tr h="970758">
                <a:tc>
                  <a:txBody>
                    <a:bodyPr/>
                    <a:lstStyle/>
                    <a:p>
                      <a:r>
                        <a:rPr lang="en-US" dirty="0"/>
                        <a:t>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User-Friendly Interface: Designed for collaboration with a clean UI, easy sharing, and commenting features.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Enterprise Collaboration Tools: Integrates well with Microsoft 365, Google Workspace, Slack, and other productivity tools.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Security &amp; Compliance: Strong compliance offerings (HIPAA, FedRAMP, FINRA, etc.), granular access controls, and built-in data governance.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Workflow Automation: Box Relay allows for no-code automation of document workflows.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Version Control &amp; Audit Trails: Built-in versioning and detailed activity logs.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06897"/>
                  </a:ext>
                </a:extLst>
              </a:tr>
              <a:tr h="970758">
                <a:tc>
                  <a:txBody>
                    <a:bodyPr/>
                    <a:lstStyle/>
                    <a:p>
                      <a:r>
                        <a:rPr lang="en-US" dirty="0"/>
                        <a:t>Peoplesoft 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0756"/>
                  </a:ext>
                </a:extLst>
              </a:tr>
              <a:tr h="1675554">
                <a:tc>
                  <a:txBody>
                    <a:bodyPr/>
                    <a:lstStyle/>
                    <a:p>
                      <a:r>
                        <a:rPr lang="en-US" dirty="0"/>
                        <a:t>Secure File System in </a:t>
                      </a:r>
                      <a:r>
                        <a:rPr lang="en-US" dirty="0" err="1"/>
                        <a:t>Appstream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10463"/>
                  </a:ext>
                </a:extLst>
              </a:tr>
              <a:tr h="970758">
                <a:tc>
                  <a:txBody>
                    <a:bodyPr/>
                    <a:lstStyle/>
                    <a:p>
                      <a:r>
                        <a:rPr lang="en-US" dirty="0"/>
                        <a:t>AWS S3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1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78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19E0E-00B5-7280-6AE4-61DF7AA9B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6C3C-96CF-2F92-B184-CD8CE24F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61507-1FAD-93DF-12F8-BF47CD7B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77B08-35C3-6728-6723-5F439593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17"/>
            <a:ext cx="5257800" cy="5038445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r>
              <a:rPr lang="en-US" sz="1600" dirty="0"/>
              <a:t>User-Friendly Interface: tool is already used by and accessible to most  business users. Easy sharing and collaboration.</a:t>
            </a:r>
          </a:p>
          <a:p>
            <a:r>
              <a:rPr lang="en-US" sz="1600" dirty="0"/>
              <a:t>Enterprise Collaboration Tools: Integrates well with Microsoft 365, Google Workspace, Slack, and other productivity tools.</a:t>
            </a:r>
          </a:p>
          <a:p>
            <a:r>
              <a:rPr lang="en-US" sz="1600" dirty="0"/>
              <a:t>Security &amp; Compliance: Strong compliance offerings (HIPAA, FedRAMP, FINRA, etc.), granular access controls, and built-in data governance.</a:t>
            </a:r>
          </a:p>
          <a:p>
            <a:r>
              <a:rPr lang="en-US" sz="1600" dirty="0"/>
              <a:t>Version Control &amp; Audit Trails: Built-in versioning and detailed activity logs.</a:t>
            </a:r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FA0FED1-4838-59DA-4DED-7451234F153F}"/>
              </a:ext>
            </a:extLst>
          </p:cNvPr>
          <p:cNvSpPr txBox="1">
            <a:spLocks/>
          </p:cNvSpPr>
          <p:nvPr/>
        </p:nvSpPr>
        <p:spPr>
          <a:xfrm>
            <a:off x="6096000" y="1138517"/>
            <a:ext cx="4563035" cy="503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</a:t>
            </a:r>
          </a:p>
          <a:p>
            <a:r>
              <a:rPr lang="en-US" sz="1600" dirty="0"/>
              <a:t>Limited Customization: Less flexibility for developers compared to AWS’s infrastructure-level control.</a:t>
            </a:r>
          </a:p>
          <a:p>
            <a:r>
              <a:rPr lang="en-US" sz="1600" dirty="0"/>
              <a:t>Performance: May not be ideal for high-throughput or latency-sensitive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0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5F289-EC71-0BA7-A88C-FB86EF66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729A-5460-D842-3624-AFB76F2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Peoplesoft File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A9982-78F8-E1B8-1A89-D1A861F9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18056-0952-2E9B-D2EE-411AE1A8B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17"/>
            <a:ext cx="5257800" cy="5038445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r>
              <a:rPr lang="en-US" sz="1600" dirty="0"/>
              <a:t>Tool is already used by Peoplesoft DevOps to receive incoming docs via FileZilla</a:t>
            </a:r>
          </a:p>
          <a:p>
            <a:r>
              <a:rPr lang="en-US" sz="1600" dirty="0"/>
              <a:t>Integrated with business workflow</a:t>
            </a:r>
          </a:p>
          <a:p>
            <a:r>
              <a:rPr lang="en-US" sz="1600" dirty="0"/>
              <a:t>Secure and role-based access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BE29D37-EB88-8F5E-655A-E4DE3F898511}"/>
              </a:ext>
            </a:extLst>
          </p:cNvPr>
          <p:cNvSpPr txBox="1">
            <a:spLocks/>
          </p:cNvSpPr>
          <p:nvPr/>
        </p:nvSpPr>
        <p:spPr>
          <a:xfrm>
            <a:off x="6096000" y="1138517"/>
            <a:ext cx="4047565" cy="503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</a:t>
            </a:r>
          </a:p>
          <a:p>
            <a:r>
              <a:rPr lang="en-US" sz="1600" dirty="0"/>
              <a:t>Data input: requires business to FTP/SFTP the input file via FileZilla</a:t>
            </a:r>
          </a:p>
          <a:p>
            <a:r>
              <a:rPr lang="en-US" sz="1600" dirty="0"/>
              <a:t>Usage: Not designed for general document storage or collaboration</a:t>
            </a:r>
          </a:p>
          <a:p>
            <a:r>
              <a:rPr lang="en-US" sz="1600" dirty="0"/>
              <a:t>Heavily restricted. Not easy for file upload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15604-0D09-1DEA-3F75-2B1362A2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BE4A-7049-6B1C-13D7-8B978008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File System in </a:t>
            </a:r>
            <a:r>
              <a:rPr lang="en-US" dirty="0" err="1"/>
              <a:t>Appstream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11F7B-F99D-4562-8A0E-D0ABAF5E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7CA94-9FEF-C32C-9561-08BEC771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17"/>
            <a:ext cx="5257800" cy="5038445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r>
              <a:rPr lang="en-US" sz="1600" dirty="0"/>
              <a:t>Size/ Scalability: 1TB and scalable. SCI manages the drives</a:t>
            </a:r>
          </a:p>
          <a:p>
            <a:r>
              <a:rPr lang="en-US" sz="1600" dirty="0"/>
              <a:t>Developer Flexibility: Only accessible within </a:t>
            </a:r>
            <a:r>
              <a:rPr lang="en-US" sz="1600" dirty="0" err="1"/>
              <a:t>Appstream</a:t>
            </a:r>
            <a:r>
              <a:rPr lang="en-US" sz="1600" dirty="0"/>
              <a:t> and EC2</a:t>
            </a:r>
          </a:p>
          <a:p>
            <a:r>
              <a:rPr lang="en-US" sz="1600" dirty="0"/>
              <a:t>Security: Only accessible by AA creators and AA sys admins i.e. users on EC2 servers</a:t>
            </a:r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56E2F72-1703-ED5C-0327-742C0F34F0CD}"/>
              </a:ext>
            </a:extLst>
          </p:cNvPr>
          <p:cNvSpPr txBox="1">
            <a:spLocks/>
          </p:cNvSpPr>
          <p:nvPr/>
        </p:nvSpPr>
        <p:spPr>
          <a:xfrm>
            <a:off x="6096000" y="1138517"/>
            <a:ext cx="4047565" cy="503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</a:t>
            </a:r>
          </a:p>
          <a:p>
            <a:r>
              <a:rPr lang="en-US" sz="1600" dirty="0"/>
              <a:t>Data input: requires business to FTP/SFTP the input 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F681B-9F2A-E377-1650-42BA757E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409F-40D9-278D-3D9C-C4A7A324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S3 Bucket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AE808-427F-86BB-683E-87B79CB7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8B6E5-1578-1FBD-1E62-56329E7B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517"/>
            <a:ext cx="5257800" cy="5038445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r>
              <a:rPr lang="en-US" sz="1600" dirty="0"/>
              <a:t>Scalability &amp; Performance: Extremely scalable and performant for storing large volumes of data.</a:t>
            </a:r>
          </a:p>
          <a:p>
            <a:r>
              <a:rPr lang="en-US" sz="1600" dirty="0"/>
              <a:t>Cost Efficiency: Pay-as-you-go pricing with multiple storage tiers (Standard, Glacier, etc.).</a:t>
            </a:r>
          </a:p>
          <a:p>
            <a:r>
              <a:rPr lang="en-US" sz="1600" dirty="0"/>
              <a:t>Developer Flexibility: Full control via APIs, SDKs, and integration with other AWS services (Lambda, CloudFront, etc.).</a:t>
            </a:r>
          </a:p>
          <a:p>
            <a:r>
              <a:rPr lang="en-US" sz="1600" dirty="0"/>
              <a:t>Security: Strong encryption, IAM policies, and compliance support (though setup is more manual).</a:t>
            </a:r>
          </a:p>
          <a:p>
            <a:r>
              <a:rPr lang="en-US" sz="1600" dirty="0"/>
              <a:t>Global Availability: Data can be stored and accessed across multiple regions</a:t>
            </a:r>
          </a:p>
          <a:p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62C5E1E-E186-C1EB-06AA-A6327789C94A}"/>
              </a:ext>
            </a:extLst>
          </p:cNvPr>
          <p:cNvSpPr txBox="1">
            <a:spLocks/>
          </p:cNvSpPr>
          <p:nvPr/>
        </p:nvSpPr>
        <p:spPr>
          <a:xfrm>
            <a:off x="6096000" y="1138517"/>
            <a:ext cx="4047565" cy="503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</a:t>
            </a:r>
          </a:p>
          <a:p>
            <a:r>
              <a:rPr lang="en-US" sz="1600" dirty="0"/>
              <a:t>Complex Setup: Requires more technical expertise to configure access, security, and integrations.</a:t>
            </a:r>
          </a:p>
          <a:p>
            <a:r>
              <a:rPr lang="en-US" sz="1600" dirty="0"/>
              <a:t>No Native Collaboration Tools: Lacks built-in sharing, commenting, or workflow features.</a:t>
            </a:r>
          </a:p>
          <a:p>
            <a:r>
              <a:rPr lang="en-US" sz="1600" dirty="0"/>
              <a:t>UI Limitations: AWS Console is functional but not optimized for non-technical users or document-centric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8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E10AED-C57F-00BC-38BB-2B99F3A3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Vision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BD1AE-3DE4-9D3C-F889-180DA686C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 Changes to sync Labor Ledger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05C8-D4A3-FED9-BF53-DB436EF0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F2C8-002E-494B-9030-28CF9E682F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Branding">
      <a:dk1>
        <a:srgbClr val="000000"/>
      </a:dk1>
      <a:lt1>
        <a:sysClr val="window" lastClr="FFFFFF"/>
      </a:lt1>
      <a:dk2>
        <a:srgbClr val="7C7E7F"/>
      </a:dk2>
      <a:lt2>
        <a:srgbClr val="DBD5CD"/>
      </a:lt2>
      <a:accent1>
        <a:srgbClr val="1295D8"/>
      </a:accent1>
      <a:accent2>
        <a:srgbClr val="FFB511"/>
      </a:accent2>
      <a:accent3>
        <a:srgbClr val="00778B"/>
      </a:accent3>
      <a:accent4>
        <a:srgbClr val="E44C9A"/>
      </a:accent4>
      <a:accent5>
        <a:srgbClr val="FF6E1B"/>
      </a:accent5>
      <a:accent6>
        <a:srgbClr val="005581"/>
      </a:accent6>
      <a:hlink>
        <a:srgbClr val="7C7E7F"/>
      </a:hlink>
      <a:folHlink>
        <a:srgbClr val="DBD5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55971AC09BE144B028F302186FD8ED" ma:contentTypeVersion="66" ma:contentTypeDescription="Create a new document." ma:contentTypeScope="" ma:versionID="b2854f959673c36a3ec21cb0ea01ed5a">
  <xsd:schema xmlns:xsd="http://www.w3.org/2001/XMLSchema" xmlns:xs="http://www.w3.org/2001/XMLSchema" xmlns:p="http://schemas.microsoft.com/office/2006/metadata/properties" xmlns:ns2="f34352cd-dc73-4fa6-bb0b-4f9db1be8e2f" xmlns:ns3="042a104f-0991-4ae7-95ed-ab1ea948ad72" xmlns:ns4="e22fc521-96da-41ed-8672-44a9501be33e" targetNamespace="http://schemas.microsoft.com/office/2006/metadata/properties" ma:root="true" ma:fieldsID="0f94269090534d7ad90c8b0bfcca4259" ns2:_="" ns3:_="" ns4:_="">
    <xsd:import namespace="f34352cd-dc73-4fa6-bb0b-4f9db1be8e2f"/>
    <xsd:import namespace="042a104f-0991-4ae7-95ed-ab1ea948ad72"/>
    <xsd:import namespace="e22fc521-96da-41ed-8672-44a9501be33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Details" minOccurs="0"/>
                <xsd:element ref="ns3:MediaServiceSearchProperties" minOccurs="0"/>
                <xsd:element ref="ns3:lcf76f155ced4ddcb4097134ff3c332f" minOccurs="0"/>
                <xsd:element ref="ns4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352cd-dc73-4fa6-bb0b-4f9db1be8e2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2a104f-0991-4ae7-95ed-ab1ea948a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331d9ff-fff0-4a08-ad07-bb4833f87d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fc521-96da-41ed-8672-44a9501be33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162213e-9263-4c82-a655-0f397e5933c9}" ma:internalName="TaxCatchAll" ma:showField="CatchAllData" ma:web="e22fc521-96da-41ed-8672-44a9501be3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2fc521-96da-41ed-8672-44a9501be33e" xsi:nil="true"/>
    <lcf76f155ced4ddcb4097134ff3c332f xmlns="042a104f-0991-4ae7-95ed-ab1ea948ad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1390BA-E344-49DF-AE44-4F2FDC661E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4352cd-dc73-4fa6-bb0b-4f9db1be8e2f"/>
    <ds:schemaRef ds:uri="042a104f-0991-4ae7-95ed-ab1ea948ad72"/>
    <ds:schemaRef ds:uri="e22fc521-96da-41ed-8672-44a9501be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B71A4D-B8D9-4A5A-A14B-A1F0EEFA3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7A3DA8-3C7D-4A5E-9FAC-2801FC4FBC8C}">
  <ds:schemaRefs>
    <ds:schemaRef ds:uri="http://schemas.microsoft.com/office/2006/metadata/properties"/>
    <ds:schemaRef ds:uri="http://schemas.microsoft.com/office/infopath/2007/PartnerControls"/>
    <ds:schemaRef ds:uri="e22fc521-96da-41ed-8672-44a9501be33e"/>
    <ds:schemaRef ds:uri="042a104f-0991-4ae7-95ed-ab1ea948ad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612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Georgia</vt:lpstr>
      <vt:lpstr>Office Theme</vt:lpstr>
      <vt:lpstr>RPA Document Repository Options</vt:lpstr>
      <vt:lpstr>Background</vt:lpstr>
      <vt:lpstr>Document Repository Option</vt:lpstr>
      <vt:lpstr>BOX</vt:lpstr>
      <vt:lpstr>Peoplesoft File System</vt:lpstr>
      <vt:lpstr>Secure File System in Appstream</vt:lpstr>
      <vt:lpstr>AWS S3 Bucket</vt:lpstr>
      <vt:lpstr>Future Vision</vt:lpstr>
    </vt:vector>
  </TitlesOfParts>
  <Company>UCOP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UCPath Template 2</dc:title>
  <dc:creator>Andrew Balisi(Contractor)</dc:creator>
  <cp:lastModifiedBy>Ari Widjaja</cp:lastModifiedBy>
  <cp:revision>18</cp:revision>
  <dcterms:created xsi:type="dcterms:W3CDTF">2022-06-16T17:28:03Z</dcterms:created>
  <dcterms:modified xsi:type="dcterms:W3CDTF">2025-10-03T21:10:26Z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0x0101003A55971AC09BE144B028F302186FD8ED</vt:lpwstr>
  </property>
</Properties>
</file>