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7BDE33F-11C6-47CB-BBD0-A2911C0F30F3}">
  <a:tblStyle styleId="{47BDE33F-11C6-47CB-BBD0-A2911C0F30F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Austin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Kshitij</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Kshitij</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Austin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Austin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17500" lvl="0" marL="457200" rtl="0">
              <a:spcBef>
                <a:spcPts val="0"/>
              </a:spcBef>
              <a:buClr>
                <a:srgbClr val="FF0000"/>
              </a:buClr>
              <a:buSzPct val="100000"/>
            </a:pPr>
            <a:r>
              <a:rPr b="1" lang="en" sz="1400">
                <a:solidFill>
                  <a:srgbClr val="FF0000"/>
                </a:solidFill>
              </a:rPr>
              <a:t>Austin</a:t>
            </a:r>
          </a:p>
          <a:p>
            <a:pPr indent="-317500" lvl="0" marL="457200">
              <a:spcBef>
                <a:spcPts val="0"/>
              </a:spcBef>
              <a:buClr>
                <a:srgbClr val="FF0000"/>
              </a:buClr>
              <a:buSzPct val="100000"/>
            </a:pPr>
            <a:r>
              <a:rPr b="1" lang="en" sz="1400">
                <a:solidFill>
                  <a:srgbClr val="FF0000"/>
                </a:solidFill>
              </a:rPr>
              <a:t>Make it clear what was done in the design to achieve the project specific success criteria</a:t>
            </a:r>
          </a:p>
          <a:p>
            <a:pPr indent="-317500" lvl="0" marL="457200" rtl="0">
              <a:spcBef>
                <a:spcPts val="0"/>
              </a:spcBef>
              <a:buClr>
                <a:srgbClr val="FF0000"/>
              </a:buClr>
              <a:buSzPct val="100000"/>
            </a:pPr>
            <a:r>
              <a:rPr b="1" lang="en" sz="1400">
                <a:solidFill>
                  <a:srgbClr val="FF0000"/>
                </a:solidFill>
              </a:rPr>
              <a:t>Mention one or two of the biggest design decisions that had to be made</a:t>
            </a:r>
          </a:p>
          <a:p>
            <a:pPr lvl="0" rtl="0">
              <a:spcBef>
                <a:spcPts val="0"/>
              </a:spcBef>
              <a:buNone/>
            </a:pPr>
            <a:r>
              <a:t/>
            </a:r>
            <a:endParaRPr b="1" sz="1400">
              <a:solidFill>
                <a:srgbClr val="FF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Joey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Kshitij</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Kshitij</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Joey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8" name="Shape 58"/>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0" name="Shape 60"/>
        <p:cNvGrpSpPr/>
        <p:nvPr/>
      </p:nvGrpSpPr>
      <p:grpSpPr>
        <a:xfrm>
          <a:off x="0" y="0"/>
          <a:ext cx="0" cy="0"/>
          <a:chOff x="0" y="0"/>
          <a:chExt cx="0" cy="0"/>
        </a:xfrm>
      </p:grpSpPr>
      <p:sp>
        <p:nvSpPr>
          <p:cNvPr id="61" name="Shape 6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735000"/>
            <a:ext cx="9144000" cy="4408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3" name="Shape 33"/>
          <p:cNvSpPr txBox="1"/>
          <p:nvPr>
            <p:ph type="title"/>
          </p:nvPr>
        </p:nvSpPr>
        <p:spPr>
          <a:xfrm>
            <a:off x="98250" y="16350"/>
            <a:ext cx="8826600" cy="718500"/>
          </a:xfrm>
          <a:prstGeom prst="rect">
            <a:avLst/>
          </a:prstGeom>
        </p:spPr>
        <p:txBody>
          <a:bodyPr anchorCtr="0" anchor="ctr"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4" name="Shape 3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5" name="Shape 35"/>
        <p:cNvGrpSpPr/>
        <p:nvPr/>
      </p:nvGrpSpPr>
      <p:grpSpPr>
        <a:xfrm>
          <a:off x="0" y="0"/>
          <a:ext cx="0" cy="0"/>
          <a:chOff x="0" y="0"/>
          <a:chExt cx="0" cy="0"/>
        </a:xfrm>
      </p:grpSpPr>
      <p:sp>
        <p:nvSpPr>
          <p:cNvPr id="36" name="Shape 36"/>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9" name="Shape 39"/>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0" name="Shape 4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3" name="Shape 4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7" name="Shape 4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8" name="Shape 48"/>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0" name="Shape 5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5" name="Shape 5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09.jp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390525" y="1264300"/>
            <a:ext cx="8222100" cy="1488600"/>
          </a:xfrm>
          <a:prstGeom prst="rect">
            <a:avLst/>
          </a:prstGeom>
        </p:spPr>
        <p:txBody>
          <a:bodyPr anchorCtr="0" anchor="b" bIns="91425" lIns="91425" rIns="91425" tIns="91425">
            <a:noAutofit/>
          </a:bodyPr>
          <a:lstStyle/>
          <a:p>
            <a:pPr lvl="0">
              <a:spcBef>
                <a:spcPts val="0"/>
              </a:spcBef>
              <a:buNone/>
            </a:pPr>
            <a:r>
              <a:rPr lang="en" sz="4400"/>
              <a:t>Handwritten-Digit-Classification Neural Network</a:t>
            </a:r>
          </a:p>
        </p:txBody>
      </p:sp>
      <p:sp>
        <p:nvSpPr>
          <p:cNvPr id="67" name="Shape 67"/>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Austin Wilhite, Joey Danial, Kshitij Jain</a:t>
            </a:r>
          </a:p>
        </p:txBody>
      </p:sp>
      <p:sp>
        <p:nvSpPr>
          <p:cNvPr id="68" name="Shape 6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98250" y="16350"/>
            <a:ext cx="8826600" cy="718500"/>
          </a:xfrm>
          <a:prstGeom prst="rect">
            <a:avLst/>
          </a:prstGeom>
        </p:spPr>
        <p:txBody>
          <a:bodyPr anchorCtr="0" anchor="ctr" bIns="91425" lIns="91425" rIns="91425" tIns="91425">
            <a:noAutofit/>
          </a:bodyPr>
          <a:lstStyle/>
          <a:p>
            <a:pPr lvl="0">
              <a:spcBef>
                <a:spcPts val="0"/>
              </a:spcBef>
              <a:buNone/>
            </a:pPr>
            <a:r>
              <a:rPr lang="en"/>
              <a:t>Digit Classification</a:t>
            </a:r>
          </a:p>
        </p:txBody>
      </p:sp>
      <p:sp>
        <p:nvSpPr>
          <p:cNvPr id="153" name="Shape 15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54" name="Shape 154" title="Points scored"/>
          <p:cNvPicPr preferRelativeResize="0"/>
          <p:nvPr/>
        </p:nvPicPr>
        <p:blipFill>
          <a:blip r:embed="rId3">
            <a:alphaModFix/>
          </a:blip>
          <a:stretch>
            <a:fillRect/>
          </a:stretch>
        </p:blipFill>
        <p:spPr>
          <a:xfrm>
            <a:off x="224425" y="2248250"/>
            <a:ext cx="4286250" cy="2650331"/>
          </a:xfrm>
          <a:prstGeom prst="rect">
            <a:avLst/>
          </a:prstGeom>
          <a:noFill/>
          <a:ln>
            <a:noFill/>
          </a:ln>
        </p:spPr>
      </p:pic>
      <p:pic>
        <p:nvPicPr>
          <p:cNvPr descr="Image2.jpg" id="155" name="Shape 155"/>
          <p:cNvPicPr preferRelativeResize="0"/>
          <p:nvPr/>
        </p:nvPicPr>
        <p:blipFill rotWithShape="1">
          <a:blip r:embed="rId4">
            <a:alphaModFix/>
          </a:blip>
          <a:srcRect b="11416" l="12887" r="9520" t="7388"/>
          <a:stretch/>
        </p:blipFill>
        <p:spPr>
          <a:xfrm>
            <a:off x="5021025" y="2903150"/>
            <a:ext cx="2110725" cy="1656499"/>
          </a:xfrm>
          <a:prstGeom prst="rect">
            <a:avLst/>
          </a:prstGeom>
          <a:noFill/>
          <a:ln>
            <a:noFill/>
          </a:ln>
        </p:spPr>
      </p:pic>
      <p:pic>
        <p:nvPicPr>
          <p:cNvPr descr="ClassificationResult.png" id="156" name="Shape 156"/>
          <p:cNvPicPr preferRelativeResize="0"/>
          <p:nvPr/>
        </p:nvPicPr>
        <p:blipFill rotWithShape="1">
          <a:blip r:embed="rId5">
            <a:alphaModFix/>
          </a:blip>
          <a:srcRect b="60350" l="55450" r="0" t="18577"/>
          <a:stretch/>
        </p:blipFill>
        <p:spPr>
          <a:xfrm>
            <a:off x="1607186" y="828449"/>
            <a:ext cx="5929627" cy="1577626"/>
          </a:xfrm>
          <a:prstGeom prst="rect">
            <a:avLst/>
          </a:prstGeom>
          <a:noFill/>
          <a:ln>
            <a:noFill/>
          </a:ln>
        </p:spPr>
      </p:pic>
      <p:sp>
        <p:nvSpPr>
          <p:cNvPr id="157" name="Shape 157"/>
          <p:cNvSpPr/>
          <p:nvPr/>
        </p:nvSpPr>
        <p:spPr>
          <a:xfrm>
            <a:off x="3306475" y="1772150"/>
            <a:ext cx="252000" cy="2016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8" name="Shape 158"/>
          <p:cNvCxnSpPr>
            <a:stCxn id="157" idx="2"/>
            <a:endCxn id="159" idx="3"/>
          </p:cNvCxnSpPr>
          <p:nvPr/>
        </p:nvCxnSpPr>
        <p:spPr>
          <a:xfrm rot="10800000">
            <a:off x="1296775" y="1253450"/>
            <a:ext cx="2009700" cy="619500"/>
          </a:xfrm>
          <a:prstGeom prst="straightConnector1">
            <a:avLst/>
          </a:prstGeom>
          <a:noFill/>
          <a:ln cap="flat" cmpd="sng" w="28575">
            <a:solidFill>
              <a:srgbClr val="FF0000"/>
            </a:solidFill>
            <a:prstDash val="solid"/>
            <a:round/>
            <a:headEnd len="lg" w="lg" type="none"/>
            <a:tailEnd len="lg" w="lg" type="none"/>
          </a:ln>
        </p:spPr>
      </p:cxnSp>
      <p:sp>
        <p:nvSpPr>
          <p:cNvPr id="159" name="Shape 159"/>
          <p:cNvSpPr txBox="1"/>
          <p:nvPr/>
        </p:nvSpPr>
        <p:spPr>
          <a:xfrm>
            <a:off x="136875" y="979725"/>
            <a:ext cx="1159800" cy="547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Calculation Done</a:t>
            </a:r>
          </a:p>
        </p:txBody>
      </p:sp>
      <p:sp>
        <p:nvSpPr>
          <p:cNvPr id="160" name="Shape 160"/>
          <p:cNvSpPr/>
          <p:nvPr/>
        </p:nvSpPr>
        <p:spPr>
          <a:xfrm>
            <a:off x="3918875" y="1797350"/>
            <a:ext cx="489900" cy="151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1" name="Shape 161"/>
          <p:cNvCxnSpPr/>
          <p:nvPr/>
        </p:nvCxnSpPr>
        <p:spPr>
          <a:xfrm flipH="1">
            <a:off x="3335225" y="1973750"/>
            <a:ext cx="828600" cy="139770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98250" y="16350"/>
            <a:ext cx="8826600" cy="718500"/>
          </a:xfrm>
          <a:prstGeom prst="rect">
            <a:avLst/>
          </a:prstGeom>
        </p:spPr>
        <p:txBody>
          <a:bodyPr anchorCtr="0" anchor="ctr" bIns="91425" lIns="91425" rIns="91425" tIns="91425">
            <a:noAutofit/>
          </a:bodyPr>
          <a:lstStyle/>
          <a:p>
            <a:pPr lvl="0">
              <a:spcBef>
                <a:spcPts val="0"/>
              </a:spcBef>
              <a:buNone/>
            </a:pPr>
            <a:r>
              <a:rPr lang="en"/>
              <a:t>Layout</a:t>
            </a:r>
          </a:p>
        </p:txBody>
      </p:sp>
      <p:sp>
        <p:nvSpPr>
          <p:cNvPr id="167" name="Shape 16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68" name="Shape 168"/>
          <p:cNvSpPr txBox="1"/>
          <p:nvPr/>
        </p:nvSpPr>
        <p:spPr>
          <a:xfrm>
            <a:off x="148650" y="1006225"/>
            <a:ext cx="8725800" cy="3689400"/>
          </a:xfrm>
          <a:prstGeom prst="rect">
            <a:avLst/>
          </a:prstGeom>
          <a:noFill/>
          <a:ln>
            <a:noFill/>
          </a:ln>
        </p:spPr>
        <p:txBody>
          <a:bodyPr anchorCtr="0" anchor="t" bIns="91425" lIns="91425" rIns="91425" tIns="91425">
            <a:noAutofit/>
          </a:bodyPr>
          <a:lstStyle/>
          <a:p>
            <a:pPr indent="-355600" lvl="0" marL="457200">
              <a:spcBef>
                <a:spcPts val="0"/>
              </a:spcBef>
              <a:buSzPct val="100000"/>
              <a:buChar char="●"/>
            </a:pPr>
            <a:r>
              <a:rPr lang="en" sz="2000"/>
              <a:t>Area:</a:t>
            </a:r>
          </a:p>
          <a:p>
            <a:pPr indent="-355600" lvl="1" marL="914400" rtl="0">
              <a:spcBef>
                <a:spcPts val="0"/>
              </a:spcBef>
              <a:buSzPct val="100000"/>
              <a:buChar char="○"/>
            </a:pPr>
            <a:r>
              <a:rPr lang="en" sz="2000"/>
              <a:t>Total cell area: 1685880 um^2 - 1.3mm x 1.3mm</a:t>
            </a:r>
          </a:p>
          <a:p>
            <a:pPr indent="-355600" lvl="1" marL="914400">
              <a:spcBef>
                <a:spcPts val="0"/>
              </a:spcBef>
              <a:buSzPct val="100000"/>
              <a:buChar char="○"/>
            </a:pPr>
            <a:r>
              <a:rPr lang="en" sz="2000"/>
              <a:t>Target area 9mm x 9mm</a:t>
            </a:r>
          </a:p>
          <a:p>
            <a:pPr lvl="0">
              <a:spcBef>
                <a:spcPts val="0"/>
              </a:spcBef>
              <a:buNone/>
            </a:pPr>
            <a:r>
              <a:t/>
            </a:r>
            <a:endParaRPr sz="2000"/>
          </a:p>
          <a:p>
            <a:pPr indent="-355600" lvl="0" marL="457200">
              <a:spcBef>
                <a:spcPts val="0"/>
              </a:spcBef>
              <a:buSzPct val="100000"/>
              <a:buChar char="●"/>
            </a:pPr>
            <a:r>
              <a:rPr lang="en" sz="2000"/>
              <a:t>Timing:</a:t>
            </a:r>
          </a:p>
          <a:p>
            <a:pPr indent="-355600" lvl="1" marL="914400">
              <a:spcBef>
                <a:spcPts val="0"/>
              </a:spcBef>
              <a:buSzPct val="100000"/>
              <a:buChar char="○"/>
            </a:pPr>
            <a:r>
              <a:rPr lang="en" sz="2000"/>
              <a:t>Synthesis Critical Path : 9.75</a:t>
            </a:r>
          </a:p>
          <a:p>
            <a:pPr indent="-355600" lvl="1" marL="914400" rtl="0">
              <a:spcBef>
                <a:spcPts val="0"/>
              </a:spcBef>
              <a:buSzPct val="100000"/>
              <a:buChar char="○"/>
            </a:pPr>
            <a:r>
              <a:rPr lang="en" sz="2000"/>
              <a:t>Target Clock Rate 20 ns </a:t>
            </a:r>
          </a:p>
          <a:p>
            <a:pPr indent="-355600" lvl="1" marL="914400">
              <a:spcBef>
                <a:spcPts val="0"/>
              </a:spcBef>
              <a:buSzPct val="100000"/>
              <a:buChar char="○"/>
            </a:pPr>
            <a:r>
              <a:rPr lang="en" sz="2000"/>
              <a:t>Estimated Critical Path: 44.68 ns</a:t>
            </a:r>
          </a:p>
          <a:p>
            <a:pPr lvl="0">
              <a:spcBef>
                <a:spcPts val="0"/>
              </a:spcBef>
              <a:buNone/>
            </a:pPr>
            <a:r>
              <a:t/>
            </a:r>
            <a:endParaRPr sz="2000"/>
          </a:p>
          <a:p>
            <a:pPr indent="-355600" lvl="0" marL="457200">
              <a:spcBef>
                <a:spcPts val="0"/>
              </a:spcBef>
              <a:buSzPct val="100000"/>
              <a:buChar char="●"/>
            </a:pPr>
            <a:r>
              <a:rPr lang="en" sz="2000"/>
              <a:t>Pin Count:</a:t>
            </a:r>
          </a:p>
          <a:p>
            <a:pPr indent="-355600" lvl="1" marL="914400">
              <a:spcBef>
                <a:spcPts val="0"/>
              </a:spcBef>
              <a:buSzPct val="100000"/>
              <a:buChar char="○"/>
            </a:pPr>
            <a:r>
              <a:rPr lang="en" sz="2000"/>
              <a:t>Actual Pin Count 96</a:t>
            </a:r>
          </a:p>
          <a:p>
            <a:pPr indent="-355600" lvl="1" marL="914400">
              <a:spcBef>
                <a:spcPts val="0"/>
              </a:spcBef>
              <a:buSzPct val="100000"/>
              <a:buChar char="○"/>
            </a:pPr>
            <a:r>
              <a:rPr lang="en" sz="2000"/>
              <a:t>Target Pin Count: 99</a:t>
            </a:r>
          </a:p>
          <a:p>
            <a:pPr lvl="0">
              <a:spcBef>
                <a:spcPts val="0"/>
              </a:spcBef>
              <a:buNone/>
            </a:pPr>
            <a:r>
              <a:t/>
            </a:r>
            <a:endParaRPr b="1"/>
          </a:p>
          <a:p>
            <a:pPr lvl="0">
              <a:spcBef>
                <a:spcPts val="0"/>
              </a:spcBef>
              <a:buNone/>
            </a:pPr>
            <a:r>
              <a:t/>
            </a:r>
            <a:endParaRPr b="1"/>
          </a:p>
          <a:p>
            <a:pPr lvl="0">
              <a:spcBef>
                <a:spcPts val="0"/>
              </a:spcBef>
              <a:buNone/>
            </a:pPr>
            <a:r>
              <a:t/>
            </a:r>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Conclusions</a:t>
            </a:r>
          </a:p>
        </p:txBody>
      </p:sp>
      <p:sp>
        <p:nvSpPr>
          <p:cNvPr id="174" name="Shape 174"/>
          <p:cNvSpPr txBox="1"/>
          <p:nvPr/>
        </p:nvSpPr>
        <p:spPr>
          <a:xfrm>
            <a:off x="98250" y="1403725"/>
            <a:ext cx="8725800" cy="2838900"/>
          </a:xfrm>
          <a:prstGeom prst="rect">
            <a:avLst/>
          </a:prstGeom>
          <a:noFill/>
          <a:ln>
            <a:noFill/>
          </a:ln>
        </p:spPr>
        <p:txBody>
          <a:bodyPr anchorCtr="0" anchor="t" bIns="91425" lIns="91425" rIns="91425" tIns="91425">
            <a:noAutofit/>
          </a:bodyPr>
          <a:lstStyle/>
          <a:p>
            <a:pPr indent="-355600" lvl="0" marL="457200" rtl="0">
              <a:spcBef>
                <a:spcPts val="0"/>
              </a:spcBef>
              <a:buSzPct val="100000"/>
              <a:buAutoNum type="arabicPeriod"/>
            </a:pPr>
            <a:r>
              <a:rPr b="1" lang="en" sz="2000"/>
              <a:t>Biggest Challenge:</a:t>
            </a:r>
            <a:r>
              <a:rPr lang="en" sz="2000"/>
              <a:t> Memory constraints due to the large quantity of pixel and weight data.</a:t>
            </a:r>
          </a:p>
          <a:p>
            <a:pPr indent="0" lvl="0" marL="0" rtl="0">
              <a:spcBef>
                <a:spcPts val="0"/>
              </a:spcBef>
              <a:buNone/>
            </a:pPr>
            <a:r>
              <a:t/>
            </a:r>
            <a:endParaRPr sz="2000"/>
          </a:p>
          <a:p>
            <a:pPr indent="-355600" lvl="0" marL="457200" rtl="0">
              <a:spcBef>
                <a:spcPts val="0"/>
              </a:spcBef>
              <a:buSzPct val="100000"/>
              <a:buAutoNum type="arabicPeriod"/>
            </a:pPr>
            <a:r>
              <a:rPr b="1" lang="en" sz="2000"/>
              <a:t>Do Differently:</a:t>
            </a:r>
            <a:r>
              <a:rPr lang="en" sz="2000"/>
              <a:t> Create original memory design independently of the     FPGA implementation</a:t>
            </a:r>
          </a:p>
          <a:p>
            <a:pPr lvl="0" rtl="0">
              <a:spcBef>
                <a:spcPts val="0"/>
              </a:spcBef>
              <a:buNone/>
            </a:pPr>
            <a:r>
              <a:t/>
            </a:r>
            <a:endParaRPr sz="2000"/>
          </a:p>
          <a:p>
            <a:pPr indent="-355600" lvl="0" marL="457200" rtl="0">
              <a:spcBef>
                <a:spcPts val="0"/>
              </a:spcBef>
              <a:buSzPct val="100000"/>
              <a:buAutoNum type="arabicPeriod"/>
            </a:pPr>
            <a:r>
              <a:rPr b="1" lang="en" sz="2000"/>
              <a:t>Improvements:</a:t>
            </a:r>
            <a:r>
              <a:rPr lang="en" sz="2000"/>
              <a:t>  Fit design on the FPGA</a:t>
            </a:r>
          </a:p>
          <a:p>
            <a:pPr indent="0" lvl="0" marL="0" rtl="0">
              <a:spcBef>
                <a:spcPts val="0"/>
              </a:spcBef>
              <a:buNone/>
            </a:pPr>
            <a:r>
              <a:rPr lang="en" sz="2000"/>
              <a:t>					  Implement more advanced Neural Network structure</a:t>
            </a:r>
          </a:p>
          <a:p>
            <a:pPr lvl="0" rtl="0">
              <a:spcBef>
                <a:spcPts val="0"/>
              </a:spcBef>
              <a:buNone/>
            </a:pPr>
            <a:r>
              <a:t/>
            </a:r>
            <a:endParaRPr/>
          </a:p>
        </p:txBody>
      </p:sp>
      <p:sp>
        <p:nvSpPr>
          <p:cNvPr id="175" name="Shape 17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b="1" lang="en" sz="7200"/>
              <a:t>Backup Slides</a:t>
            </a:r>
          </a:p>
        </p:txBody>
      </p:sp>
      <p:sp>
        <p:nvSpPr>
          <p:cNvPr id="181" name="Shape 18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98250" y="16350"/>
            <a:ext cx="8826600" cy="718500"/>
          </a:xfrm>
          <a:prstGeom prst="rect">
            <a:avLst/>
          </a:prstGeom>
        </p:spPr>
        <p:txBody>
          <a:bodyPr anchorCtr="0" anchor="ctr" bIns="91425" lIns="91425" rIns="91425" tIns="91425">
            <a:noAutofit/>
          </a:bodyPr>
          <a:lstStyle/>
          <a:p>
            <a:pPr lvl="0">
              <a:spcBef>
                <a:spcPts val="0"/>
              </a:spcBef>
              <a:buNone/>
            </a:pPr>
            <a:r>
              <a:rPr lang="en"/>
              <a:t>Avalon Interface State Transition Diagram</a:t>
            </a:r>
          </a:p>
        </p:txBody>
      </p:sp>
      <p:pic>
        <p:nvPicPr>
          <p:cNvPr descr="AvalonInterfaceSTD.png" id="187" name="Shape 187"/>
          <p:cNvPicPr preferRelativeResize="0"/>
          <p:nvPr/>
        </p:nvPicPr>
        <p:blipFill>
          <a:blip r:embed="rId3">
            <a:alphaModFix/>
          </a:blip>
          <a:stretch>
            <a:fillRect/>
          </a:stretch>
        </p:blipFill>
        <p:spPr>
          <a:xfrm>
            <a:off x="1600200" y="828675"/>
            <a:ext cx="5943600" cy="4314825"/>
          </a:xfrm>
          <a:prstGeom prst="rect">
            <a:avLst/>
          </a:prstGeom>
          <a:noFill/>
          <a:ln>
            <a:noFill/>
          </a:ln>
        </p:spPr>
      </p:pic>
      <p:sp>
        <p:nvSpPr>
          <p:cNvPr id="188" name="Shape 18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Main Control Unit State Transition Diagram</a:t>
            </a:r>
          </a:p>
        </p:txBody>
      </p:sp>
      <p:pic>
        <p:nvPicPr>
          <p:cNvPr id="194" name="Shape 194"/>
          <p:cNvPicPr preferRelativeResize="0"/>
          <p:nvPr/>
        </p:nvPicPr>
        <p:blipFill>
          <a:blip r:embed="rId3">
            <a:alphaModFix/>
          </a:blip>
          <a:stretch>
            <a:fillRect/>
          </a:stretch>
        </p:blipFill>
        <p:spPr>
          <a:xfrm>
            <a:off x="2059273" y="815174"/>
            <a:ext cx="5441000" cy="4328325"/>
          </a:xfrm>
          <a:prstGeom prst="rect">
            <a:avLst/>
          </a:prstGeom>
          <a:noFill/>
          <a:ln>
            <a:noFill/>
          </a:ln>
        </p:spPr>
      </p:pic>
      <p:sp>
        <p:nvSpPr>
          <p:cNvPr id="195" name="Shape 19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Matrix Multiplier State Transition Diagram</a:t>
            </a:r>
          </a:p>
        </p:txBody>
      </p:sp>
      <p:sp>
        <p:nvSpPr>
          <p:cNvPr id="201" name="Shape 20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02" name="Shape 202"/>
          <p:cNvPicPr preferRelativeResize="0"/>
          <p:nvPr/>
        </p:nvPicPr>
        <p:blipFill>
          <a:blip r:embed="rId3">
            <a:alphaModFix/>
          </a:blip>
          <a:stretch>
            <a:fillRect/>
          </a:stretch>
        </p:blipFill>
        <p:spPr>
          <a:xfrm>
            <a:off x="2098550" y="1101000"/>
            <a:ext cx="4826000" cy="369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b="1" lang="en" sz="7200"/>
              <a:t>Block Diagrams</a:t>
            </a:r>
          </a:p>
        </p:txBody>
      </p:sp>
      <p:sp>
        <p:nvSpPr>
          <p:cNvPr id="208" name="Shape 20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98250" y="16350"/>
            <a:ext cx="8826600" cy="718500"/>
          </a:xfrm>
          <a:prstGeom prst="rect">
            <a:avLst/>
          </a:prstGeom>
        </p:spPr>
        <p:txBody>
          <a:bodyPr anchorCtr="0" anchor="ctr" bIns="91425" lIns="91425" rIns="91425" tIns="91425">
            <a:noAutofit/>
          </a:bodyPr>
          <a:lstStyle/>
          <a:p>
            <a:pPr lvl="0">
              <a:spcBef>
                <a:spcPts val="0"/>
              </a:spcBef>
              <a:buNone/>
            </a:pPr>
            <a:r>
              <a:rPr lang="en"/>
              <a:t>Avalon Interface</a:t>
            </a:r>
          </a:p>
        </p:txBody>
      </p:sp>
      <p:pic>
        <p:nvPicPr>
          <p:cNvPr descr="AvalonInterfaceFBD.png" id="214" name="Shape 214"/>
          <p:cNvPicPr preferRelativeResize="0"/>
          <p:nvPr/>
        </p:nvPicPr>
        <p:blipFill>
          <a:blip r:embed="rId3">
            <a:alphaModFix/>
          </a:blip>
          <a:stretch>
            <a:fillRect/>
          </a:stretch>
        </p:blipFill>
        <p:spPr>
          <a:xfrm>
            <a:off x="477725" y="833201"/>
            <a:ext cx="8067651" cy="4239399"/>
          </a:xfrm>
          <a:prstGeom prst="rect">
            <a:avLst/>
          </a:prstGeom>
          <a:noFill/>
          <a:ln>
            <a:noFill/>
          </a:ln>
        </p:spPr>
      </p:pic>
      <p:sp>
        <p:nvSpPr>
          <p:cNvPr id="215" name="Shape 21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Matrix Multiplier Functional Block Diagram</a:t>
            </a:r>
          </a:p>
        </p:txBody>
      </p:sp>
      <p:sp>
        <p:nvSpPr>
          <p:cNvPr id="221" name="Shape 22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22" name="Shape 222"/>
          <p:cNvPicPr preferRelativeResize="0"/>
          <p:nvPr/>
        </p:nvPicPr>
        <p:blipFill>
          <a:blip r:embed="rId3">
            <a:alphaModFix/>
          </a:blip>
          <a:stretch>
            <a:fillRect/>
          </a:stretch>
        </p:blipFill>
        <p:spPr>
          <a:xfrm>
            <a:off x="1273050" y="1165025"/>
            <a:ext cx="6476999" cy="3530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Overview</a:t>
            </a:r>
          </a:p>
        </p:txBody>
      </p:sp>
      <p:sp>
        <p:nvSpPr>
          <p:cNvPr id="74" name="Shape 74"/>
          <p:cNvSpPr txBox="1"/>
          <p:nvPr/>
        </p:nvSpPr>
        <p:spPr>
          <a:xfrm>
            <a:off x="648350" y="1224650"/>
            <a:ext cx="7744200" cy="3295200"/>
          </a:xfrm>
          <a:prstGeom prst="rect">
            <a:avLst/>
          </a:prstGeom>
          <a:noFill/>
          <a:ln>
            <a:noFill/>
          </a:ln>
        </p:spPr>
        <p:txBody>
          <a:bodyPr anchorCtr="0" anchor="t" bIns="91425" lIns="91425" rIns="91425" tIns="91425">
            <a:noAutofit/>
          </a:bodyPr>
          <a:lstStyle/>
          <a:p>
            <a:pPr lvl="0">
              <a:spcBef>
                <a:spcPts val="0"/>
              </a:spcBef>
              <a:buNone/>
            </a:pPr>
            <a:r>
              <a:rPr lang="en" sz="2400">
                <a:latin typeface="Times New Roman"/>
                <a:ea typeface="Times New Roman"/>
                <a:cs typeface="Times New Roman"/>
                <a:sym typeface="Times New Roman"/>
              </a:rPr>
              <a:t>A single-layer neural network hardware accelerator interfaced through an Avalon SOC bus that can identify handwritten digits found in raw image data</a:t>
            </a:r>
          </a:p>
          <a:p>
            <a:pPr lvl="0">
              <a:spcBef>
                <a:spcPts val="0"/>
              </a:spcBef>
              <a:buNone/>
            </a:pPr>
            <a:r>
              <a:t/>
            </a:r>
            <a:endParaRPr sz="2400">
              <a:latin typeface="Times New Roman"/>
              <a:ea typeface="Times New Roman"/>
              <a:cs typeface="Times New Roman"/>
              <a:sym typeface="Times New Roman"/>
            </a:endParaRPr>
          </a:p>
          <a:p>
            <a:pPr indent="-342900" lvl="0" marL="457200" rtl="0">
              <a:lnSpc>
                <a:spcPct val="115000"/>
              </a:lnSpc>
              <a:spcBef>
                <a:spcPts val="0"/>
              </a:spcBef>
              <a:buSzPct val="100000"/>
              <a:buFont typeface="Times New Roman"/>
              <a:buChar char="●"/>
            </a:pPr>
            <a:r>
              <a:rPr lang="en" sz="1800">
                <a:latin typeface="Times New Roman"/>
                <a:ea typeface="Times New Roman"/>
                <a:cs typeface="Times New Roman"/>
                <a:sym typeface="Times New Roman"/>
              </a:rPr>
              <a:t>Neural Networks are powerful tools used in computer vision applications</a:t>
            </a:r>
          </a:p>
          <a:p>
            <a:pPr indent="-342900" lvl="1" marL="914400" rtl="0">
              <a:lnSpc>
                <a:spcPct val="115000"/>
              </a:lnSpc>
              <a:spcBef>
                <a:spcPts val="0"/>
              </a:spcBef>
              <a:buSzPct val="100000"/>
              <a:buFont typeface="Times New Roman"/>
              <a:buChar char="○"/>
            </a:pPr>
            <a:r>
              <a:rPr lang="en" sz="1800">
                <a:latin typeface="Times New Roman"/>
                <a:ea typeface="Times New Roman"/>
                <a:cs typeface="Times New Roman"/>
                <a:sym typeface="Times New Roman"/>
              </a:rPr>
              <a:t>Large amount of dense matrix multiplications makes them slow and computationally expensive</a:t>
            </a:r>
          </a:p>
          <a:p>
            <a:pPr indent="-342900" lvl="1" marL="914400" rtl="0">
              <a:lnSpc>
                <a:spcPct val="115000"/>
              </a:lnSpc>
              <a:spcBef>
                <a:spcPts val="0"/>
              </a:spcBef>
              <a:buSzPct val="100000"/>
              <a:buFont typeface="Times New Roman"/>
              <a:buChar char="○"/>
            </a:pPr>
            <a:r>
              <a:rPr lang="en" sz="1800">
                <a:latin typeface="Times New Roman"/>
                <a:ea typeface="Times New Roman"/>
                <a:cs typeface="Times New Roman"/>
                <a:sym typeface="Times New Roman"/>
              </a:rPr>
              <a:t>Implementing an FPGA/ASIC neural network speeds up the multiplications and reduces the load on the CPU</a:t>
            </a:r>
          </a:p>
          <a:p>
            <a:pPr lvl="0">
              <a:spcBef>
                <a:spcPts val="0"/>
              </a:spcBef>
              <a:buNone/>
            </a:pPr>
            <a:r>
              <a:t/>
            </a:r>
            <a:endParaRPr sz="2400">
              <a:latin typeface="Times New Roman"/>
              <a:ea typeface="Times New Roman"/>
              <a:cs typeface="Times New Roman"/>
              <a:sym typeface="Times New Roman"/>
            </a:endParaRPr>
          </a:p>
          <a:p>
            <a:pPr lvl="0">
              <a:spcBef>
                <a:spcPts val="0"/>
              </a:spcBef>
              <a:buNone/>
            </a:pPr>
            <a:r>
              <a:t/>
            </a:r>
            <a:endParaRPr sz="1800">
              <a:latin typeface="Times New Roman"/>
              <a:ea typeface="Times New Roman"/>
              <a:cs typeface="Times New Roman"/>
              <a:sym typeface="Times New Roman"/>
            </a:endParaRPr>
          </a:p>
          <a:p>
            <a:pPr lvl="0">
              <a:spcBef>
                <a:spcPts val="0"/>
              </a:spcBef>
              <a:buNone/>
            </a:pPr>
            <a:r>
              <a:t/>
            </a:r>
            <a:endParaRPr sz="1800">
              <a:latin typeface="Times New Roman"/>
              <a:ea typeface="Times New Roman"/>
              <a:cs typeface="Times New Roman"/>
              <a:sym typeface="Times New Roman"/>
            </a:endParaRPr>
          </a:p>
          <a:p>
            <a:pPr lvl="0">
              <a:spcBef>
                <a:spcPts val="0"/>
              </a:spcBef>
              <a:buNone/>
            </a:pPr>
            <a:r>
              <a:t/>
            </a:r>
            <a:endParaRPr sz="1800">
              <a:latin typeface="Times New Roman"/>
              <a:ea typeface="Times New Roman"/>
              <a:cs typeface="Times New Roman"/>
              <a:sym typeface="Times New Roman"/>
            </a:endParaRPr>
          </a:p>
          <a:p>
            <a:pPr lvl="0">
              <a:spcBef>
                <a:spcPts val="0"/>
              </a:spcBef>
              <a:buNone/>
            </a:pPr>
            <a:r>
              <a:t/>
            </a:r>
            <a:endParaRPr sz="1800">
              <a:latin typeface="Times New Roman"/>
              <a:ea typeface="Times New Roman"/>
              <a:cs typeface="Times New Roman"/>
              <a:sym typeface="Times New Roman"/>
            </a:endParaRPr>
          </a:p>
          <a:p>
            <a:pPr lvl="0">
              <a:spcBef>
                <a:spcPts val="0"/>
              </a:spcBef>
              <a:buNone/>
            </a:pPr>
            <a:r>
              <a:t/>
            </a:r>
            <a:endParaRPr sz="1800">
              <a:latin typeface="Times New Roman"/>
              <a:ea typeface="Times New Roman"/>
              <a:cs typeface="Times New Roman"/>
              <a:sym typeface="Times New Roman"/>
            </a:endParaRPr>
          </a:p>
        </p:txBody>
      </p:sp>
      <p:sp>
        <p:nvSpPr>
          <p:cNvPr id="75" name="Shape 7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Image Data Storage Controller</a:t>
            </a:r>
          </a:p>
        </p:txBody>
      </p:sp>
      <p:sp>
        <p:nvSpPr>
          <p:cNvPr id="228" name="Shape 22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29" name="Shape 229"/>
          <p:cNvPicPr preferRelativeResize="0"/>
          <p:nvPr/>
        </p:nvPicPr>
        <p:blipFill>
          <a:blip r:embed="rId3">
            <a:alphaModFix/>
          </a:blip>
          <a:stretch>
            <a:fillRect/>
          </a:stretch>
        </p:blipFill>
        <p:spPr>
          <a:xfrm>
            <a:off x="1854200" y="1110200"/>
            <a:ext cx="5435599" cy="3428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Network Weights Storage Controller</a:t>
            </a:r>
          </a:p>
        </p:txBody>
      </p:sp>
      <p:sp>
        <p:nvSpPr>
          <p:cNvPr id="235" name="Shape 2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36" name="Shape 236"/>
          <p:cNvPicPr preferRelativeResize="0"/>
          <p:nvPr/>
        </p:nvPicPr>
        <p:blipFill>
          <a:blip r:embed="rId3">
            <a:alphaModFix/>
          </a:blip>
          <a:stretch>
            <a:fillRect/>
          </a:stretch>
        </p:blipFill>
        <p:spPr>
          <a:xfrm>
            <a:off x="1622300" y="1110200"/>
            <a:ext cx="5778500" cy="364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Result Registers Controller</a:t>
            </a:r>
          </a:p>
        </p:txBody>
      </p:sp>
      <p:sp>
        <p:nvSpPr>
          <p:cNvPr id="242" name="Shape 24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43" name="Shape 243"/>
          <p:cNvPicPr preferRelativeResize="0"/>
          <p:nvPr/>
        </p:nvPicPr>
        <p:blipFill>
          <a:blip r:embed="rId3">
            <a:alphaModFix/>
          </a:blip>
          <a:stretch>
            <a:fillRect/>
          </a:stretch>
        </p:blipFill>
        <p:spPr>
          <a:xfrm>
            <a:off x="1117600" y="1879475"/>
            <a:ext cx="6908800"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Data Sheets &amp; Documentation</a:t>
            </a:r>
          </a:p>
        </p:txBody>
      </p:sp>
      <p:sp>
        <p:nvSpPr>
          <p:cNvPr id="249" name="Shape 249"/>
          <p:cNvSpPr txBox="1"/>
          <p:nvPr/>
        </p:nvSpPr>
        <p:spPr>
          <a:xfrm>
            <a:off x="688425" y="1081800"/>
            <a:ext cx="3206100" cy="1829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250" name="Shape 250"/>
          <p:cNvPicPr preferRelativeResize="0"/>
          <p:nvPr/>
        </p:nvPicPr>
        <p:blipFill>
          <a:blip r:embed="rId3">
            <a:alphaModFix/>
          </a:blip>
          <a:stretch>
            <a:fillRect/>
          </a:stretch>
        </p:blipFill>
        <p:spPr>
          <a:xfrm>
            <a:off x="98250" y="786778"/>
            <a:ext cx="4190800" cy="1940924"/>
          </a:xfrm>
          <a:prstGeom prst="rect">
            <a:avLst/>
          </a:prstGeom>
          <a:noFill/>
          <a:ln>
            <a:noFill/>
          </a:ln>
        </p:spPr>
      </p:pic>
      <p:pic>
        <p:nvPicPr>
          <p:cNvPr id="251" name="Shape 251"/>
          <p:cNvPicPr preferRelativeResize="0"/>
          <p:nvPr/>
        </p:nvPicPr>
        <p:blipFill>
          <a:blip r:embed="rId4">
            <a:alphaModFix/>
          </a:blip>
          <a:stretch>
            <a:fillRect/>
          </a:stretch>
        </p:blipFill>
        <p:spPr>
          <a:xfrm>
            <a:off x="119350" y="2911199"/>
            <a:ext cx="4148600" cy="1597824"/>
          </a:xfrm>
          <a:prstGeom prst="rect">
            <a:avLst/>
          </a:prstGeom>
          <a:noFill/>
          <a:ln>
            <a:noFill/>
          </a:ln>
        </p:spPr>
      </p:pic>
      <p:sp>
        <p:nvSpPr>
          <p:cNvPr id="252" name="Shape 25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Area Budget Summary</a:t>
            </a:r>
          </a:p>
        </p:txBody>
      </p:sp>
      <p:pic>
        <p:nvPicPr>
          <p:cNvPr descr="image timing2.png" id="258" name="Shape 258"/>
          <p:cNvPicPr preferRelativeResize="0"/>
          <p:nvPr/>
        </p:nvPicPr>
        <p:blipFill>
          <a:blip r:embed="rId3">
            <a:alphaModFix/>
          </a:blip>
          <a:stretch>
            <a:fillRect/>
          </a:stretch>
        </p:blipFill>
        <p:spPr>
          <a:xfrm>
            <a:off x="0" y="932967"/>
            <a:ext cx="9144001" cy="3822765"/>
          </a:xfrm>
          <a:prstGeom prst="rect">
            <a:avLst/>
          </a:prstGeom>
          <a:noFill/>
          <a:ln>
            <a:noFill/>
          </a:ln>
        </p:spPr>
      </p:pic>
      <p:sp>
        <p:nvSpPr>
          <p:cNvPr id="259" name="Shape 2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Area Budget Summary</a:t>
            </a:r>
          </a:p>
        </p:txBody>
      </p:sp>
      <p:pic>
        <p:nvPicPr>
          <p:cNvPr descr="image timing4.png" id="265" name="Shape 265"/>
          <p:cNvPicPr preferRelativeResize="0"/>
          <p:nvPr/>
        </p:nvPicPr>
        <p:blipFill>
          <a:blip r:embed="rId3">
            <a:alphaModFix/>
          </a:blip>
          <a:stretch>
            <a:fillRect/>
          </a:stretch>
        </p:blipFill>
        <p:spPr>
          <a:xfrm>
            <a:off x="-11350" y="1330480"/>
            <a:ext cx="9144000" cy="753589"/>
          </a:xfrm>
          <a:prstGeom prst="rect">
            <a:avLst/>
          </a:prstGeom>
          <a:noFill/>
          <a:ln>
            <a:noFill/>
          </a:ln>
        </p:spPr>
      </p:pic>
      <p:pic>
        <p:nvPicPr>
          <p:cNvPr descr="image timing3.png" id="266" name="Shape 266"/>
          <p:cNvPicPr preferRelativeResize="0"/>
          <p:nvPr/>
        </p:nvPicPr>
        <p:blipFill rotWithShape="1">
          <a:blip r:embed="rId4">
            <a:alphaModFix/>
          </a:blip>
          <a:srcRect b="0" l="467" r="0" t="0"/>
          <a:stretch/>
        </p:blipFill>
        <p:spPr>
          <a:xfrm>
            <a:off x="43212" y="2084075"/>
            <a:ext cx="9100775" cy="1779299"/>
          </a:xfrm>
          <a:prstGeom prst="rect">
            <a:avLst/>
          </a:prstGeom>
          <a:noFill/>
          <a:ln>
            <a:noFill/>
          </a:ln>
        </p:spPr>
      </p:pic>
      <p:sp>
        <p:nvSpPr>
          <p:cNvPr id="267" name="Shape 26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System Design</a:t>
            </a:r>
          </a:p>
        </p:txBody>
      </p:sp>
      <p:sp>
        <p:nvSpPr>
          <p:cNvPr id="273" name="Shape 273"/>
          <p:cNvSpPr txBox="1"/>
          <p:nvPr/>
        </p:nvSpPr>
        <p:spPr>
          <a:xfrm>
            <a:off x="314375" y="949575"/>
            <a:ext cx="8610600" cy="22254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Use two (2) to four (4) slides to describe the functionality and operation of your design.</a:t>
            </a:r>
          </a:p>
          <a:p>
            <a:pPr lvl="0">
              <a:spcBef>
                <a:spcPts val="0"/>
              </a:spcBef>
              <a:buNone/>
            </a:pPr>
            <a:r>
              <a:t/>
            </a:r>
            <a:endParaRPr>
              <a:solidFill>
                <a:srgbClr val="FF0000"/>
              </a:solidFill>
            </a:endParaRPr>
          </a:p>
          <a:p>
            <a:pPr lvl="0">
              <a:spcBef>
                <a:spcPts val="0"/>
              </a:spcBef>
              <a:buNone/>
            </a:pPr>
            <a:r>
              <a:rPr lang="en">
                <a:solidFill>
                  <a:srgbClr val="FF0000"/>
                </a:solidFill>
              </a:rPr>
              <a:t>Describe the overall architecture, operation, and external interfaces. These slides should correspond to the System Diagram, Operational Characteristics, and Architecture sections of the final report and/or proposal.</a:t>
            </a:r>
          </a:p>
          <a:p>
            <a:pPr lvl="0">
              <a:spcBef>
                <a:spcPts val="0"/>
              </a:spcBef>
              <a:buNone/>
            </a:pPr>
            <a:r>
              <a:t/>
            </a:r>
            <a:endParaRPr>
              <a:solidFill>
                <a:srgbClr val="FF0000"/>
              </a:solidFill>
            </a:endParaRPr>
          </a:p>
          <a:p>
            <a:pPr lvl="0">
              <a:spcBef>
                <a:spcPts val="0"/>
              </a:spcBef>
              <a:buNone/>
            </a:pPr>
            <a:r>
              <a:rPr lang="en">
                <a:solidFill>
                  <a:srgbClr val="FF0000"/>
                </a:solidFill>
              </a:rPr>
              <a:t>Use a top-level block diagram to explain at least one or two common sequences of operation.</a:t>
            </a:r>
          </a:p>
          <a:p>
            <a:pPr lvl="0">
              <a:spcBef>
                <a:spcPts val="0"/>
              </a:spcBef>
              <a:buNone/>
            </a:pPr>
            <a:r>
              <a:t/>
            </a:r>
            <a:endParaRPr>
              <a:solidFill>
                <a:srgbClr val="FF0000"/>
              </a:solidFill>
            </a:endParaRPr>
          </a:p>
          <a:p>
            <a:pPr lvl="0">
              <a:spcBef>
                <a:spcPts val="0"/>
              </a:spcBef>
              <a:buNone/>
            </a:pPr>
            <a:r>
              <a:t/>
            </a:r>
            <a:endParaRPr>
              <a:solidFill>
                <a:srgbClr val="FF0000"/>
              </a:solidFill>
            </a:endParaRPr>
          </a:p>
        </p:txBody>
      </p:sp>
      <p:sp>
        <p:nvSpPr>
          <p:cNvPr id="274" name="Shape 27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Results</a:t>
            </a:r>
          </a:p>
        </p:txBody>
      </p:sp>
      <p:sp>
        <p:nvSpPr>
          <p:cNvPr id="280" name="Shape 280"/>
          <p:cNvSpPr txBox="1"/>
          <p:nvPr/>
        </p:nvSpPr>
        <p:spPr>
          <a:xfrm>
            <a:off x="199150" y="1609550"/>
            <a:ext cx="8725800" cy="2838900"/>
          </a:xfrm>
          <a:prstGeom prst="rect">
            <a:avLst/>
          </a:prstGeom>
          <a:noFill/>
          <a:ln>
            <a:noFill/>
          </a:ln>
        </p:spPr>
        <p:txBody>
          <a:bodyPr anchorCtr="0" anchor="t" bIns="91425" lIns="91425" rIns="91425" tIns="91425">
            <a:noAutofit/>
          </a:bodyPr>
          <a:lstStyle/>
          <a:p>
            <a:pPr lvl="0">
              <a:spcBef>
                <a:spcPts val="0"/>
              </a:spcBef>
              <a:buNone/>
            </a:pPr>
            <a:r>
              <a:rPr b="1" lang="en">
                <a:solidFill>
                  <a:srgbClr val="FF0000"/>
                </a:solidFill>
              </a:rPr>
              <a:t>Results (4 to 7 slides)</a:t>
            </a:r>
          </a:p>
          <a:p>
            <a:pPr lvl="0">
              <a:spcBef>
                <a:spcPts val="0"/>
              </a:spcBef>
              <a:buNone/>
            </a:pPr>
            <a:r>
              <a:t/>
            </a:r>
            <a:endParaRPr>
              <a:solidFill>
                <a:srgbClr val="FF0000"/>
              </a:solidFill>
            </a:endParaRPr>
          </a:p>
          <a:p>
            <a:pPr lvl="0">
              <a:spcBef>
                <a:spcPts val="0"/>
              </a:spcBef>
              <a:buNone/>
            </a:pPr>
            <a:r>
              <a:rPr lang="en">
                <a:solidFill>
                  <a:srgbClr val="FF0000"/>
                </a:solidFill>
              </a:rPr>
              <a:t>This section should correspond to:  The success criteria status and corresponding results summary (1 or 2 slides) </a:t>
            </a:r>
          </a:p>
          <a:p>
            <a:pPr lvl="0">
              <a:spcBef>
                <a:spcPts val="0"/>
              </a:spcBef>
              <a:buNone/>
            </a:pPr>
            <a:r>
              <a:rPr lang="en">
                <a:solidFill>
                  <a:srgbClr val="FF0000"/>
                </a:solidFill>
              </a:rPr>
              <a:t>List all success criteria along with a statement of the results achieved or quantitative results for quantitative criteria such as area or pin count.</a:t>
            </a:r>
          </a:p>
          <a:p>
            <a:pPr lvl="0">
              <a:spcBef>
                <a:spcPts val="0"/>
              </a:spcBef>
              <a:buNone/>
            </a:pPr>
            <a:r>
              <a:t/>
            </a:r>
            <a:endParaRPr/>
          </a:p>
          <a:p>
            <a:pPr lvl="0">
              <a:spcBef>
                <a:spcPts val="0"/>
              </a:spcBef>
              <a:buNone/>
            </a:pPr>
            <a:r>
              <a:t/>
            </a:r>
            <a:endParaRPr/>
          </a:p>
        </p:txBody>
      </p:sp>
      <p:sp>
        <p:nvSpPr>
          <p:cNvPr id="281" name="Shape 28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Key Design Specific Success Criteria Results</a:t>
            </a:r>
          </a:p>
        </p:txBody>
      </p:sp>
      <p:sp>
        <p:nvSpPr>
          <p:cNvPr id="287" name="Shape 287"/>
          <p:cNvSpPr txBox="1"/>
          <p:nvPr/>
        </p:nvSpPr>
        <p:spPr>
          <a:xfrm>
            <a:off x="199150" y="1609550"/>
            <a:ext cx="8725800" cy="2838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Key Design Specific Success Criteria Results Slides (2-4) You will likely not have enough time to discuss/show the results that prove all success criteria that you have met, so you will need to pick a subset of them that you think are the more important ones to focus on for the presentation.  </a:t>
            </a:r>
          </a:p>
        </p:txBody>
      </p:sp>
      <p:sp>
        <p:nvSpPr>
          <p:cNvPr id="288" name="Shape 28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Layout</a:t>
            </a:r>
          </a:p>
        </p:txBody>
      </p:sp>
      <p:sp>
        <p:nvSpPr>
          <p:cNvPr id="294" name="Shape 294"/>
          <p:cNvSpPr txBox="1"/>
          <p:nvPr/>
        </p:nvSpPr>
        <p:spPr>
          <a:xfrm>
            <a:off x="199150" y="1609550"/>
            <a:ext cx="8725800" cy="28389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Layout (1 slide) Make sure to indicate design dimensions, layout critical path delay, synthesis critical path delay, and timing budget estimated critical path delay.</a:t>
            </a:r>
          </a:p>
          <a:p>
            <a:pPr lvl="0">
              <a:spcBef>
                <a:spcPts val="0"/>
              </a:spcBef>
              <a:buNone/>
            </a:pPr>
            <a:r>
              <a:t/>
            </a:r>
            <a:endParaRPr>
              <a:solidFill>
                <a:srgbClr val="FF0000"/>
              </a:solidFill>
            </a:endParaRPr>
          </a:p>
          <a:p>
            <a:pPr lvl="0" rtl="0">
              <a:spcBef>
                <a:spcPts val="0"/>
              </a:spcBef>
              <a:buNone/>
            </a:pPr>
            <a:r>
              <a:rPr lang="en">
                <a:solidFill>
                  <a:srgbClr val="FF0000"/>
                </a:solidFill>
              </a:rPr>
              <a:t>Slides displaying test result waveforms should only display signals that are relevant to demonstrating correct functionality and must be annotated with easily readable text, circles, and arrows to highlight important details. Annotations should include a short statement of what is shown by the simulation results. </a:t>
            </a:r>
          </a:p>
        </p:txBody>
      </p:sp>
      <p:sp>
        <p:nvSpPr>
          <p:cNvPr id="295" name="Shape 29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System Level</a:t>
            </a:r>
          </a:p>
        </p:txBody>
      </p:sp>
      <p:pic>
        <p:nvPicPr>
          <p:cNvPr id="81" name="Shape 81"/>
          <p:cNvPicPr preferRelativeResize="0"/>
          <p:nvPr/>
        </p:nvPicPr>
        <p:blipFill>
          <a:blip r:embed="rId3">
            <a:alphaModFix/>
          </a:blip>
          <a:stretch>
            <a:fillRect/>
          </a:stretch>
        </p:blipFill>
        <p:spPr>
          <a:xfrm>
            <a:off x="2414575" y="1076287"/>
            <a:ext cx="4314825" cy="3743325"/>
          </a:xfrm>
          <a:prstGeom prst="rect">
            <a:avLst/>
          </a:prstGeom>
          <a:noFill/>
          <a:ln>
            <a:noFill/>
          </a:ln>
        </p:spPr>
      </p:pic>
      <p:sp>
        <p:nvSpPr>
          <p:cNvPr id="82" name="Shape 8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Architecture</a:t>
            </a:r>
          </a:p>
        </p:txBody>
      </p:sp>
      <p:pic>
        <p:nvPicPr>
          <p:cNvPr id="88" name="Shape 88"/>
          <p:cNvPicPr preferRelativeResize="0"/>
          <p:nvPr/>
        </p:nvPicPr>
        <p:blipFill>
          <a:blip r:embed="rId3">
            <a:alphaModFix/>
          </a:blip>
          <a:stretch>
            <a:fillRect/>
          </a:stretch>
        </p:blipFill>
        <p:spPr>
          <a:xfrm>
            <a:off x="445674" y="975974"/>
            <a:ext cx="8131750" cy="3869324"/>
          </a:xfrm>
          <a:prstGeom prst="rect">
            <a:avLst/>
          </a:prstGeom>
          <a:noFill/>
          <a:ln>
            <a:noFill/>
          </a:ln>
        </p:spPr>
      </p:pic>
      <p:sp>
        <p:nvSpPr>
          <p:cNvPr id="89" name="Shape 8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Top-Level Operation</a:t>
            </a:r>
          </a:p>
        </p:txBody>
      </p:sp>
      <p:pic>
        <p:nvPicPr>
          <p:cNvPr id="95" name="Shape 95"/>
          <p:cNvPicPr preferRelativeResize="0"/>
          <p:nvPr/>
        </p:nvPicPr>
        <p:blipFill>
          <a:blip r:embed="rId3">
            <a:alphaModFix/>
          </a:blip>
          <a:stretch>
            <a:fillRect/>
          </a:stretch>
        </p:blipFill>
        <p:spPr>
          <a:xfrm>
            <a:off x="1090712" y="847349"/>
            <a:ext cx="6962576" cy="4219950"/>
          </a:xfrm>
          <a:prstGeom prst="rect">
            <a:avLst/>
          </a:prstGeom>
          <a:noFill/>
          <a:ln>
            <a:noFill/>
          </a:ln>
        </p:spPr>
      </p:pic>
      <p:sp>
        <p:nvSpPr>
          <p:cNvPr id="96" name="Shape 9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Top-Level Waveform </a:t>
            </a:r>
          </a:p>
        </p:txBody>
      </p:sp>
      <p:sp>
        <p:nvSpPr>
          <p:cNvPr id="102" name="Shape 10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FullOperation.png" id="103" name="Shape 103"/>
          <p:cNvPicPr preferRelativeResize="0"/>
          <p:nvPr/>
        </p:nvPicPr>
        <p:blipFill rotWithShape="1">
          <a:blip r:embed="rId3">
            <a:alphaModFix/>
          </a:blip>
          <a:srcRect b="56189" l="55194" r="2331" t="20730"/>
          <a:stretch/>
        </p:blipFill>
        <p:spPr>
          <a:xfrm>
            <a:off x="362000" y="972874"/>
            <a:ext cx="7366598" cy="2323965"/>
          </a:xfrm>
          <a:prstGeom prst="rect">
            <a:avLst/>
          </a:prstGeom>
          <a:noFill/>
          <a:ln>
            <a:noFill/>
          </a:ln>
        </p:spPr>
      </p:pic>
      <p:sp>
        <p:nvSpPr>
          <p:cNvPr id="104" name="Shape 104"/>
          <p:cNvSpPr/>
          <p:nvPr/>
        </p:nvSpPr>
        <p:spPr>
          <a:xfrm rot="5400000">
            <a:off x="3970026" y="2060644"/>
            <a:ext cx="443400" cy="29139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rot="5400000">
            <a:off x="5302278" y="3696094"/>
            <a:ext cx="1042800" cy="2424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rot="5400000">
            <a:off x="6462794" y="2831494"/>
            <a:ext cx="443400" cy="13722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rot="5400000">
            <a:off x="6985801" y="3736476"/>
            <a:ext cx="1117800" cy="2424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txBox="1"/>
          <p:nvPr/>
        </p:nvSpPr>
        <p:spPr>
          <a:xfrm>
            <a:off x="3512863" y="3742297"/>
            <a:ext cx="1469700" cy="560400"/>
          </a:xfrm>
          <a:prstGeom prst="rect">
            <a:avLst/>
          </a:prstGeom>
          <a:noFill/>
          <a:ln>
            <a:noFill/>
          </a:ln>
        </p:spPr>
        <p:txBody>
          <a:bodyPr anchorCtr="0" anchor="t" bIns="91425" lIns="91425" rIns="91425" tIns="91425">
            <a:noAutofit/>
          </a:bodyPr>
          <a:lstStyle/>
          <a:p>
            <a:pPr lvl="0">
              <a:spcBef>
                <a:spcPts val="0"/>
              </a:spcBef>
              <a:buNone/>
            </a:pPr>
            <a:r>
              <a:rPr lang="en"/>
              <a:t>Write Weights</a:t>
            </a:r>
          </a:p>
        </p:txBody>
      </p:sp>
      <p:sp>
        <p:nvSpPr>
          <p:cNvPr id="109" name="Shape 109"/>
          <p:cNvSpPr txBox="1"/>
          <p:nvPr/>
        </p:nvSpPr>
        <p:spPr>
          <a:xfrm>
            <a:off x="5224809" y="4416565"/>
            <a:ext cx="1469700" cy="560400"/>
          </a:xfrm>
          <a:prstGeom prst="rect">
            <a:avLst/>
          </a:prstGeom>
          <a:noFill/>
          <a:ln>
            <a:noFill/>
          </a:ln>
        </p:spPr>
        <p:txBody>
          <a:bodyPr anchorCtr="0" anchor="t" bIns="91425" lIns="91425" rIns="91425" tIns="91425">
            <a:noAutofit/>
          </a:bodyPr>
          <a:lstStyle/>
          <a:p>
            <a:pPr lvl="0" rtl="0">
              <a:spcBef>
                <a:spcPts val="0"/>
              </a:spcBef>
              <a:buNone/>
            </a:pPr>
            <a:r>
              <a:rPr lang="en"/>
              <a:t>Write Pixels</a:t>
            </a:r>
          </a:p>
        </p:txBody>
      </p:sp>
      <p:sp>
        <p:nvSpPr>
          <p:cNvPr id="110" name="Shape 110"/>
          <p:cNvSpPr txBox="1"/>
          <p:nvPr/>
        </p:nvSpPr>
        <p:spPr>
          <a:xfrm>
            <a:off x="5999481" y="3742297"/>
            <a:ext cx="1372200" cy="560400"/>
          </a:xfrm>
          <a:prstGeom prst="rect">
            <a:avLst/>
          </a:prstGeom>
          <a:noFill/>
          <a:ln>
            <a:noFill/>
          </a:ln>
        </p:spPr>
        <p:txBody>
          <a:bodyPr anchorCtr="0" anchor="t" bIns="91425" lIns="91425" rIns="91425" tIns="91425">
            <a:noAutofit/>
          </a:bodyPr>
          <a:lstStyle/>
          <a:p>
            <a:pPr lvl="0" rtl="0">
              <a:spcBef>
                <a:spcPts val="0"/>
              </a:spcBef>
              <a:buNone/>
            </a:pPr>
            <a:r>
              <a:rPr lang="en"/>
              <a:t>Computation</a:t>
            </a:r>
          </a:p>
        </p:txBody>
      </p:sp>
      <p:sp>
        <p:nvSpPr>
          <p:cNvPr id="111" name="Shape 111"/>
          <p:cNvSpPr txBox="1"/>
          <p:nvPr/>
        </p:nvSpPr>
        <p:spPr>
          <a:xfrm>
            <a:off x="6862792" y="4418510"/>
            <a:ext cx="1469700" cy="560400"/>
          </a:xfrm>
          <a:prstGeom prst="rect">
            <a:avLst/>
          </a:prstGeom>
          <a:noFill/>
          <a:ln>
            <a:noFill/>
          </a:ln>
        </p:spPr>
        <p:txBody>
          <a:bodyPr anchorCtr="0" anchor="t" bIns="91425" lIns="91425" rIns="91425" tIns="91425">
            <a:noAutofit/>
          </a:bodyPr>
          <a:lstStyle/>
          <a:p>
            <a:pPr lvl="0" rtl="0">
              <a:spcBef>
                <a:spcPts val="0"/>
              </a:spcBef>
              <a:buNone/>
            </a:pPr>
            <a:r>
              <a:rPr lang="en"/>
              <a:t>Read Results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Summary of Fixed Criteria</a:t>
            </a:r>
          </a:p>
        </p:txBody>
      </p:sp>
      <p:graphicFrame>
        <p:nvGraphicFramePr>
          <p:cNvPr id="117" name="Shape 117"/>
          <p:cNvGraphicFramePr/>
          <p:nvPr/>
        </p:nvGraphicFramePr>
        <p:xfrm>
          <a:off x="952500" y="1094150"/>
          <a:ext cx="3000000" cy="3000000"/>
        </p:xfrm>
        <a:graphic>
          <a:graphicData uri="http://schemas.openxmlformats.org/drawingml/2006/table">
            <a:tbl>
              <a:tblPr>
                <a:noFill/>
                <a:tableStyleId>{47BDE33F-11C6-47CB-BBD0-A2911C0F30F3}</a:tableStyleId>
              </a:tblPr>
              <a:tblGrid>
                <a:gridCol w="5700175"/>
                <a:gridCol w="1538825"/>
              </a:tblGrid>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(2 points) Test benches exist for all top level components and the entire design. The test benches for the entire design can be demonstrated or documented to cover all of the functional requirements given in the design specific success criteria.</a:t>
                      </a:r>
                    </a:p>
                  </a:txBody>
                  <a:tcPr marT="91425" marB="91425" marR="91425" marL="91425"/>
                </a:tc>
                <a:tc>
                  <a:txBody>
                    <a:bodyPr>
                      <a:noAutofit/>
                    </a:bodyPr>
                    <a:lstStyle/>
                    <a:p>
                      <a:pPr lvl="0" rtl="0" algn="ctr">
                        <a:spcBef>
                          <a:spcPts val="0"/>
                        </a:spcBef>
                        <a:buNone/>
                      </a:pPr>
                      <a:r>
                        <a:rPr lang="en"/>
                        <a:t>Satisfied</a:t>
                      </a:r>
                    </a:p>
                  </a:txBody>
                  <a:tcPr marT="91425" marB="91425" marR="91425" marL="91425" anchor="ctr"/>
                </a:tc>
              </a:tr>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(4 points) Entire design synthesizes completely, without any inferred latches, timing arcs, and, sensitivity list warnings.</a:t>
                      </a:r>
                    </a:p>
                  </a:txBody>
                  <a:tcPr marT="91425" marB="91425" marR="91425" marL="91425"/>
                </a:tc>
                <a:tc>
                  <a:txBody>
                    <a:bodyPr>
                      <a:noAutofit/>
                    </a:bodyPr>
                    <a:lstStyle/>
                    <a:p>
                      <a:pPr lvl="0" rtl="0" algn="ctr">
                        <a:spcBef>
                          <a:spcPts val="0"/>
                        </a:spcBef>
                        <a:buNone/>
                      </a:pPr>
                      <a:r>
                        <a:rPr lang="en"/>
                        <a:t>Satisfied</a:t>
                      </a:r>
                    </a:p>
                  </a:txBody>
                  <a:tcPr marT="91425" marB="91425" marR="91425" marL="91425" anchor="ctr"/>
                </a:tc>
              </a:tr>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(2 points) Source and mapped version of the complete design behave the same for all test cases. The mapped version simulates without timing errors except at time zero.</a:t>
                      </a:r>
                    </a:p>
                  </a:txBody>
                  <a:tcPr marT="91425" marB="91425" marR="91425" marL="91425"/>
                </a:tc>
                <a:tc>
                  <a:txBody>
                    <a:bodyPr>
                      <a:noAutofit/>
                    </a:bodyPr>
                    <a:lstStyle/>
                    <a:p>
                      <a:pPr lvl="0" rtl="0" algn="ctr">
                        <a:spcBef>
                          <a:spcPts val="0"/>
                        </a:spcBef>
                        <a:buNone/>
                      </a:pPr>
                      <a:r>
                        <a:rPr lang="en"/>
                        <a:t>Satisfied</a:t>
                      </a:r>
                    </a:p>
                  </a:txBody>
                  <a:tcPr marT="91425" marB="91425" marR="91425" marL="91425" anchor="ctr"/>
                </a:tc>
              </a:tr>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(2 points) A complete IC layout is produced that passes all geometry and connectivity checks.</a:t>
                      </a:r>
                    </a:p>
                  </a:txBody>
                  <a:tcPr marT="91425" marB="91425" marR="91425" marL="91425"/>
                </a:tc>
                <a:tc>
                  <a:txBody>
                    <a:bodyPr>
                      <a:noAutofit/>
                    </a:bodyPr>
                    <a:lstStyle/>
                    <a:p>
                      <a:pPr lvl="0" rtl="0" algn="ctr">
                        <a:spcBef>
                          <a:spcPts val="0"/>
                        </a:spcBef>
                        <a:buNone/>
                      </a:pPr>
                      <a:r>
                        <a:rPr lang="en"/>
                        <a:t>Not Satisfied</a:t>
                      </a:r>
                    </a:p>
                  </a:txBody>
                  <a:tcPr marT="91425" marB="91425" marR="91425" marL="91425" anchor="ctr"/>
                </a:tc>
              </a:tr>
              <a:tr h="381000">
                <a:tc>
                  <a:txBody>
                    <a:bodyPr>
                      <a:noAutofit/>
                    </a:bodyPr>
                    <a:lstStyle/>
                    <a:p>
                      <a:pPr lvl="0" rtl="0">
                        <a:lnSpc>
                          <a:spcPct val="115000"/>
                        </a:lnSpc>
                        <a:spcBef>
                          <a:spcPts val="0"/>
                        </a:spcBef>
                        <a:buNone/>
                      </a:pPr>
                      <a:r>
                        <a:rPr lang="en" sz="1200">
                          <a:latin typeface="Times New Roman"/>
                          <a:ea typeface="Times New Roman"/>
                          <a:cs typeface="Times New Roman"/>
                          <a:sym typeface="Times New Roman"/>
                        </a:rPr>
                        <a:t>(2 points) The entire design complies with targets for area, pin count, throughput (if applicable), and clock rate.</a:t>
                      </a:r>
                    </a:p>
                  </a:txBody>
                  <a:tcPr marT="91425" marB="91425" marR="91425" marL="91425"/>
                </a:tc>
                <a:tc>
                  <a:txBody>
                    <a:bodyPr>
                      <a:noAutofit/>
                    </a:bodyPr>
                    <a:lstStyle/>
                    <a:p>
                      <a:pPr lvl="0" rtl="0" algn="ctr">
                        <a:spcBef>
                          <a:spcPts val="0"/>
                        </a:spcBef>
                        <a:buNone/>
                      </a:pPr>
                      <a:r>
                        <a:rPr lang="en"/>
                        <a:t>Satisfied</a:t>
                      </a:r>
                    </a:p>
                  </a:txBody>
                  <a:tcPr marT="91425" marB="91425" marR="91425" marL="91425" anchor="ctr"/>
                </a:tc>
              </a:tr>
            </a:tbl>
          </a:graphicData>
        </a:graphic>
      </p:graphicFrame>
      <p:sp>
        <p:nvSpPr>
          <p:cNvPr id="118" name="Shape 11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98250" y="16350"/>
            <a:ext cx="8826600" cy="718500"/>
          </a:xfrm>
          <a:prstGeom prst="rect">
            <a:avLst/>
          </a:prstGeom>
        </p:spPr>
        <p:txBody>
          <a:bodyPr anchorCtr="0" anchor="ctr" bIns="91425" lIns="91425" rIns="91425" tIns="91425">
            <a:noAutofit/>
          </a:bodyPr>
          <a:lstStyle/>
          <a:p>
            <a:pPr lvl="0" rtl="0">
              <a:spcBef>
                <a:spcPts val="0"/>
              </a:spcBef>
              <a:buNone/>
            </a:pPr>
            <a:r>
              <a:rPr lang="en"/>
              <a:t>Summary of Design Specific Success Criteria</a:t>
            </a:r>
          </a:p>
        </p:txBody>
      </p:sp>
      <p:graphicFrame>
        <p:nvGraphicFramePr>
          <p:cNvPr id="124" name="Shape 124"/>
          <p:cNvGraphicFramePr/>
          <p:nvPr/>
        </p:nvGraphicFramePr>
        <p:xfrm>
          <a:off x="952500" y="958425"/>
          <a:ext cx="3000000" cy="3000000"/>
        </p:xfrm>
        <a:graphic>
          <a:graphicData uri="http://schemas.openxmlformats.org/drawingml/2006/table">
            <a:tbl>
              <a:tblPr>
                <a:noFill/>
                <a:tableStyleId>{47BDE33F-11C6-47CB-BBD0-A2911C0F30F3}</a:tableStyleId>
              </a:tblPr>
              <a:tblGrid>
                <a:gridCol w="5700175"/>
                <a:gridCol w="1538825"/>
              </a:tblGrid>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(2 points) Demonstrate by simulation of a Verilog test bench that the b</a:t>
                      </a:r>
                      <a:r>
                        <a:rPr lang="en" sz="1200">
                          <a:latin typeface="Times New Roman"/>
                          <a:ea typeface="Times New Roman"/>
                          <a:cs typeface="Times New Roman"/>
                          <a:sym typeface="Times New Roman"/>
                        </a:rPr>
                        <a:t>urst write of image data and network weights is performed correctly</a:t>
                      </a:r>
                    </a:p>
                  </a:txBody>
                  <a:tcPr marT="91425" marB="91425" marR="91425" marL="91425"/>
                </a:tc>
                <a:tc>
                  <a:txBody>
                    <a:bodyPr>
                      <a:noAutofit/>
                    </a:bodyPr>
                    <a:lstStyle/>
                    <a:p>
                      <a:pPr lvl="0" rtl="0" algn="ctr">
                        <a:spcBef>
                          <a:spcPts val="0"/>
                        </a:spcBef>
                        <a:buNone/>
                      </a:pPr>
                      <a:r>
                        <a:rPr lang="en"/>
                        <a:t>Satisfied</a:t>
                      </a:r>
                    </a:p>
                  </a:txBody>
                  <a:tcPr marT="91425" marB="91425" marR="91425" marL="91425" anchor="ctr"/>
                </a:tc>
              </a:tr>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(1 points) Demonstrate by simulation of a Verilog test bench that the m</a:t>
                      </a:r>
                      <a:r>
                        <a:rPr lang="en" sz="1200">
                          <a:latin typeface="Times New Roman"/>
                          <a:ea typeface="Times New Roman"/>
                          <a:cs typeface="Times New Roman"/>
                          <a:sym typeface="Times New Roman"/>
                        </a:rPr>
                        <a:t>atrix multiplication operation is performed correctly</a:t>
                      </a:r>
                    </a:p>
                  </a:txBody>
                  <a:tcPr marT="91425" marB="91425" marR="91425" marL="91425"/>
                </a:tc>
                <a:tc>
                  <a:txBody>
                    <a:bodyPr>
                      <a:noAutofit/>
                    </a:bodyPr>
                    <a:lstStyle/>
                    <a:p>
                      <a:pPr lvl="0" algn="ctr">
                        <a:spcBef>
                          <a:spcPts val="0"/>
                        </a:spcBef>
                        <a:buNone/>
                      </a:pPr>
                      <a:r>
                        <a:rPr lang="en"/>
                        <a:t>Satisfied</a:t>
                      </a:r>
                    </a:p>
                  </a:txBody>
                  <a:tcPr marT="91425" marB="91425" marR="91425" marL="91425" anchor="ctr"/>
                </a:tc>
              </a:tr>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(1 points) Demonstrate by simulation of a Verilog test bench that t</a:t>
                      </a:r>
                      <a:r>
                        <a:rPr lang="en" sz="1200">
                          <a:latin typeface="Times New Roman"/>
                          <a:ea typeface="Times New Roman"/>
                          <a:cs typeface="Times New Roman"/>
                          <a:sym typeface="Times New Roman"/>
                        </a:rPr>
                        <a:t>he clear data operation is performed correctly</a:t>
                      </a:r>
                    </a:p>
                  </a:txBody>
                  <a:tcPr marT="91425" marB="91425" marR="91425" marL="91425"/>
                </a:tc>
                <a:tc>
                  <a:txBody>
                    <a:bodyPr>
                      <a:noAutofit/>
                    </a:bodyPr>
                    <a:lstStyle/>
                    <a:p>
                      <a:pPr lvl="0" algn="ctr">
                        <a:spcBef>
                          <a:spcPts val="0"/>
                        </a:spcBef>
                        <a:buNone/>
                      </a:pPr>
                      <a:r>
                        <a:rPr lang="en"/>
                        <a:t>Satisfied</a:t>
                      </a:r>
                    </a:p>
                  </a:txBody>
                  <a:tcPr marT="91425" marB="91425" marR="91425" marL="91425" anchor="ctr"/>
                </a:tc>
              </a:tr>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(1 points) Demonstrate by simulation of a Verilog test bench that o</a:t>
                      </a:r>
                      <a:r>
                        <a:rPr lang="en" sz="1200">
                          <a:latin typeface="Times New Roman"/>
                          <a:ea typeface="Times New Roman"/>
                          <a:cs typeface="Times New Roman"/>
                          <a:sym typeface="Times New Roman"/>
                        </a:rPr>
                        <a:t>verflow and invalid writes are handled correctly</a:t>
                      </a:r>
                    </a:p>
                  </a:txBody>
                  <a:tcPr marT="91425" marB="91425" marR="91425" marL="91425"/>
                </a:tc>
                <a:tc>
                  <a:txBody>
                    <a:bodyPr>
                      <a:noAutofit/>
                    </a:bodyPr>
                    <a:lstStyle/>
                    <a:p>
                      <a:pPr lvl="0" algn="ctr">
                        <a:spcBef>
                          <a:spcPts val="0"/>
                        </a:spcBef>
                        <a:buNone/>
                      </a:pPr>
                      <a:r>
                        <a:rPr lang="en"/>
                        <a:t>Satisfied</a:t>
                      </a:r>
                    </a:p>
                  </a:txBody>
                  <a:tcPr marT="91425" marB="91425" marR="91425" marL="91425" anchor="ctr"/>
                </a:tc>
              </a:tr>
              <a:tr h="381000">
                <a:tc>
                  <a:txBody>
                    <a:bodyPr>
                      <a:noAutofit/>
                    </a:bodyPr>
                    <a:lstStyle/>
                    <a:p>
                      <a:pPr lvl="0" rtl="0">
                        <a:lnSpc>
                          <a:spcPct val="138000"/>
                        </a:lnSpc>
                        <a:spcBef>
                          <a:spcPts val="0"/>
                        </a:spcBef>
                        <a:buNone/>
                      </a:pPr>
                      <a:r>
                        <a:rPr lang="en" sz="1200">
                          <a:latin typeface="Times New Roman"/>
                          <a:ea typeface="Times New Roman"/>
                          <a:cs typeface="Times New Roman"/>
                          <a:sym typeface="Times New Roman"/>
                        </a:rPr>
                        <a:t>(2 points) Demonstrate by simulation of a Verilog test bench that the n</a:t>
                      </a:r>
                      <a:r>
                        <a:rPr lang="en" sz="1200">
                          <a:latin typeface="Times New Roman"/>
                          <a:ea typeface="Times New Roman"/>
                          <a:cs typeface="Times New Roman"/>
                          <a:sym typeface="Times New Roman"/>
                        </a:rPr>
                        <a:t>eural network </a:t>
                      </a:r>
                      <a:r>
                        <a:rPr lang="en" sz="1200">
                          <a:latin typeface="Times New Roman"/>
                          <a:ea typeface="Times New Roman"/>
                          <a:cs typeface="Times New Roman"/>
                          <a:sym typeface="Times New Roman"/>
                        </a:rPr>
                        <a:t>hardware </a:t>
                      </a:r>
                      <a:r>
                        <a:rPr lang="en" sz="1200">
                          <a:latin typeface="Times New Roman"/>
                          <a:ea typeface="Times New Roman"/>
                          <a:cs typeface="Times New Roman"/>
                          <a:sym typeface="Times New Roman"/>
                        </a:rPr>
                        <a:t>is able to correctly classify an image of a handwritten digit</a:t>
                      </a:r>
                    </a:p>
                  </a:txBody>
                  <a:tcPr marT="91425" marB="91425" marR="91425" marL="91425"/>
                </a:tc>
                <a:tc>
                  <a:txBody>
                    <a:bodyPr>
                      <a:noAutofit/>
                    </a:bodyPr>
                    <a:lstStyle/>
                    <a:p>
                      <a:pPr lvl="0" algn="ctr">
                        <a:spcBef>
                          <a:spcPts val="0"/>
                        </a:spcBef>
                        <a:buNone/>
                      </a:pPr>
                      <a:r>
                        <a:rPr lang="en"/>
                        <a:t>Satisfied</a:t>
                      </a:r>
                    </a:p>
                  </a:txBody>
                  <a:tcPr marT="91425" marB="91425" marR="91425" marL="91425" anchor="ctr"/>
                </a:tc>
              </a:tr>
              <a:tr h="381000">
                <a:tc>
                  <a:txBody>
                    <a:bodyPr>
                      <a:noAutofit/>
                    </a:bodyPr>
                    <a:lstStyle/>
                    <a:p>
                      <a:pPr lvl="0" rtl="0">
                        <a:lnSpc>
                          <a:spcPct val="115000"/>
                        </a:lnSpc>
                        <a:spcBef>
                          <a:spcPts val="0"/>
                        </a:spcBef>
                        <a:buNone/>
                      </a:pPr>
                      <a:r>
                        <a:rPr lang="en" sz="1200">
                          <a:latin typeface="Times New Roman"/>
                          <a:ea typeface="Times New Roman"/>
                          <a:cs typeface="Times New Roman"/>
                          <a:sym typeface="Times New Roman"/>
                        </a:rPr>
                        <a:t>(1 point) Demonstrate by verification with a C program the mapped functionality of the neural network hardware on an FPGA</a:t>
                      </a:r>
                    </a:p>
                  </a:txBody>
                  <a:tcPr marT="91425" marB="91425" marR="91425" marL="91425"/>
                </a:tc>
                <a:tc>
                  <a:txBody>
                    <a:bodyPr>
                      <a:noAutofit/>
                    </a:bodyPr>
                    <a:lstStyle/>
                    <a:p>
                      <a:pPr lvl="0" algn="ctr">
                        <a:spcBef>
                          <a:spcPts val="0"/>
                        </a:spcBef>
                        <a:buNone/>
                      </a:pPr>
                      <a:r>
                        <a:rPr lang="en"/>
                        <a:t>Not Satisfied</a:t>
                      </a:r>
                    </a:p>
                  </a:txBody>
                  <a:tcPr marT="91425" marB="91425" marR="91425" marL="91425" anchor="ctr"/>
                </a:tc>
              </a:tr>
            </a:tbl>
          </a:graphicData>
        </a:graphic>
      </p:graphicFrame>
      <p:sp>
        <p:nvSpPr>
          <p:cNvPr id="125" name="Shape 12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98250" y="16350"/>
            <a:ext cx="8826600" cy="718500"/>
          </a:xfrm>
          <a:prstGeom prst="rect">
            <a:avLst/>
          </a:prstGeom>
        </p:spPr>
        <p:txBody>
          <a:bodyPr anchorCtr="0" anchor="ctr" bIns="91425" lIns="91425" rIns="91425" tIns="91425">
            <a:noAutofit/>
          </a:bodyPr>
          <a:lstStyle/>
          <a:p>
            <a:pPr lvl="0">
              <a:spcBef>
                <a:spcPts val="0"/>
              </a:spcBef>
              <a:buNone/>
            </a:pPr>
            <a:r>
              <a:rPr lang="en"/>
              <a:t>Burst Write of Network Weights</a:t>
            </a:r>
          </a:p>
        </p:txBody>
      </p:sp>
      <p:sp>
        <p:nvSpPr>
          <p:cNvPr id="131" name="Shape 13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descr="BurstWrite.png" id="132" name="Shape 132"/>
          <p:cNvPicPr preferRelativeResize="0"/>
          <p:nvPr/>
        </p:nvPicPr>
        <p:blipFill rotWithShape="1">
          <a:blip r:embed="rId3">
            <a:alphaModFix/>
          </a:blip>
          <a:srcRect b="49049" l="55321" r="0" t="18493"/>
          <a:stretch/>
        </p:blipFill>
        <p:spPr>
          <a:xfrm>
            <a:off x="756400" y="822600"/>
            <a:ext cx="4951276" cy="2023350"/>
          </a:xfrm>
          <a:prstGeom prst="rect">
            <a:avLst/>
          </a:prstGeom>
          <a:noFill/>
          <a:ln>
            <a:noFill/>
          </a:ln>
        </p:spPr>
      </p:pic>
      <p:sp>
        <p:nvSpPr>
          <p:cNvPr id="133" name="Shape 133"/>
          <p:cNvSpPr/>
          <p:nvPr/>
        </p:nvSpPr>
        <p:spPr>
          <a:xfrm>
            <a:off x="1599250" y="1534400"/>
            <a:ext cx="237600" cy="100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1599250" y="1635200"/>
            <a:ext cx="237600" cy="100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5" name="Shape 135"/>
          <p:cNvCxnSpPr>
            <a:endCxn id="136" idx="3"/>
          </p:cNvCxnSpPr>
          <p:nvPr/>
        </p:nvCxnSpPr>
        <p:spPr>
          <a:xfrm rot="10800000">
            <a:off x="724950" y="1309250"/>
            <a:ext cx="1707300" cy="165600"/>
          </a:xfrm>
          <a:prstGeom prst="straightConnector1">
            <a:avLst/>
          </a:prstGeom>
          <a:noFill/>
          <a:ln cap="flat" cmpd="sng" w="9525">
            <a:solidFill>
              <a:srgbClr val="FF0000"/>
            </a:solidFill>
            <a:prstDash val="solid"/>
            <a:round/>
            <a:headEnd len="lg" w="lg" type="stealth"/>
            <a:tailEnd len="lg" w="lg" type="none"/>
          </a:ln>
        </p:spPr>
      </p:cxnSp>
      <p:sp>
        <p:nvSpPr>
          <p:cNvPr id="136" name="Shape 136"/>
          <p:cNvSpPr txBox="1"/>
          <p:nvPr/>
        </p:nvSpPr>
        <p:spPr>
          <a:xfrm>
            <a:off x="98250" y="983300"/>
            <a:ext cx="626700" cy="6519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Burst Start</a:t>
            </a:r>
          </a:p>
        </p:txBody>
      </p:sp>
      <p:pic>
        <p:nvPicPr>
          <p:cNvPr descr="WeightsWrite2.png" id="137" name="Shape 137"/>
          <p:cNvPicPr preferRelativeResize="0"/>
          <p:nvPr/>
        </p:nvPicPr>
        <p:blipFill rotWithShape="1">
          <a:blip r:embed="rId4">
            <a:alphaModFix/>
          </a:blip>
          <a:srcRect b="50237" l="53878" r="0" t="18674"/>
          <a:stretch/>
        </p:blipFill>
        <p:spPr>
          <a:xfrm>
            <a:off x="717041" y="3025595"/>
            <a:ext cx="5029987" cy="1907126"/>
          </a:xfrm>
          <a:prstGeom prst="rect">
            <a:avLst/>
          </a:prstGeom>
          <a:noFill/>
          <a:ln>
            <a:noFill/>
          </a:ln>
        </p:spPr>
      </p:pic>
      <p:sp>
        <p:nvSpPr>
          <p:cNvPr id="138" name="Shape 138"/>
          <p:cNvSpPr/>
          <p:nvPr/>
        </p:nvSpPr>
        <p:spPr>
          <a:xfrm>
            <a:off x="3026700" y="3928762"/>
            <a:ext cx="237600" cy="100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3113237" y="4792700"/>
            <a:ext cx="237600" cy="100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0" name="Shape 140"/>
          <p:cNvCxnSpPr>
            <a:endCxn id="141" idx="3"/>
          </p:cNvCxnSpPr>
          <p:nvPr/>
        </p:nvCxnSpPr>
        <p:spPr>
          <a:xfrm rot="10800000">
            <a:off x="760950" y="3653750"/>
            <a:ext cx="2270400" cy="276600"/>
          </a:xfrm>
          <a:prstGeom prst="straightConnector1">
            <a:avLst/>
          </a:prstGeom>
          <a:noFill/>
          <a:ln cap="flat" cmpd="sng" w="9525">
            <a:solidFill>
              <a:srgbClr val="FF0000"/>
            </a:solidFill>
            <a:prstDash val="solid"/>
            <a:round/>
            <a:headEnd len="lg" w="lg" type="none"/>
            <a:tailEnd len="lg" w="lg" type="none"/>
          </a:ln>
        </p:spPr>
      </p:cxnSp>
      <p:cxnSp>
        <p:nvCxnSpPr>
          <p:cNvPr id="142" name="Shape 142"/>
          <p:cNvCxnSpPr>
            <a:endCxn id="141" idx="3"/>
          </p:cNvCxnSpPr>
          <p:nvPr/>
        </p:nvCxnSpPr>
        <p:spPr>
          <a:xfrm rot="10800000">
            <a:off x="760950" y="3653750"/>
            <a:ext cx="2356800" cy="1111500"/>
          </a:xfrm>
          <a:prstGeom prst="straightConnector1">
            <a:avLst/>
          </a:prstGeom>
          <a:noFill/>
          <a:ln cap="flat" cmpd="sng" w="9525">
            <a:solidFill>
              <a:srgbClr val="FF0000"/>
            </a:solidFill>
            <a:prstDash val="solid"/>
            <a:round/>
            <a:headEnd len="lg" w="lg" type="none"/>
            <a:tailEnd len="lg" w="lg" type="none"/>
          </a:ln>
        </p:spPr>
      </p:cxnSp>
      <p:sp>
        <p:nvSpPr>
          <p:cNvPr id="141" name="Shape 141"/>
          <p:cNvSpPr txBox="1"/>
          <p:nvPr/>
        </p:nvSpPr>
        <p:spPr>
          <a:xfrm>
            <a:off x="62250" y="3380000"/>
            <a:ext cx="698700" cy="547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Write Data</a:t>
            </a:r>
          </a:p>
        </p:txBody>
      </p:sp>
      <p:sp>
        <p:nvSpPr>
          <p:cNvPr id="143" name="Shape 143"/>
          <p:cNvSpPr/>
          <p:nvPr/>
        </p:nvSpPr>
        <p:spPr>
          <a:xfrm>
            <a:off x="3113237" y="4594825"/>
            <a:ext cx="237600" cy="100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4" name="Shape 144"/>
          <p:cNvCxnSpPr>
            <a:endCxn id="143" idx="3"/>
          </p:cNvCxnSpPr>
          <p:nvPr/>
        </p:nvCxnSpPr>
        <p:spPr>
          <a:xfrm flipH="1">
            <a:off x="3350837" y="3839725"/>
            <a:ext cx="2685900" cy="805500"/>
          </a:xfrm>
          <a:prstGeom prst="straightConnector1">
            <a:avLst/>
          </a:prstGeom>
          <a:noFill/>
          <a:ln cap="flat" cmpd="sng" w="9525">
            <a:solidFill>
              <a:srgbClr val="FF0000"/>
            </a:solidFill>
            <a:prstDash val="solid"/>
            <a:round/>
            <a:headEnd len="lg" w="lg" type="none"/>
            <a:tailEnd len="lg" w="lg" type="none"/>
          </a:ln>
        </p:spPr>
      </p:cxnSp>
      <p:sp>
        <p:nvSpPr>
          <p:cNvPr id="145" name="Shape 145"/>
          <p:cNvSpPr txBox="1"/>
          <p:nvPr/>
        </p:nvSpPr>
        <p:spPr>
          <a:xfrm>
            <a:off x="6036775" y="3554025"/>
            <a:ext cx="1066200" cy="547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Computed Address</a:t>
            </a:r>
          </a:p>
        </p:txBody>
      </p:sp>
      <p:cxnSp>
        <p:nvCxnSpPr>
          <p:cNvPr id="146" name="Shape 146"/>
          <p:cNvCxnSpPr/>
          <p:nvPr/>
        </p:nvCxnSpPr>
        <p:spPr>
          <a:xfrm flipH="1">
            <a:off x="2744675" y="1762687"/>
            <a:ext cx="4070100" cy="729900"/>
          </a:xfrm>
          <a:prstGeom prst="straightConnector1">
            <a:avLst/>
          </a:prstGeom>
          <a:noFill/>
          <a:ln cap="flat" cmpd="sng" w="9525">
            <a:solidFill>
              <a:srgbClr val="FF0000"/>
            </a:solidFill>
            <a:prstDash val="solid"/>
            <a:round/>
            <a:headEnd len="lg" w="lg" type="none"/>
            <a:tailEnd len="lg" w="lg" type="triangle"/>
          </a:ln>
        </p:spPr>
      </p:cxnSp>
      <p:sp>
        <p:nvSpPr>
          <p:cNvPr id="147" name="Shape 147"/>
          <p:cNvSpPr txBox="1"/>
          <p:nvPr/>
        </p:nvSpPr>
        <p:spPr>
          <a:xfrm>
            <a:off x="6814775" y="1411850"/>
            <a:ext cx="1066200" cy="5475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Writes to SRAM</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