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 id="265" r:id="rId12"/>
    <p:sldId id="266"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emf"/><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emf"/><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Title</a:t>
            </a:r>
            <a:endParaRPr lang="en-US"/>
          </a:p>
        </p:txBody>
      </p:sp>
      <p:sp>
        <p:nvSpPr>
          <p:cNvPr id="5" name="Content Placeholder 4"/>
          <p:cNvSpPr>
            <a:spLocks noGrp="1"/>
          </p:cNvSpPr>
          <p:nvPr>
            <p:ph sz="half" idx="1"/>
          </p:nvPr>
        </p:nvSpPr>
        <p:spPr/>
        <p:txBody>
          <a:bodyPr/>
          <a:p>
            <a:r>
              <a:rPr lang="en-US"/>
              <a:t>End Of Term Project:</a:t>
            </a:r>
            <a:endParaRPr lang="en-US"/>
          </a:p>
          <a:p>
            <a:endParaRPr lang="en-US"/>
          </a:p>
          <a:p>
            <a:r>
              <a:rPr lang="en-US"/>
              <a:t>A Study into the Evolution of Selected Nucleotide Sequences</a:t>
            </a:r>
            <a:endParaRPr lang="en-US"/>
          </a:p>
          <a:p>
            <a:endParaRPr lang="en-US"/>
          </a:p>
          <a:p>
            <a:endParaRPr lang="en-US"/>
          </a:p>
        </p:txBody>
      </p:sp>
      <p:sp>
        <p:nvSpPr>
          <p:cNvPr id="6" name="Content Placeholder 5"/>
          <p:cNvSpPr>
            <a:spLocks noGrp="1"/>
          </p:cNvSpPr>
          <p:nvPr>
            <p:ph sz="half" idx="2"/>
          </p:nvPr>
        </p:nvSpPr>
        <p:spPr/>
        <p:txBody>
          <a:bodyPr/>
          <a:p>
            <a:r>
              <a:rPr lang="en-US">
                <a:sym typeface="+mn-ea"/>
              </a:rPr>
              <a:t>Due:</a:t>
            </a:r>
            <a:endParaRPr lang="en-US"/>
          </a:p>
          <a:p>
            <a:endParaRPr lang="en-US"/>
          </a:p>
          <a:p>
            <a:r>
              <a:rPr lang="en-US">
                <a:sym typeface="+mn-ea"/>
              </a:rPr>
              <a:t>Armani Willis</a:t>
            </a:r>
            <a:endParaRPr lang="en-US"/>
          </a:p>
          <a:p>
            <a:r>
              <a:rPr lang="en-US">
                <a:sym typeface="+mn-ea"/>
              </a:rPr>
              <a:t>Narasim Banavara</a:t>
            </a:r>
            <a:endParaRPr lang="en-US"/>
          </a:p>
          <a:p>
            <a:endParaRPr lang="en-US"/>
          </a:p>
          <a:p>
            <a:r>
              <a:rPr lang="en-US">
                <a:sym typeface="+mn-ea"/>
              </a:rPr>
              <a:t>Mercy College</a:t>
            </a:r>
            <a:endParaRPr lang="en-US"/>
          </a:p>
          <a:p>
            <a:endParaRPr lang="en-US"/>
          </a:p>
          <a:p>
            <a:r>
              <a:rPr lang="en-US">
                <a:sym typeface="+mn-ea"/>
              </a:rPr>
              <a:t>Win/Dos 10</a:t>
            </a:r>
            <a:endParaRPr lang="en-US"/>
          </a:p>
          <a:p>
            <a:r>
              <a:rPr lang="en-US">
                <a:sym typeface="+mn-ea"/>
              </a:rPr>
              <a:t>Processing</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Images 2</a:t>
            </a:r>
            <a:endParaRPr lang="en-US"/>
          </a:p>
        </p:txBody>
      </p:sp>
      <p:pic>
        <p:nvPicPr>
          <p:cNvPr id="5" name="Content Placeholder 4"/>
          <p:cNvPicPr>
            <a:picLocks noChangeAspect="1"/>
          </p:cNvPicPr>
          <p:nvPr>
            <p:ph sz="half" idx="1"/>
          </p:nvPr>
        </p:nvPicPr>
        <p:blipFill>
          <a:blip r:embed="rId1"/>
          <a:stretch>
            <a:fillRect/>
          </a:stretch>
        </p:blipFill>
        <p:spPr>
          <a:xfrm>
            <a:off x="609600" y="2037080"/>
            <a:ext cx="5384800" cy="3651885"/>
          </a:xfrm>
          <a:prstGeom prst="rect">
            <a:avLst/>
          </a:prstGeom>
        </p:spPr>
      </p:pic>
      <p:pic>
        <p:nvPicPr>
          <p:cNvPr id="6" name="Content Placeholder 5"/>
          <p:cNvPicPr>
            <a:picLocks noChangeAspect="1"/>
          </p:cNvPicPr>
          <p:nvPr>
            <p:ph sz="half" idx="2"/>
          </p:nvPr>
        </p:nvPicPr>
        <p:blipFill>
          <a:blip r:embed="rId2"/>
          <a:stretch>
            <a:fillRect/>
          </a:stretch>
        </p:blipFill>
        <p:spPr>
          <a:xfrm>
            <a:off x="6278880" y="2105025"/>
            <a:ext cx="4696460" cy="3495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2000"/>
              <a:t>https://www.newscientist.com/article/dn18989-dna-logic-gates-herald-injectable-computers/</a:t>
            </a:r>
            <a:endParaRPr lang="en-US" sz="2000"/>
          </a:p>
          <a:p>
            <a:r>
              <a:rPr lang="en-US" sz="2000"/>
              <a:t>http://www.geek-officiel.com/stockage-et-traitement-de-donnees-dans-de-ladn</a:t>
            </a:r>
            <a:endParaRPr lang="en-US" sz="2000"/>
          </a:p>
          <a:p>
            <a:r>
              <a:rPr lang="en-US" sz="2000"/>
              <a:t>http://rohitpri.blogspot.com/2010/05/dna-computer-computer-made-from-dna-and.html</a:t>
            </a:r>
            <a:endParaRPr lang="en-US" sz="2000"/>
          </a:p>
          <a:p>
            <a:r>
              <a:rPr lang="en-US" sz="2000"/>
              <a:t>https://annyfzhang.wordpress.com/2012/09/22/dna-computer-a-significant-step-in-human-history/</a:t>
            </a:r>
            <a:endParaRPr lang="en-US" sz="2000"/>
          </a:p>
          <a:p>
            <a:r>
              <a:rPr lang="en-US" sz="2000"/>
              <a:t>https://e-reports-ext.llnl.gov/pdf/752192.pdf</a:t>
            </a:r>
            <a:endParaRPr lang="en-US" sz="2000"/>
          </a:p>
          <a:p>
            <a:r>
              <a:rPr lang="en-US" sz="2000"/>
              <a:t>https://yimbyqld.com.au/wp-content/uploads/2016/10/Positive-Submission-Letter-Template_V2-1.png</a:t>
            </a:r>
            <a:endParaRPr lang="en-US" sz="2000"/>
          </a:p>
        </p:txBody>
      </p:sp>
      <p:sp>
        <p:nvSpPr>
          <p:cNvPr id="4" name="Content Placeholder 3"/>
          <p:cNvSpPr>
            <a:spLocks noGrp="1"/>
          </p:cNvSpPr>
          <p:nvPr>
            <p:ph sz="half" idx="2"/>
          </p:nvPr>
        </p:nvSpPr>
        <p:spPr/>
        <p:txBody>
          <a:bodyPr/>
          <a:p>
            <a:r>
              <a:rPr lang="en-US" sz="1200"/>
              <a:t>Nov, Yuval. Segev, Danny. 2013. Optical Codon Randomization via Mathematical Programming. Department of Statistics, University of Haifa, Israel. Journal of Theoretical Biology. SciVerse ScienceDirect. Elsevier.com/locate/yjtbi.</a:t>
            </a:r>
            <a:endParaRPr lang="en-US" sz="1200"/>
          </a:p>
          <a:p>
            <a:endParaRPr lang="en-US" sz="1200"/>
          </a:p>
          <a:p>
            <a:r>
              <a:rPr lang="en-US" sz="1200"/>
              <a:t>Pham Tuan, Oconnel, James, Crane, Dennis. 2004. Constrained Codon Optimization by Dynamic Programming. Griffith University, Queensland Australia. Research-repository.griffith.edu.au</a:t>
            </a:r>
            <a:endParaRPr lang="en-US" sz="1200"/>
          </a:p>
          <a:p>
            <a:endParaRPr lang="en-US" sz="1200"/>
          </a:p>
          <a:p>
            <a:r>
              <a:rPr lang="en-US" sz="1200"/>
              <a:t>Lakin, Matt. Phillips, Andrew. Spacasassi, Andrew. 2018. A Logic Programming Language for Computational Nucleic Acid Devices. University of New Mexico at Albuquerque. ACS Synthetic Biology. Pubs.acs.org/synthbio</a:t>
            </a:r>
            <a:endParaRPr lang="en-US" sz="1200"/>
          </a:p>
          <a:p>
            <a:endParaRPr lang="en-US" sz="1200"/>
          </a:p>
          <a:p>
            <a:r>
              <a:rPr lang="en-US" sz="1200"/>
              <a:t>Wolf, Ethan. Kim, Peter. 1998.  Combinatorial codons: A computer program to approximate amino acid probabilities with biased nucleotide usage.  Howard Hughes Medical Institute, Whitehead Institute, Department of Biology, MIT, Nine Cambridge Center, Cambridge, Massachusetts 02142.</a:t>
            </a:r>
            <a:endParaRPr lang="en-US" sz="1200"/>
          </a:p>
          <a:p>
            <a:endParaRPr lang="en-US" sz="1200"/>
          </a:p>
          <a:p>
            <a:r>
              <a:rPr lang="en-US" sz="1200"/>
              <a:t>Cardelli, Luca. Lakini, Matt. Phillipsi, Andrew. Youssef, Simon. 2011. Abstractions for DNA Circuit Design. Microsoft Research, 7 JJ Thomson Avenue, Cambridge CB3 0FB, UK. Journal of the Royal Society.</a:t>
            </a: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Contents</a:t>
            </a:r>
            <a:endParaRPr lang="en-US"/>
          </a:p>
        </p:txBody>
      </p:sp>
      <p:sp>
        <p:nvSpPr>
          <p:cNvPr id="3" name="Content Placeholder 2"/>
          <p:cNvSpPr>
            <a:spLocks noGrp="1"/>
          </p:cNvSpPr>
          <p:nvPr>
            <p:ph sz="half" idx="1"/>
          </p:nvPr>
        </p:nvSpPr>
        <p:spPr/>
        <p:txBody>
          <a:bodyPr/>
          <a:p>
            <a:r>
              <a:rPr lang="en-US" sz="2000"/>
              <a:t>Page 1: Title Page</a:t>
            </a:r>
            <a:endParaRPr lang="en-US" sz="2000"/>
          </a:p>
          <a:p>
            <a:endParaRPr lang="en-US" sz="2000"/>
          </a:p>
          <a:p>
            <a:r>
              <a:rPr lang="en-US" sz="2000"/>
              <a:t>Page 2: Table of Contents</a:t>
            </a:r>
            <a:endParaRPr lang="en-US" sz="2000"/>
          </a:p>
          <a:p>
            <a:endParaRPr lang="en-US" sz="2000"/>
          </a:p>
          <a:p>
            <a:r>
              <a:rPr lang="en-US" sz="2000"/>
              <a:t>Page 3: Submission Letter</a:t>
            </a:r>
            <a:endParaRPr lang="en-US" sz="2000"/>
          </a:p>
          <a:p>
            <a:endParaRPr lang="en-US" sz="2000"/>
          </a:p>
          <a:p>
            <a:r>
              <a:rPr lang="en-US" sz="2000"/>
              <a:t>Page 4: Executive Summary</a:t>
            </a:r>
            <a:endParaRPr lang="en-US" sz="2000"/>
          </a:p>
          <a:p>
            <a:endParaRPr lang="en-US" sz="2000"/>
          </a:p>
          <a:p>
            <a:r>
              <a:rPr lang="en-US" sz="2000"/>
              <a:t>Page 5: Soft Requirements, Developer Deprecations, Instructions</a:t>
            </a:r>
            <a:endParaRPr lang="en-US"/>
          </a:p>
          <a:p>
            <a:endParaRPr lang="en-US"/>
          </a:p>
          <a:p>
            <a:endParaRPr lang="en-US"/>
          </a:p>
        </p:txBody>
      </p:sp>
      <p:sp>
        <p:nvSpPr>
          <p:cNvPr id="4" name="Content Placeholder 3"/>
          <p:cNvSpPr>
            <a:spLocks noGrp="1"/>
          </p:cNvSpPr>
          <p:nvPr>
            <p:ph sz="half" idx="2"/>
          </p:nvPr>
        </p:nvSpPr>
        <p:spPr/>
        <p:txBody>
          <a:bodyPr/>
          <a:p>
            <a:r>
              <a:rPr lang="en-US" sz="2000">
                <a:sym typeface="+mn-ea"/>
              </a:rPr>
              <a:t>Page 6: To Do, Key Functions, Methods Used, Not Used, Imports, Hints, Websites, Code Snippets</a:t>
            </a:r>
            <a:endParaRPr lang="en-US" sz="2000"/>
          </a:p>
          <a:p>
            <a:endParaRPr lang="en-US" sz="2000"/>
          </a:p>
          <a:p>
            <a:r>
              <a:rPr lang="en-US" sz="2000">
                <a:sym typeface="+mn-ea"/>
              </a:rPr>
              <a:t>Page 7: Code Snippets</a:t>
            </a:r>
            <a:endParaRPr lang="en-US" sz="2000"/>
          </a:p>
          <a:p>
            <a:endParaRPr lang="en-US" sz="2000"/>
          </a:p>
          <a:p>
            <a:r>
              <a:rPr lang="en-US" sz="2000">
                <a:sym typeface="+mn-ea"/>
              </a:rPr>
              <a:t>Page 8: Code Snippets</a:t>
            </a:r>
            <a:endParaRPr lang="en-US" sz="2000"/>
          </a:p>
          <a:p>
            <a:endParaRPr lang="en-US" sz="2000"/>
          </a:p>
          <a:p>
            <a:r>
              <a:rPr lang="en-US" sz="2000">
                <a:sym typeface="+mn-ea"/>
              </a:rPr>
              <a:t>Page 9: Images</a:t>
            </a:r>
            <a:endParaRPr lang="en-US" sz="2000"/>
          </a:p>
          <a:p>
            <a:endParaRPr lang="en-US" sz="2000"/>
          </a:p>
          <a:p>
            <a:r>
              <a:rPr lang="en-US" sz="2000">
                <a:sym typeface="+mn-ea"/>
              </a:rPr>
              <a:t>Page 10. Image Links, Research Citations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Requirements and Deprecations</a:t>
            </a:r>
            <a:endParaRPr lang="en-US"/>
          </a:p>
        </p:txBody>
      </p:sp>
      <p:sp>
        <p:nvSpPr>
          <p:cNvPr id="3" name="Content Placeholder 2"/>
          <p:cNvSpPr>
            <a:spLocks noGrp="1"/>
          </p:cNvSpPr>
          <p:nvPr>
            <p:ph sz="half" idx="1"/>
          </p:nvPr>
        </p:nvSpPr>
        <p:spPr/>
        <p:txBody>
          <a:bodyPr/>
          <a:p>
            <a:r>
              <a:rPr lang="en-US" sz="1600"/>
              <a:t>Software requirements specification: </a:t>
            </a:r>
            <a:endParaRPr lang="en-US" sz="1600"/>
          </a:p>
          <a:p>
            <a:endParaRPr lang="en-US" sz="1600"/>
          </a:p>
          <a:p>
            <a:r>
              <a:rPr lang="en-US" sz="1600"/>
              <a:t>This project utilizes the more recent version of the notepad app: Notepad++ to visualize, edit, read from, and write new .txt files, which is the bases of how the application is supposed to function.</a:t>
            </a:r>
            <a:endParaRPr lang="en-US" sz="1600"/>
          </a:p>
          <a:p>
            <a:endParaRPr lang="en-US" sz="1600"/>
          </a:p>
          <a:p>
            <a:r>
              <a:rPr lang="en-US" sz="1600"/>
              <a:t>This project utilizes a new form of java: Processing from the Processing Foundation to write the .pde files that are meant to read from and write to the txt files containing the dna information.</a:t>
            </a:r>
            <a:endParaRPr lang="en-US" sz="1600"/>
          </a:p>
          <a:p>
            <a:endParaRPr lang="en-US" sz="1600"/>
          </a:p>
          <a:p>
            <a:r>
              <a:rPr lang="en-US" sz="1600"/>
              <a:t>This project was built on the windows 10 operating system, but should be replicable or useable on any platform that can run processing and apps that can write txt files.</a:t>
            </a:r>
            <a:endParaRPr lang="en-US" sz="1600"/>
          </a:p>
        </p:txBody>
      </p:sp>
      <p:sp>
        <p:nvSpPr>
          <p:cNvPr id="4" name="Content Placeholder 3"/>
          <p:cNvSpPr>
            <a:spLocks noGrp="1"/>
          </p:cNvSpPr>
          <p:nvPr>
            <p:ph sz="half" idx="2"/>
          </p:nvPr>
        </p:nvSpPr>
        <p:spPr/>
        <p:txBody>
          <a:bodyPr/>
          <a:p>
            <a:r>
              <a:rPr lang="en-US" sz="1600"/>
              <a:t>Deprecations: </a:t>
            </a:r>
            <a:endParaRPr lang="en-US" sz="1600"/>
          </a:p>
          <a:p>
            <a:endParaRPr lang="en-US" sz="1600"/>
          </a:p>
          <a:p>
            <a:r>
              <a:rPr lang="en-US" sz="1600"/>
              <a:t>This app was meant as an audiovisual tool. Although I was impressed and fascinated at the useful success of the original program, the third .pde file, which was meant to recognize the codons built by the second pde file does not accurately play their sounds.</a:t>
            </a:r>
            <a:endParaRPr lang="en-US" sz="1600"/>
          </a:p>
          <a:p>
            <a:endParaRPr lang="en-US" sz="1600"/>
          </a:p>
          <a:p>
            <a:r>
              <a:rPr lang="en-US" sz="1600"/>
              <a:t>The program just plays a static monotone, and I have been trying to fix it by adding spaces between each codon. There is no method in .java, or .pde which does that, so it seems pointless to try to redo the whole thing in java.</a:t>
            </a:r>
            <a:endParaRPr lang="en-US" sz="1600"/>
          </a:p>
          <a:p>
            <a:endParaRPr lang="en-US" sz="1600"/>
          </a:p>
          <a:p>
            <a:r>
              <a:rPr lang="en-US" sz="1600"/>
              <a:t> The compiler also seems to ignore special characters as well as spaces, and just lists  the codons in one enormous heap. </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Instructions</a:t>
            </a:r>
            <a:endParaRPr lang="en-US"/>
          </a:p>
        </p:txBody>
      </p:sp>
      <p:sp>
        <p:nvSpPr>
          <p:cNvPr id="3" name="Content Placeholder 2"/>
          <p:cNvSpPr>
            <a:spLocks noGrp="1"/>
          </p:cNvSpPr>
          <p:nvPr>
            <p:ph sz="half" idx="1"/>
          </p:nvPr>
        </p:nvSpPr>
        <p:spPr/>
        <p:txBody>
          <a:bodyPr/>
          <a:p>
            <a:r>
              <a:rPr lang="en-US" sz="1600"/>
              <a:t>1. Find a txt file of nucleaotide bases from a database; convert the recovered file to .txt if not originally in .txt. Place the .txt file into the dnaplay folder.</a:t>
            </a:r>
            <a:endParaRPr lang="en-US" sz="1600"/>
          </a:p>
          <a:p>
            <a:endParaRPr lang="en-US" sz="1600"/>
          </a:p>
          <a:p>
            <a:r>
              <a:rPr lang="en-US" sz="1600"/>
              <a:t>2. Open the .txt file, from inside the file, right click, then left click ‘select all’ in the drop down box, then select copy.</a:t>
            </a:r>
            <a:endParaRPr lang="en-US" sz="1600"/>
          </a:p>
          <a:p>
            <a:endParaRPr lang="en-US" sz="1600"/>
          </a:p>
          <a:p>
            <a:r>
              <a:rPr lang="en-US" sz="1600"/>
              <a:t>3. Open a new file from inside the .txt editor, then select paste. Save this file to the basetocodon folder.</a:t>
            </a:r>
            <a:endParaRPr lang="en-US" sz="1600"/>
          </a:p>
          <a:p>
            <a:r>
              <a:rPr lang="en-US" sz="1600"/>
              <a:t>Repeat, then save this copy to the audiocodon folder.</a:t>
            </a:r>
            <a:endParaRPr lang="en-US" sz="1600"/>
          </a:p>
          <a:p>
            <a:endParaRPr lang="en-US" sz="1600"/>
          </a:p>
          <a:p>
            <a:r>
              <a:rPr lang="en-US" sz="1600"/>
              <a:t>4. In the dnaplay folder, click on dnaplay.pde. (Make sure processing is already downloaded onto your computer.)  Insert the full file name of the .txt dna file to line=loadStrings(“”). Click the triangle button at the top of the window.</a:t>
            </a:r>
            <a:endParaRPr lang="en-US" sz="1600"/>
          </a:p>
        </p:txBody>
      </p:sp>
      <p:sp>
        <p:nvSpPr>
          <p:cNvPr id="4" name="Content Placeholder 3"/>
          <p:cNvSpPr>
            <a:spLocks noGrp="1"/>
          </p:cNvSpPr>
          <p:nvPr>
            <p:ph sz="half" idx="2"/>
          </p:nvPr>
        </p:nvSpPr>
        <p:spPr/>
        <p:txBody>
          <a:bodyPr/>
          <a:p>
            <a:r>
              <a:rPr lang="en-US" sz="1600"/>
              <a:t>5. Insert the full name of the intended file into  String[]line=loadStrings(“”) in basetocodon.pde. If vasoascodons is already present as intended in that folder, please change the value inside out=createWriter(“”) to any ‘input’.txt that resembles the file in loadstrings. Click the triangle button at the top of the window.</a:t>
            </a:r>
            <a:endParaRPr lang="en-US" sz="1600"/>
          </a:p>
          <a:p>
            <a:endParaRPr lang="en-US" sz="1600"/>
          </a:p>
          <a:p>
            <a:r>
              <a:rPr lang="en-US" sz="1600"/>
              <a:t>6. A small grey box will appear and disappear. When this happens, click the square button at the top of the window. Open the new file created and see that it displays the corresponding strings of codons deprecated at the stops.</a:t>
            </a:r>
            <a:endParaRPr lang="en-US" sz="1600"/>
          </a:p>
          <a:p>
            <a:endParaRPr lang="en-US" sz="1600"/>
          </a:p>
          <a:p>
            <a:r>
              <a:rPr lang="en-US" sz="1600"/>
              <a:t>7. Use the instructions in step 3 to copy this file to the audiocodon folder.</a:t>
            </a:r>
            <a:endParaRPr lang="en-US" sz="1600"/>
          </a:p>
          <a:p>
            <a:endParaRPr lang="en-US" sz="1600"/>
          </a:p>
          <a:p>
            <a:r>
              <a:rPr lang="en-US" sz="1600"/>
              <a:t>8. Insert the name of this file into line3=loadStrings(“”) of the third program if not already there. Press the triangle button at the top of the window. When done running, press the square button at the top of the window.</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Other Details</a:t>
            </a:r>
            <a:endParaRPr lang="en-US"/>
          </a:p>
        </p:txBody>
      </p:sp>
      <p:sp>
        <p:nvSpPr>
          <p:cNvPr id="3" name="Content Placeholder 2"/>
          <p:cNvSpPr>
            <a:spLocks noGrp="1"/>
          </p:cNvSpPr>
          <p:nvPr>
            <p:ph sz="half" idx="1"/>
          </p:nvPr>
        </p:nvSpPr>
        <p:spPr/>
        <p:txBody>
          <a:bodyPr/>
          <a:p>
            <a:r>
              <a:rPr lang="en-US" sz="1600"/>
              <a:t>To Do: Make it not repeat perpetually, make it play each tone individually, add spaces to the receiving file, try to do the whole thing over in java, add graphs, add probability charts, add gui…</a:t>
            </a:r>
            <a:endParaRPr lang="en-US" sz="1600"/>
          </a:p>
          <a:p>
            <a:endParaRPr lang="en-US" sz="1600"/>
          </a:p>
          <a:p>
            <a:r>
              <a:rPr lang="en-US" sz="1600"/>
              <a:t>Key Functions: sonically sequences the individual bases, converts these bases into their respective codons, ends each line of codons at the next stop codon, sonically sequences the individual codons.</a:t>
            </a:r>
            <a:endParaRPr lang="en-US" sz="1600"/>
          </a:p>
          <a:p>
            <a:endParaRPr lang="en-US" sz="1600"/>
          </a:p>
          <a:p>
            <a:r>
              <a:rPr lang="en-US" sz="1600"/>
              <a:t>Methods Used: In Processing: setup, draw, char, string, array, list, play, amp, frame rate, if, else, print writer, create writer, load strings, split, join, for, length, parse at, to string, delimit, text, break, replace all.</a:t>
            </a:r>
            <a:endParaRPr lang="en-US" sz="1600"/>
          </a:p>
          <a:p>
            <a:endParaRPr lang="en-US" sz="1600"/>
          </a:p>
          <a:p>
            <a:r>
              <a:rPr lang="en-US" sz="1600"/>
              <a:t>Methods not used: replace, trim, stack trace, append, +.</a:t>
            </a:r>
            <a:endParaRPr lang="en-US" sz="1600"/>
          </a:p>
        </p:txBody>
      </p:sp>
      <p:sp>
        <p:nvSpPr>
          <p:cNvPr id="4" name="Content Placeholder 3"/>
          <p:cNvSpPr>
            <a:spLocks noGrp="1"/>
          </p:cNvSpPr>
          <p:nvPr>
            <p:ph sz="half" idx="2"/>
          </p:nvPr>
        </p:nvSpPr>
        <p:spPr/>
        <p:txBody>
          <a:bodyPr/>
          <a:p>
            <a:r>
              <a:rPr lang="en-US" sz="1600">
                <a:sym typeface="+mn-ea"/>
              </a:rPr>
              <a:t>Import Extensions: processing.sound.*; java.util.*;</a:t>
            </a:r>
            <a:endParaRPr lang="en-US" sz="1600"/>
          </a:p>
          <a:p>
            <a:endParaRPr lang="en-US" sz="1600"/>
          </a:p>
          <a:p>
            <a:r>
              <a:rPr lang="en-US" sz="1600">
                <a:sym typeface="+mn-ea"/>
              </a:rPr>
              <a:t>Hints taken from: Processing foundation library, uniarts helsinki art and technology, Ben Fry, fahrradlaus, poersch.</a:t>
            </a:r>
            <a:endParaRPr lang="en-US" sz="1600"/>
          </a:p>
          <a:p>
            <a:endParaRPr lang="en-US" sz="1600"/>
          </a:p>
          <a:p>
            <a:r>
              <a:rPr lang="en-US" sz="1600">
                <a:sym typeface="+mn-ea"/>
              </a:rPr>
              <a:t>Websites: processing.org, github.com, oracle.com, stackoverflow.com</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Snip 1</a:t>
            </a:r>
            <a:endParaRPr lang="en-US"/>
          </a:p>
        </p:txBody>
      </p:sp>
      <p:sp>
        <p:nvSpPr>
          <p:cNvPr id="3" name="Content Placeholder 2"/>
          <p:cNvSpPr>
            <a:spLocks noGrp="1"/>
          </p:cNvSpPr>
          <p:nvPr>
            <p:ph sz="half" idx="1"/>
          </p:nvPr>
        </p:nvSpPr>
        <p:spPr/>
        <p:txBody>
          <a:bodyPr/>
          <a:p>
            <a:r>
              <a:rPr lang="en-US" sz="1200"/>
              <a:t>SinOsc sin;String[]line;float freq=400;char curchar='x';</a:t>
            </a:r>
            <a:endParaRPr lang="en-US" sz="1200"/>
          </a:p>
          <a:p>
            <a:r>
              <a:rPr lang="en-US" sz="1200"/>
              <a:t>int dex=0;int dexline=0;int linum=0;int letternum=0;</a:t>
            </a:r>
            <a:endParaRPr lang="en-US" sz="1200"/>
          </a:p>
          <a:p>
            <a:endParaRPr lang="en-US" sz="1200"/>
          </a:p>
          <a:p>
            <a:r>
              <a:rPr lang="en-US" sz="1200"/>
              <a:t>void setup(){size(400,400);fill(255);frameRate(10);textSize(90);textAlign(CENTER,CENTER);</a:t>
            </a:r>
            <a:endParaRPr lang="en-US" sz="1200"/>
          </a:p>
          <a:p>
            <a:r>
              <a:rPr lang="en-US" sz="1200"/>
              <a:t>line=loadStrings("AVPR1A-spaces.txt");sin=new SinOsc(this);sin.play();sin.amp(.7);}</a:t>
            </a:r>
            <a:endParaRPr lang="en-US" sz="1200"/>
          </a:p>
          <a:p>
            <a:endParaRPr lang="en-US" sz="1200"/>
          </a:p>
          <a:p>
            <a:r>
              <a:rPr lang="en-US" sz="1200"/>
              <a:t>void draw(){background(0);</a:t>
            </a:r>
            <a:endParaRPr lang="en-US" sz="1200"/>
          </a:p>
          <a:p>
            <a:endParaRPr lang="en-US" sz="1200"/>
          </a:p>
          <a:p>
            <a:r>
              <a:rPr lang="en-US" sz="1200"/>
              <a:t>if(dex&lt;line.length){String[]pieces=split(line[dex],'\t');</a:t>
            </a:r>
            <a:endParaRPr lang="en-US" sz="1200"/>
          </a:p>
          <a:p>
            <a:r>
              <a:rPr lang="en-US" sz="1200"/>
              <a:t>if(linum&lt;pieces[dexline].length()){char[]chars=pieces[dexline].toCharArray();</a:t>
            </a:r>
            <a:endParaRPr lang="en-US" sz="1200"/>
          </a:p>
          <a:p>
            <a:r>
              <a:rPr lang="en-US" sz="1200"/>
              <a:t>if(letternum&lt;chars.length){print(chars[letternum]);</a:t>
            </a:r>
            <a:endParaRPr lang="en-US" sz="1200"/>
          </a:p>
          <a:p>
            <a:r>
              <a:rPr lang="en-US" sz="1200"/>
              <a:t>char lettercur=chars[letternum];char letternow=chars[letternum];</a:t>
            </a:r>
            <a:endParaRPr lang="en-US" sz="1200"/>
          </a:p>
          <a:p>
            <a:endParaRPr lang="en-US" sz="1200"/>
          </a:p>
          <a:p>
            <a:r>
              <a:rPr lang="en-US" sz="1200"/>
              <a:t>if(lettercur=='a'){freq=545.6;}else if(lettercur=='t'){freq=537.8;}</a:t>
            </a:r>
            <a:endParaRPr lang="en-US" sz="1200"/>
          </a:p>
          <a:p>
            <a:r>
              <a:rPr lang="en-US" sz="1200"/>
              <a:t>else if(lettercur=='c'){freq=537.8;}else if(lettercur=='g'){freq=550;}else{freq=900;}</a:t>
            </a:r>
            <a:endParaRPr lang="en-US" sz="1200"/>
          </a:p>
        </p:txBody>
      </p:sp>
      <p:sp>
        <p:nvSpPr>
          <p:cNvPr id="4" name="Content Placeholder 3"/>
          <p:cNvSpPr>
            <a:spLocks noGrp="1"/>
          </p:cNvSpPr>
          <p:nvPr>
            <p:ph sz="half" idx="2"/>
          </p:nvPr>
        </p:nvSpPr>
        <p:spPr/>
        <p:txBody>
          <a:bodyPr/>
          <a:p>
            <a:r>
              <a:rPr lang="en-US" sz="2000"/>
              <a:t>This is part of the first pde file. It declares variables needed for the file, void setup() is used to establish parameters of constraints of the program and are read from void draw(). The block of four lines causes the program to parse the file by char, and print the results in the console window. The last line specifies which sound to play by the char value of ‘lettercur’.</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Snip 2</a:t>
            </a:r>
            <a:endParaRPr lang="en-US"/>
          </a:p>
        </p:txBody>
      </p:sp>
      <p:sp>
        <p:nvSpPr>
          <p:cNvPr id="3" name="Content Placeholder 2"/>
          <p:cNvSpPr>
            <a:spLocks noGrp="1"/>
          </p:cNvSpPr>
          <p:nvPr>
            <p:ph sz="half" idx="1"/>
          </p:nvPr>
        </p:nvSpPr>
        <p:spPr/>
        <p:txBody>
          <a:bodyPr/>
          <a:p>
            <a:r>
              <a:rPr lang="en-US" sz="1200"/>
              <a:t>import java.util.*;</a:t>
            </a:r>
            <a:endParaRPr lang="en-US" sz="1200"/>
          </a:p>
          <a:p>
            <a:endParaRPr lang="en-US" sz="1200"/>
          </a:p>
          <a:p>
            <a:r>
              <a:rPr lang="en-US" sz="1200"/>
              <a:t>String[]toerase=new String[]</a:t>
            </a:r>
            <a:endParaRPr lang="en-US" sz="1200"/>
          </a:p>
          <a:p>
            <a:r>
              <a:rPr lang="en-US" sz="1200"/>
              <a:t>{"ttt","ttc","tta","ttg","cct","ctc","cta","ctg","att","atc","ata","atg","gtt","gtc",</a:t>
            </a:r>
            <a:endParaRPr lang="en-US" sz="1200"/>
          </a:p>
          <a:p>
            <a:r>
              <a:rPr lang="en-US" sz="1200"/>
              <a:t> "gta","gtg","tct","tcc","tca","tcg","agt","agc","cct","ccc","cca","ccg","act","acc",</a:t>
            </a:r>
            <a:endParaRPr lang="en-US" sz="1200"/>
          </a:p>
          <a:p>
            <a:r>
              <a:rPr lang="en-US" sz="1200"/>
              <a:t> "aca","acg","gct","gcc","gca","gcg","tat","tac","taa","tag","tga","cat","cac","aaa",</a:t>
            </a:r>
            <a:endParaRPr lang="en-US" sz="1200"/>
          </a:p>
          <a:p>
            <a:r>
              <a:rPr lang="en-US" sz="1200"/>
              <a:t> "cag","aat","aac","aaa","aag","gat","gac","gaa","gag","tgt","tgc","tgg","cgt","cgc",</a:t>
            </a:r>
            <a:endParaRPr lang="en-US" sz="1200"/>
          </a:p>
          <a:p>
            <a:r>
              <a:rPr lang="en-US" sz="1200"/>
              <a:t> "cga","cgg","aga","agg","ggt","ggc","gga","ggg","___"," "};</a:t>
            </a:r>
            <a:endParaRPr lang="en-US" sz="1200"/>
          </a:p>
          <a:p>
            <a:endParaRPr lang="en-US" sz="1200"/>
          </a:p>
          <a:p>
            <a:r>
              <a:rPr lang="en-US" sz="1200"/>
              <a:t>void setup(){</a:t>
            </a:r>
            <a:endParaRPr lang="en-US" sz="1200"/>
          </a:p>
          <a:p>
            <a:r>
              <a:rPr lang="en-US" sz="1200"/>
              <a:t>String[]line=loadStrings("AVPR1A-spaces.txt");PrintWriter out=createWriter("vasoascodons.txt");</a:t>
            </a:r>
            <a:endParaRPr lang="en-US" sz="1200"/>
          </a:p>
          <a:p>
            <a:endParaRPr lang="en-US" sz="1200"/>
          </a:p>
          <a:p>
            <a:r>
              <a:rPr lang="en-US" sz="1200"/>
              <a:t>String j=join(line,"");</a:t>
            </a:r>
            <a:endParaRPr lang="en-US" sz="1200"/>
          </a:p>
          <a:p>
            <a:r>
              <a:rPr lang="en-US" sz="1200"/>
              <a:t>//for(n=0;n&lt;150;n++){//if(dexline==20){out.println('\n');}</a:t>
            </a:r>
            <a:endParaRPr lang="en-US" sz="1200"/>
          </a:p>
          <a:p>
            <a:r>
              <a:rPr lang="en-US" sz="1200"/>
              <a:t>//For Phenylalanine "ttt","ttc",</a:t>
            </a:r>
            <a:endParaRPr lang="en-US" sz="1200"/>
          </a:p>
          <a:p>
            <a:r>
              <a:rPr lang="en-US" sz="1200"/>
              <a:t>//if((letnow=="ttt")||(letnow=="ttc")){lin1=append(lin1,"F ");}</a:t>
            </a:r>
            <a:endParaRPr lang="en-US" sz="1200"/>
          </a:p>
          <a:p>
            <a:r>
              <a:rPr lang="en-US" sz="1200"/>
              <a:t>j=j.replaceAll("ttt","Fa");j=j.replaceAll("ttc","Fb");</a:t>
            </a:r>
            <a:endParaRPr lang="en-US" sz="1200"/>
          </a:p>
        </p:txBody>
      </p:sp>
      <p:sp>
        <p:nvSpPr>
          <p:cNvPr id="4" name="Content Placeholder 3"/>
          <p:cNvSpPr>
            <a:spLocks noGrp="1"/>
          </p:cNvSpPr>
          <p:nvPr>
            <p:ph sz="half" idx="2"/>
          </p:nvPr>
        </p:nvSpPr>
        <p:spPr/>
        <p:txBody>
          <a:bodyPr/>
          <a:p>
            <a:r>
              <a:rPr lang="en-US" sz="1600"/>
              <a:t>This is the top part of the second code file. The // indicates that these lines of code were commented out, and they are skipped by the compiler when the program is running.</a:t>
            </a:r>
            <a:endParaRPr lang="en-US" sz="1600"/>
          </a:p>
          <a:p>
            <a:endParaRPr lang="en-US" sz="1600"/>
          </a:p>
          <a:p>
            <a:r>
              <a:rPr lang="en-US" sz="1600"/>
              <a:t>String[]toerase was needed to get the compiler to recognize which strings to identify to replace with other strings in the new file.</a:t>
            </a:r>
            <a:endParaRPr lang="en-US" sz="1600"/>
          </a:p>
          <a:p>
            <a:endParaRPr lang="en-US" sz="1600"/>
          </a:p>
          <a:p>
            <a:r>
              <a:rPr lang="en-US" sz="1600"/>
              <a:t>In void setup(), the append function was not needed, the join method is used to declare the string that replaces the toerase string with the new string in the new file.</a:t>
            </a:r>
            <a:endParaRPr lang="en-US" sz="1600"/>
          </a:p>
          <a:p>
            <a:endParaRPr lang="en-US" sz="1600"/>
          </a:p>
          <a:p>
            <a:r>
              <a:rPr lang="en-US" sz="1600"/>
              <a:t>The base triplet strings were listed after the codon name to make building the toerase string set easier.</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Snip 3</a:t>
            </a:r>
            <a:endParaRPr lang="en-US"/>
          </a:p>
        </p:txBody>
      </p:sp>
      <p:sp>
        <p:nvSpPr>
          <p:cNvPr id="3" name="Content Placeholder 2"/>
          <p:cNvSpPr>
            <a:spLocks noGrp="1"/>
          </p:cNvSpPr>
          <p:nvPr>
            <p:ph sz="half" idx="1"/>
          </p:nvPr>
        </p:nvSpPr>
        <p:spPr/>
        <p:txBody>
          <a:bodyPr/>
          <a:p>
            <a:r>
              <a:rPr lang="en-US" sz="1200"/>
              <a:t>String j2=join(line3,"");for(n=0;n&lt;j2.length();n++){</a:t>
            </a:r>
            <a:endParaRPr lang="en-US" sz="1200"/>
          </a:p>
          <a:p>
            <a:r>
              <a:rPr lang="en-US" sz="1200"/>
              <a:t>//if(letcur=="|") {delay(100);}else</a:t>
            </a:r>
            <a:endParaRPr lang="en-US" sz="1200"/>
          </a:p>
          <a:p>
            <a:r>
              <a:rPr lang="en-US" sz="1200"/>
              <a:t>//For Phenylalanine "ttt","ttc",</a:t>
            </a:r>
            <a:endParaRPr lang="en-US" sz="1200"/>
          </a:p>
          <a:p>
            <a:r>
              <a:rPr lang="en-US" sz="1200"/>
              <a:t>if(letcur=="Fa"){freq=543.40;break;}else</a:t>
            </a:r>
            <a:endParaRPr lang="en-US" sz="1200"/>
          </a:p>
          <a:p>
            <a:r>
              <a:rPr lang="en-US" sz="1200"/>
              <a:t>if(letcur=="Fb"){freq=541.53;break;}else</a:t>
            </a:r>
            <a:endParaRPr lang="en-US" sz="1200"/>
          </a:p>
          <a:p>
            <a:r>
              <a:rPr lang="en-US" sz="1200"/>
              <a:t>//Leucine "tta","ttg","ctt","ctc","cta","ctg",</a:t>
            </a:r>
            <a:endParaRPr lang="en-US" sz="1200"/>
          </a:p>
          <a:p>
            <a:r>
              <a:rPr lang="en-US" sz="1200"/>
              <a:t>if(letcur=="La"){freq=544.13;break;}else if(letcur=="Lb"){freq=545.60;break;}else if(letcur=="Lc"){freq=541.53;break;}else</a:t>
            </a:r>
            <a:endParaRPr lang="en-US" sz="1200"/>
          </a:p>
          <a:p>
            <a:r>
              <a:rPr lang="en-US" sz="1200"/>
              <a:t>if(letcur=="Ld"){freq=539.70;break;}else if(letcur=="Le"){freq=542.27;break;}else if(letcur=="Lf"){freq=543.73;break;}else</a:t>
            </a:r>
            <a:endParaRPr lang="en-US" sz="1200"/>
          </a:p>
          <a:p>
            <a:r>
              <a:rPr lang="en-US" sz="1200"/>
              <a:t>//Isoleucine "att","atc","ata",</a:t>
            </a:r>
            <a:endParaRPr lang="en-US" sz="1200"/>
          </a:p>
          <a:p>
            <a:r>
              <a:rPr lang="en-US" sz="1200"/>
              <a:t>if(letcur=="Ia"){freq=544.13;break;}else if(letcur=="Ib"){freq=542.27;break;}else if(letcur=="Ic"){freq=544.87;break;}else</a:t>
            </a:r>
            <a:endParaRPr lang="en-US" sz="1200"/>
          </a:p>
          <a:p>
            <a:r>
              <a:rPr lang="en-US" sz="1200"/>
              <a:t>//Methionine "atg",</a:t>
            </a:r>
            <a:endParaRPr lang="en-US" sz="1200"/>
          </a:p>
          <a:p>
            <a:r>
              <a:rPr lang="en-US" sz="1200"/>
              <a:t>if(letcur=="Ma"){freq=546.30;break;}else</a:t>
            </a:r>
            <a:endParaRPr lang="en-US" sz="1200"/>
          </a:p>
          <a:p>
            <a:r>
              <a:rPr lang="en-US" sz="1200"/>
              <a:t>//Valine "gtt","gtc","gta","gtg",</a:t>
            </a:r>
            <a:endParaRPr lang="en-US" sz="1200"/>
          </a:p>
          <a:p>
            <a:r>
              <a:rPr lang="en-US" sz="1200"/>
              <a:t>if(letcur=="Va"){freq=547.80;break;}else if(letcur=="Vb"){freq=543.73;break;}else</a:t>
            </a:r>
            <a:endParaRPr lang="en-US" sz="1200"/>
          </a:p>
          <a:p>
            <a:r>
              <a:rPr lang="en-US" sz="1200"/>
              <a:t>if(letcur=="Vc"){freq=546.30;break;}else if(letcur=="Vd"){freq=547.80;break;}else</a:t>
            </a:r>
            <a:endParaRPr lang="en-US" sz="1200"/>
          </a:p>
          <a:p>
            <a:endParaRPr lang="en-US" sz="1200"/>
          </a:p>
        </p:txBody>
      </p:sp>
      <p:sp>
        <p:nvSpPr>
          <p:cNvPr id="4" name="Content Placeholder 3"/>
          <p:cNvSpPr>
            <a:spLocks noGrp="1"/>
          </p:cNvSpPr>
          <p:nvPr>
            <p:ph sz="half" idx="2"/>
          </p:nvPr>
        </p:nvSpPr>
        <p:spPr/>
        <p:txBody>
          <a:bodyPr/>
          <a:p>
            <a:r>
              <a:rPr lang="en-US" sz="2000"/>
              <a:t>This is a chunk of code from the third file, it defines the sound that each version of the new codons in the file were supposed to make.  Notice that this method also required else, which translates the compiler to the next method directly, break, which stops the file from executing a current process, delay, which causes the program to time out for a specified time, and for, which is a condition for adding and tracking the number of methods in its loop.</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Images 1</a:t>
            </a:r>
            <a:endParaRPr lang="en-US"/>
          </a:p>
        </p:txBody>
      </p:sp>
      <p:pic>
        <p:nvPicPr>
          <p:cNvPr id="5" name="Content Placeholder 4"/>
          <p:cNvPicPr>
            <a:picLocks noChangeAspect="1"/>
          </p:cNvPicPr>
          <p:nvPr>
            <p:ph sz="half" idx="1"/>
          </p:nvPr>
        </p:nvPicPr>
        <p:blipFill>
          <a:blip r:embed="rId1"/>
          <a:stretch>
            <a:fillRect/>
          </a:stretch>
        </p:blipFill>
        <p:spPr>
          <a:xfrm>
            <a:off x="609600" y="2086610"/>
            <a:ext cx="5384800" cy="3552825"/>
          </a:xfrm>
          <a:prstGeom prst="rect">
            <a:avLst/>
          </a:prstGeom>
        </p:spPr>
      </p:pic>
      <p:pic>
        <p:nvPicPr>
          <p:cNvPr id="7" name="Content Placeholder 6"/>
          <p:cNvPicPr>
            <a:picLocks noChangeAspect="1"/>
          </p:cNvPicPr>
          <p:nvPr>
            <p:ph sz="half" idx="2"/>
          </p:nvPr>
        </p:nvPicPr>
        <p:blipFill>
          <a:blip r:embed="rId2"/>
          <a:stretch>
            <a:fillRect/>
          </a:stretch>
        </p:blipFill>
        <p:spPr>
          <a:xfrm>
            <a:off x="6323965" y="1945005"/>
            <a:ext cx="5123180" cy="3829685"/>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9651</Words>
  <Application>WPS Presentation</Application>
  <PresentationFormat>Widescreen</PresentationFormat>
  <Paragraphs>188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 Unicode MS</vt:lpstr>
      <vt:lpstr>Calibri Light</vt:lpstr>
      <vt:lpstr>Calibri</vt:lpstr>
      <vt:lpstr>Microsoft YaHei</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User1</dc:creator>
  <cp:lastModifiedBy>User1</cp:lastModifiedBy>
  <cp:revision>1</cp:revision>
  <dcterms:created xsi:type="dcterms:W3CDTF">2019-06-24T06:36:51Z</dcterms:created>
  <dcterms:modified xsi:type="dcterms:W3CDTF">2019-06-24T06:36:51Z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