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33.xml" ContentType="application/vnd.openxmlformats-officedocument.themeOverride+xml"/>
  <Override PartName="/ppt/notesSlides/notesSlide37.xml" ContentType="application/vnd.openxmlformats-officedocument.presentationml.notesSlide+xml"/>
  <Override PartName="/ppt/theme/themeOverride34.xml" ContentType="application/vnd.openxmlformats-officedocument.themeOverride+xml"/>
  <Override PartName="/ppt/notesSlides/notesSlide38.xml" ContentType="application/vnd.openxmlformats-officedocument.presentationml.notesSlide+xml"/>
  <Override PartName="/ppt/theme/themeOverride35.xml" ContentType="application/vnd.openxmlformats-officedocument.themeOverride+xml"/>
  <Override PartName="/ppt/notesSlides/notesSlide39.xml" ContentType="application/vnd.openxmlformats-officedocument.presentationml.notesSlide+xml"/>
  <Override PartName="/ppt/theme/themeOverride36.xml" ContentType="application/vnd.openxmlformats-officedocument.themeOverride+xml"/>
  <Override PartName="/ppt/notesSlides/notesSlide40.xml" ContentType="application/vnd.openxmlformats-officedocument.presentationml.notesSlide+xml"/>
  <Override PartName="/ppt/theme/themeOverride37.xml" ContentType="application/vnd.openxmlformats-officedocument.themeOverride+xml"/>
  <Override PartName="/ppt/notesSlides/notesSlide41.xml" ContentType="application/vnd.openxmlformats-officedocument.presentationml.notesSlide+xml"/>
  <Override PartName="/ppt/theme/themeOverride38.xml" ContentType="application/vnd.openxmlformats-officedocument.themeOverride+xml"/>
  <Override PartName="/ppt/notesSlides/notesSlide42.xml" ContentType="application/vnd.openxmlformats-officedocument.presentationml.notesSlide+xml"/>
  <Override PartName="/ppt/theme/themeOverride39.xml" ContentType="application/vnd.openxmlformats-officedocument.themeOverride+xml"/>
  <Override PartName="/ppt/notesSlides/notesSlide43.xml" ContentType="application/vnd.openxmlformats-officedocument.presentationml.notesSlide+xml"/>
  <Override PartName="/ppt/theme/themeOverride40.xml" ContentType="application/vnd.openxmlformats-officedocument.themeOverride+xml"/>
  <Override PartName="/ppt/notesSlides/notesSlide44.xml" ContentType="application/vnd.openxmlformats-officedocument.presentationml.notesSlide+xml"/>
  <Override PartName="/ppt/theme/themeOverride41.xml" ContentType="application/vnd.openxmlformats-officedocument.themeOverride+xml"/>
  <Override PartName="/ppt/notesSlides/notesSlide45.xml" ContentType="application/vnd.openxmlformats-officedocument.presentationml.notesSlide+xml"/>
  <Override PartName="/ppt/theme/themeOverride42.xml" ContentType="application/vnd.openxmlformats-officedocument.themeOverride+xml"/>
  <Override PartName="/ppt/notesSlides/notesSlide46.xml" ContentType="application/vnd.openxmlformats-officedocument.presentationml.notesSlide+xml"/>
  <Override PartName="/ppt/theme/themeOverride43.xml" ContentType="application/vnd.openxmlformats-officedocument.themeOverride+xml"/>
  <Override PartName="/ppt/notesSlides/notesSlide47.xml" ContentType="application/vnd.openxmlformats-officedocument.presentationml.notesSlide+xml"/>
  <Override PartName="/ppt/theme/themeOverride44.xml" ContentType="application/vnd.openxmlformats-officedocument.themeOverride+xml"/>
  <Override PartName="/ppt/notesSlides/notesSlide48.xml" ContentType="application/vnd.openxmlformats-officedocument.presentationml.notesSlide+xml"/>
  <Override PartName="/ppt/theme/themeOverride45.xml" ContentType="application/vnd.openxmlformats-officedocument.themeOverride+xml"/>
  <Override PartName="/ppt/notesSlides/notesSlide49.xml" ContentType="application/vnd.openxmlformats-officedocument.presentationml.notesSlide+xml"/>
  <Override PartName="/ppt/theme/themeOverride46.xml" ContentType="application/vnd.openxmlformats-officedocument.themeOverride+xml"/>
  <Override PartName="/ppt/notesSlides/notesSlide50.xml" ContentType="application/vnd.openxmlformats-officedocument.presentationml.notesSlide+xml"/>
  <Override PartName="/ppt/theme/themeOverride47.xml" ContentType="application/vnd.openxmlformats-officedocument.themeOverride+xml"/>
  <Override PartName="/ppt/notesSlides/notesSlide51.xml" ContentType="application/vnd.openxmlformats-officedocument.presentationml.notesSlide+xml"/>
  <Override PartName="/ppt/theme/themeOverride48.xml" ContentType="application/vnd.openxmlformats-officedocument.themeOverride+xml"/>
  <Override PartName="/ppt/notesSlides/notesSlide52.xml" ContentType="application/vnd.openxmlformats-officedocument.presentationml.notesSlide+xml"/>
  <Override PartName="/ppt/theme/themeOverride49.xml" ContentType="application/vnd.openxmlformats-officedocument.themeOverride+xml"/>
  <Override PartName="/ppt/notesSlides/notesSlide53.xml" ContentType="application/vnd.openxmlformats-officedocument.presentationml.notesSlide+xml"/>
  <Override PartName="/ppt/theme/themeOverride50.xml" ContentType="application/vnd.openxmlformats-officedocument.themeOverride+xml"/>
  <Override PartName="/ppt/notesSlides/notesSlide54.xml" ContentType="application/vnd.openxmlformats-officedocument.presentationml.notesSlide+xml"/>
  <Override PartName="/ppt/theme/themeOverride51.xml" ContentType="application/vnd.openxmlformats-officedocument.themeOverride+xml"/>
  <Override PartName="/ppt/notesSlides/notesSlide55.xml" ContentType="application/vnd.openxmlformats-officedocument.presentationml.notesSlide+xml"/>
  <Override PartName="/ppt/theme/themeOverride52.xml" ContentType="application/vnd.openxmlformats-officedocument.themeOverride+xml"/>
  <Override PartName="/ppt/notesSlides/notesSlide56.xml" ContentType="application/vnd.openxmlformats-officedocument.presentationml.notesSlide+xml"/>
  <Override PartName="/ppt/theme/themeOverride53.xml" ContentType="application/vnd.openxmlformats-officedocument.themeOverride+xml"/>
  <Override PartName="/ppt/notesSlides/notesSlide57.xml" ContentType="application/vnd.openxmlformats-officedocument.presentationml.notesSlide+xml"/>
  <Override PartName="/ppt/theme/themeOverride54.xml" ContentType="application/vnd.openxmlformats-officedocument.themeOverride+xml"/>
  <Override PartName="/ppt/notesSlides/notesSlide58.xml" ContentType="application/vnd.openxmlformats-officedocument.presentationml.notesSlide+xml"/>
  <Override PartName="/ppt/theme/themeOverride55.xml" ContentType="application/vnd.openxmlformats-officedocument.themeOverride+xml"/>
  <Override PartName="/ppt/notesSlides/notesSlide59.xml" ContentType="application/vnd.openxmlformats-officedocument.presentationml.notesSlide+xml"/>
  <Override PartName="/ppt/theme/themeOverride56.xml" ContentType="application/vnd.openxmlformats-officedocument.themeOverride+xml"/>
  <Override PartName="/ppt/notesSlides/notesSlide60.xml" ContentType="application/vnd.openxmlformats-officedocument.presentationml.notesSlide+xml"/>
  <Override PartName="/ppt/theme/themeOverride57.xml" ContentType="application/vnd.openxmlformats-officedocument.themeOverride+xml"/>
  <Override PartName="/ppt/notesSlides/notesSlide61.xml" ContentType="application/vnd.openxmlformats-officedocument.presentationml.notesSlide+xml"/>
  <Override PartName="/ppt/theme/themeOverride58.xml" ContentType="application/vnd.openxmlformats-officedocument.themeOverride+xml"/>
  <Override PartName="/ppt/notesSlides/notesSlide62.xml" ContentType="application/vnd.openxmlformats-officedocument.presentationml.notesSlide+xml"/>
  <Override PartName="/ppt/theme/themeOverride59.xml" ContentType="application/vnd.openxmlformats-officedocument.themeOverride+xml"/>
  <Override PartName="/ppt/notesSlides/notesSlide63.xml" ContentType="application/vnd.openxmlformats-officedocument.presentationml.notesSlide+xml"/>
  <Override PartName="/ppt/theme/themeOverride60.xml" ContentType="application/vnd.openxmlformats-officedocument.themeOverride+xml"/>
  <Override PartName="/ppt/notesSlides/notesSlide64.xml" ContentType="application/vnd.openxmlformats-officedocument.presentationml.notesSlide+xml"/>
  <Override PartName="/ppt/theme/themeOverride61.xml" ContentType="application/vnd.openxmlformats-officedocument.themeOverride+xml"/>
  <Override PartName="/ppt/notesSlides/notesSlide65.xml" ContentType="application/vnd.openxmlformats-officedocument.presentationml.notesSlide+xml"/>
  <Override PartName="/ppt/theme/themeOverride62.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heme/themeOverride63.xml" ContentType="application/vnd.openxmlformats-officedocument.themeOverride+xml"/>
  <Override PartName="/ppt/notesSlides/notesSlide76.xml" ContentType="application/vnd.openxmlformats-officedocument.presentationml.notesSlide+xml"/>
  <Override PartName="/ppt/theme/themeOverride64.xml" ContentType="application/vnd.openxmlformats-officedocument.themeOverride+xml"/>
  <Override PartName="/ppt/notesSlides/notesSlide77.xml" ContentType="application/vnd.openxmlformats-officedocument.presentationml.notesSlide+xml"/>
  <Override PartName="/ppt/theme/themeOverride65.xml" ContentType="application/vnd.openxmlformats-officedocument.themeOverride+xml"/>
  <Override PartName="/ppt/notesSlides/notesSlide78.xml" ContentType="application/vnd.openxmlformats-officedocument.presentationml.notesSlide+xml"/>
  <Override PartName="/ppt/theme/themeOverride66.xml" ContentType="application/vnd.openxmlformats-officedocument.themeOverride+xml"/>
  <Override PartName="/ppt/notesSlides/notesSlide79.xml" ContentType="application/vnd.openxmlformats-officedocument.presentationml.notesSlide+xml"/>
  <Override PartName="/ppt/theme/themeOverride67.xml" ContentType="application/vnd.openxmlformats-officedocument.themeOverr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4"/>
  </p:notesMasterIdLst>
  <p:sldIdLst>
    <p:sldId id="258" r:id="rId2"/>
    <p:sldId id="256" r:id="rId3"/>
    <p:sldId id="259" r:id="rId4"/>
    <p:sldId id="548" r:id="rId5"/>
    <p:sldId id="549" r:id="rId6"/>
    <p:sldId id="550" r:id="rId7"/>
    <p:sldId id="551" r:id="rId8"/>
    <p:sldId id="552" r:id="rId9"/>
    <p:sldId id="602" r:id="rId10"/>
    <p:sldId id="553" r:id="rId11"/>
    <p:sldId id="555" r:id="rId12"/>
    <p:sldId id="556" r:id="rId13"/>
    <p:sldId id="558" r:id="rId14"/>
    <p:sldId id="603" r:id="rId15"/>
    <p:sldId id="620" r:id="rId16"/>
    <p:sldId id="557" r:id="rId17"/>
    <p:sldId id="560" r:id="rId18"/>
    <p:sldId id="604" r:id="rId19"/>
    <p:sldId id="605" r:id="rId20"/>
    <p:sldId id="606" r:id="rId21"/>
    <p:sldId id="561" r:id="rId22"/>
    <p:sldId id="621" r:id="rId23"/>
    <p:sldId id="623" r:id="rId24"/>
    <p:sldId id="624" r:id="rId25"/>
    <p:sldId id="562" r:id="rId26"/>
    <p:sldId id="564" r:id="rId27"/>
    <p:sldId id="622" r:id="rId28"/>
    <p:sldId id="566" r:id="rId29"/>
    <p:sldId id="567" r:id="rId30"/>
    <p:sldId id="568" r:id="rId31"/>
    <p:sldId id="569" r:id="rId32"/>
    <p:sldId id="570" r:id="rId33"/>
    <p:sldId id="625" r:id="rId34"/>
    <p:sldId id="626" r:id="rId35"/>
    <p:sldId id="627" r:id="rId36"/>
    <p:sldId id="628" r:id="rId37"/>
    <p:sldId id="629" r:id="rId38"/>
    <p:sldId id="630" r:id="rId39"/>
    <p:sldId id="571" r:id="rId40"/>
    <p:sldId id="572" r:id="rId41"/>
    <p:sldId id="573" r:id="rId42"/>
    <p:sldId id="575" r:id="rId43"/>
    <p:sldId id="574" r:id="rId44"/>
    <p:sldId id="607" r:id="rId45"/>
    <p:sldId id="608" r:id="rId46"/>
    <p:sldId id="576" r:id="rId47"/>
    <p:sldId id="577" r:id="rId48"/>
    <p:sldId id="597" r:id="rId49"/>
    <p:sldId id="598" r:id="rId50"/>
    <p:sldId id="599" r:id="rId51"/>
    <p:sldId id="600" r:id="rId52"/>
    <p:sldId id="601" r:id="rId53"/>
    <p:sldId id="578" r:id="rId54"/>
    <p:sldId id="579" r:id="rId55"/>
    <p:sldId id="580" r:id="rId56"/>
    <p:sldId id="581" r:id="rId57"/>
    <p:sldId id="582" r:id="rId58"/>
    <p:sldId id="583" r:id="rId59"/>
    <p:sldId id="584" r:id="rId60"/>
    <p:sldId id="585" r:id="rId61"/>
    <p:sldId id="609" r:id="rId62"/>
    <p:sldId id="586" r:id="rId63"/>
    <p:sldId id="587" r:id="rId64"/>
    <p:sldId id="588" r:id="rId65"/>
    <p:sldId id="589" r:id="rId66"/>
    <p:sldId id="610" r:id="rId67"/>
    <p:sldId id="590" r:id="rId68"/>
    <p:sldId id="591" r:id="rId69"/>
    <p:sldId id="611" r:id="rId70"/>
    <p:sldId id="612" r:id="rId71"/>
    <p:sldId id="613" r:id="rId72"/>
    <p:sldId id="614" r:id="rId73"/>
    <p:sldId id="615" r:id="rId74"/>
    <p:sldId id="616" r:id="rId75"/>
    <p:sldId id="617" r:id="rId76"/>
    <p:sldId id="618" r:id="rId77"/>
    <p:sldId id="619" r:id="rId78"/>
    <p:sldId id="593" r:id="rId79"/>
    <p:sldId id="594" r:id="rId80"/>
    <p:sldId id="595" r:id="rId81"/>
    <p:sldId id="547" r:id="rId82"/>
    <p:sldId id="596" r:id="rId83"/>
  </p:sldIdLst>
  <p:sldSz cx="9144000" cy="6858000" type="screen4x3"/>
  <p:notesSz cx="6858000" cy="9144000"/>
  <p:defaultTextStyle>
    <a:defPPr>
      <a:defRPr lang="en-US"/>
    </a:defPPr>
    <a:lvl1pPr algn="l" rtl="0" eaLnBrk="0" fontAlgn="base" hangingPunct="0">
      <a:spcBef>
        <a:spcPct val="1500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CC0000"/>
    <a:srgbClr val="A5002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169" autoAdjust="0"/>
  </p:normalViewPr>
  <p:slideViewPr>
    <p:cSldViewPr>
      <p:cViewPr>
        <p:scale>
          <a:sx n="75" d="100"/>
          <a:sy n="75" d="100"/>
        </p:scale>
        <p:origin x="-1824"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370E91A4-D1F5-4D7B-8F75-A2E8FD1E185D}" type="slidenum">
              <a:rPr lang="en-US" altLang="en-US"/>
              <a:pPr/>
              <a:t>‹#›</a:t>
            </a:fld>
            <a:endParaRPr lang="en-US" altLang="en-US"/>
          </a:p>
        </p:txBody>
      </p:sp>
    </p:spTree>
    <p:extLst>
      <p:ext uri="{BB962C8B-B14F-4D97-AF65-F5344CB8AC3E}">
        <p14:creationId xmlns:p14="http://schemas.microsoft.com/office/powerpoint/2010/main" val="2149523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ABC83-71B5-4C5C-A637-81C37285E520}" type="slidenum">
              <a:rPr lang="en-US" altLang="en-US"/>
              <a:pPr/>
              <a:t>3</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106D3-10FE-4533-8C39-790F5E38A497}" type="slidenum">
              <a:rPr lang="en-US" altLang="en-US"/>
              <a:pPr/>
              <a:t>12</a:t>
            </a:fld>
            <a:endParaRPr lang="en-US" altLang="en-US"/>
          </a:p>
        </p:txBody>
      </p:sp>
      <p:sp>
        <p:nvSpPr>
          <p:cNvPr id="720898" name="Rectangle 1026"/>
          <p:cNvSpPr>
            <a:spLocks noGrp="1" noRot="1" noChangeAspect="1" noChangeArrowheads="1" noTextEdit="1"/>
          </p:cNvSpPr>
          <p:nvPr>
            <p:ph type="sldImg"/>
          </p:nvPr>
        </p:nvSpPr>
        <p:spPr>
          <a:ln/>
        </p:spPr>
      </p:sp>
      <p:sp>
        <p:nvSpPr>
          <p:cNvPr id="72089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7D1C5-2597-4757-B3D6-FB7224930C74}" type="slidenum">
              <a:rPr lang="en-US" altLang="en-US"/>
              <a:pPr/>
              <a:t>13</a:t>
            </a:fld>
            <a:endParaRPr lang="en-US" altLang="en-US"/>
          </a:p>
        </p:txBody>
      </p:sp>
      <p:sp>
        <p:nvSpPr>
          <p:cNvPr id="724994" name="Rectangle 1026"/>
          <p:cNvSpPr>
            <a:spLocks noGrp="1" noRot="1" noChangeAspect="1" noChangeArrowheads="1" noTextEdit="1"/>
          </p:cNvSpPr>
          <p:nvPr>
            <p:ph type="sldImg"/>
          </p:nvPr>
        </p:nvSpPr>
        <p:spPr>
          <a:ln/>
        </p:spPr>
      </p:sp>
      <p:sp>
        <p:nvSpPr>
          <p:cNvPr id="72499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14</a:t>
            </a:fld>
            <a:endParaRPr lang="en-US" altLang="en-US"/>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15</a:t>
            </a:fld>
            <a:endParaRPr lang="en-US" altLang="en-US"/>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FFED3-A15D-46F4-8270-569708BF2C3E}" type="slidenum">
              <a:rPr lang="en-US" altLang="en-US"/>
              <a:pPr/>
              <a:t>16</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1C913-4A40-4BA3-BDC7-B5298FD6E643}" type="slidenum">
              <a:rPr lang="en-US" altLang="en-US"/>
              <a:pPr/>
              <a:t>17</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F4E92-9C00-4712-9065-73A1531D8327}" type="slidenum">
              <a:rPr lang="en-US" altLang="en-US"/>
              <a:pPr/>
              <a:t>18</a:t>
            </a:fld>
            <a:endParaRPr lang="en-US" altLang="en-US"/>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50978-0035-445C-B55F-BC3EECABCF7F}" type="slidenum">
              <a:rPr lang="en-US" altLang="en-US"/>
              <a:pPr/>
              <a:t>19</a:t>
            </a:fld>
            <a:endParaRPr lang="en-US" altLang="en-US"/>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5C3B7-DD6A-40AF-8141-C05801724430}" type="slidenum">
              <a:rPr lang="en-US" altLang="en-US"/>
              <a:pPr/>
              <a:t>20</a:t>
            </a:fld>
            <a:endParaRPr lang="en-US" altLang="en-US"/>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21</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DB2B5-4F72-492B-BA01-8B894007078C}" type="slidenum">
              <a:rPr lang="en-US" altLang="en-US"/>
              <a:pPr/>
              <a:t>4</a:t>
            </a:fld>
            <a:endParaRPr lang="en-US" altLang="en-US"/>
          </a:p>
        </p:txBody>
      </p:sp>
      <p:sp>
        <p:nvSpPr>
          <p:cNvPr id="704514" name="Rectangle 1026"/>
          <p:cNvSpPr>
            <a:spLocks noGrp="1" noRot="1" noChangeAspect="1" noChangeArrowheads="1" noTextEdit="1"/>
          </p:cNvSpPr>
          <p:nvPr>
            <p:ph type="sldImg"/>
          </p:nvPr>
        </p:nvSpPr>
        <p:spPr>
          <a:ln/>
        </p:spPr>
      </p:sp>
      <p:sp>
        <p:nvSpPr>
          <p:cNvPr id="70451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22</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23</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24</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3C5D7-196E-4808-BE53-257729892365}" type="slidenum">
              <a:rPr lang="en-US" altLang="en-US"/>
              <a:pPr/>
              <a:t>25</a:t>
            </a:fld>
            <a:endParaRPr lang="en-US"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26DA-CAC4-4ED7-BECC-C9A1EC3EF48C}" type="slidenum">
              <a:rPr lang="en-US" altLang="en-US"/>
              <a:pPr/>
              <a:t>26</a:t>
            </a:fld>
            <a:endParaRPr lang="en-US"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B6DEB-4E89-496E-8A0A-1839E962A4D4}" type="slidenum">
              <a:rPr lang="en-US" altLang="en-US"/>
              <a:pPr/>
              <a:t>27</a:t>
            </a:fld>
            <a:endParaRPr lang="en-US" alt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3D05-5652-44AD-B9DF-EBDB83ABF73A}" type="slidenum">
              <a:rPr lang="en-US" altLang="en-US"/>
              <a:pPr/>
              <a:t>28</a:t>
            </a:fld>
            <a:endParaRPr lang="en-US" alt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5C3FE-184B-4214-9FCD-671DB204B4D9}" type="slidenum">
              <a:rPr lang="en-US" altLang="en-US"/>
              <a:pPr/>
              <a:t>29</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22D2C-36C4-45EA-B2ED-BF98D1B3ABCC}" type="slidenum">
              <a:rPr lang="en-US" altLang="en-US"/>
              <a:pPr/>
              <a:t>30</a:t>
            </a:fld>
            <a:endParaRPr lang="en-US" altLang="en-US"/>
          </a:p>
        </p:txBody>
      </p:sp>
      <p:sp>
        <p:nvSpPr>
          <p:cNvPr id="745474" name="Rectangle 1026"/>
          <p:cNvSpPr>
            <a:spLocks noGrp="1" noRot="1" noChangeAspect="1" noChangeArrowheads="1" noTextEdit="1"/>
          </p:cNvSpPr>
          <p:nvPr>
            <p:ph type="sldImg"/>
          </p:nvPr>
        </p:nvSpPr>
        <p:spPr>
          <a:ln/>
        </p:spPr>
      </p:sp>
      <p:sp>
        <p:nvSpPr>
          <p:cNvPr id="74547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7A29-62DE-4BE7-A84B-8321F695B080}" type="slidenum">
              <a:rPr lang="en-US" altLang="en-US"/>
              <a:pPr/>
              <a:t>31</a:t>
            </a:fld>
            <a:endParaRPr lang="en-US" altLang="en-US"/>
          </a:p>
        </p:txBody>
      </p:sp>
      <p:sp>
        <p:nvSpPr>
          <p:cNvPr id="747522" name="Rectangle 1026"/>
          <p:cNvSpPr>
            <a:spLocks noGrp="1" noRot="1" noChangeAspect="1" noChangeArrowheads="1" noTextEdit="1"/>
          </p:cNvSpPr>
          <p:nvPr>
            <p:ph type="sldImg"/>
          </p:nvPr>
        </p:nvSpPr>
        <p:spPr>
          <a:ln/>
        </p:spPr>
      </p:sp>
      <p:sp>
        <p:nvSpPr>
          <p:cNvPr id="74752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0B3D0-C9A2-48B4-A082-CC9B648F003D}" type="slidenum">
              <a:rPr lang="en-US" altLang="en-US"/>
              <a:pPr/>
              <a:t>5</a:t>
            </a:fld>
            <a:endParaRPr lang="en-US" altLang="en-US"/>
          </a:p>
        </p:txBody>
      </p:sp>
      <p:sp>
        <p:nvSpPr>
          <p:cNvPr id="706562" name="Rectangle 1026"/>
          <p:cNvSpPr>
            <a:spLocks noGrp="1" noRot="1" noChangeAspect="1" noChangeArrowheads="1" noTextEdit="1"/>
          </p:cNvSpPr>
          <p:nvPr>
            <p:ph type="sldImg"/>
          </p:nvPr>
        </p:nvSpPr>
        <p:spPr>
          <a:ln/>
        </p:spPr>
      </p:sp>
      <p:sp>
        <p:nvSpPr>
          <p:cNvPr id="70656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32</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33</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34</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35</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36</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37</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38</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1DA79-D3E6-4315-BA04-58E30E3F4F7B}" type="slidenum">
              <a:rPr lang="en-US" altLang="en-US"/>
              <a:pPr/>
              <a:t>39</a:t>
            </a:fld>
            <a:endParaRPr lang="en-US" altLang="en-US"/>
          </a:p>
        </p:txBody>
      </p:sp>
      <p:sp>
        <p:nvSpPr>
          <p:cNvPr id="751618" name="Rectangle 1026"/>
          <p:cNvSpPr>
            <a:spLocks noGrp="1" noRot="1" noChangeAspect="1" noChangeArrowheads="1" noTextEdit="1"/>
          </p:cNvSpPr>
          <p:nvPr>
            <p:ph type="sldImg"/>
          </p:nvPr>
        </p:nvSpPr>
        <p:spPr>
          <a:ln/>
        </p:spPr>
      </p:sp>
      <p:sp>
        <p:nvSpPr>
          <p:cNvPr id="75161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57ED-EB8A-4E61-BC69-F7BAC7484509}" type="slidenum">
              <a:rPr lang="en-US" altLang="en-US"/>
              <a:pPr/>
              <a:t>40</a:t>
            </a:fld>
            <a:endParaRPr lang="en-US" altLang="en-US"/>
          </a:p>
        </p:txBody>
      </p:sp>
      <p:sp>
        <p:nvSpPr>
          <p:cNvPr id="753666" name="Rectangle 1026"/>
          <p:cNvSpPr>
            <a:spLocks noGrp="1" noRot="1" noChangeAspect="1" noChangeArrowheads="1" noTextEdit="1"/>
          </p:cNvSpPr>
          <p:nvPr>
            <p:ph type="sldImg"/>
          </p:nvPr>
        </p:nvSpPr>
        <p:spPr>
          <a:ln/>
        </p:spPr>
      </p:sp>
      <p:sp>
        <p:nvSpPr>
          <p:cNvPr id="753667"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98EA6-3F60-4D89-A3C4-C2EAFFCA3662}" type="slidenum">
              <a:rPr lang="en-US" altLang="en-US"/>
              <a:pPr/>
              <a:t>41</a:t>
            </a:fld>
            <a:endParaRPr lang="en-US" altLang="en-US"/>
          </a:p>
        </p:txBody>
      </p:sp>
      <p:sp>
        <p:nvSpPr>
          <p:cNvPr id="755714" name="Rectangle 1026"/>
          <p:cNvSpPr>
            <a:spLocks noGrp="1" noRot="1" noChangeAspect="1" noChangeArrowheads="1" noTextEdit="1"/>
          </p:cNvSpPr>
          <p:nvPr>
            <p:ph type="sldImg"/>
          </p:nvPr>
        </p:nvSpPr>
        <p:spPr>
          <a:ln/>
        </p:spPr>
      </p:sp>
      <p:sp>
        <p:nvSpPr>
          <p:cNvPr id="75571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6B24E-FC22-48B0-88F1-06B1D72C05CD}" type="slidenum">
              <a:rPr lang="en-US" altLang="en-US"/>
              <a:pPr/>
              <a:t>6</a:t>
            </a:fld>
            <a:endParaRPr lang="en-US" altLang="en-US"/>
          </a:p>
        </p:txBody>
      </p:sp>
      <p:sp>
        <p:nvSpPr>
          <p:cNvPr id="708610" name="Rectangle 1026"/>
          <p:cNvSpPr>
            <a:spLocks noGrp="1" noRot="1" noChangeAspect="1" noChangeArrowheads="1" noTextEdit="1"/>
          </p:cNvSpPr>
          <p:nvPr>
            <p:ph type="sldImg"/>
          </p:nvPr>
        </p:nvSpPr>
        <p:spPr>
          <a:ln/>
        </p:spPr>
      </p:sp>
      <p:sp>
        <p:nvSpPr>
          <p:cNvPr id="70861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D1B85-226A-4BD1-BF99-2DE9078AD9C2}" type="slidenum">
              <a:rPr lang="en-US" altLang="en-US"/>
              <a:pPr/>
              <a:t>42</a:t>
            </a:fld>
            <a:endParaRPr lang="en-US" alt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C804-8FA6-4F80-BB3F-90EB38782999}" type="slidenum">
              <a:rPr lang="en-US" altLang="en-US"/>
              <a:pPr/>
              <a:t>43</a:t>
            </a:fld>
            <a:endParaRPr lang="en-US" alt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56E00-F338-4198-A5D8-CE1650B267C4}" type="slidenum">
              <a:rPr lang="en-US" altLang="en-US"/>
              <a:pPr/>
              <a:t>44</a:t>
            </a:fld>
            <a:endParaRPr lang="en-US" alt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E99A-FD18-4AF1-995C-2006788852D6}" type="slidenum">
              <a:rPr lang="en-US" altLang="en-US"/>
              <a:pPr/>
              <a:t>45</a:t>
            </a:fld>
            <a:endParaRPr lang="en-US" altLang="en-US"/>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A6B4-8DF5-48E8-B2E7-A745E8CFD8A8}" type="slidenum">
              <a:rPr lang="en-US" altLang="en-US"/>
              <a:pPr/>
              <a:t>46</a:t>
            </a:fld>
            <a:endParaRPr lang="en-US" alt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0159-8A72-4F6B-A277-AB5066A13935}" type="slidenum">
              <a:rPr lang="en-US" altLang="en-US"/>
              <a:pPr/>
              <a:t>47</a:t>
            </a:fld>
            <a:endParaRPr lang="en-US" alt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2ABE-4011-4F82-9744-AD1D1973202F}" type="slidenum">
              <a:rPr lang="en-US" altLang="en-US"/>
              <a:pPr/>
              <a:t>48</a:t>
            </a:fld>
            <a:endParaRPr lang="en-US" altLang="en-US"/>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AE640-BD26-4306-BD0B-E161B7F90548}" type="slidenum">
              <a:rPr lang="en-US" altLang="en-US"/>
              <a:pPr/>
              <a:t>49</a:t>
            </a:fld>
            <a:endParaRPr lang="en-US" altLang="en-US"/>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66459-8BD3-4EF0-83C4-D1DC8A3163EF}" type="slidenum">
              <a:rPr lang="en-US" altLang="en-US"/>
              <a:pPr/>
              <a:t>50</a:t>
            </a:fld>
            <a:endParaRPr lang="en-US" altLang="en-US"/>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95CE0-EAEF-4FEF-A8B5-A361A3542D7D}" type="slidenum">
              <a:rPr lang="en-US" altLang="en-US"/>
              <a:pPr/>
              <a:t>51</a:t>
            </a:fld>
            <a:endParaRPr lang="en-US" altLang="en-US"/>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50DF8-EE7D-4F48-BC2E-89927AFBFAC4}" type="slidenum">
              <a:rPr lang="en-US" altLang="en-US"/>
              <a:pPr/>
              <a:t>7</a:t>
            </a:fld>
            <a:endParaRPr lang="en-US" altLang="en-US"/>
          </a:p>
        </p:txBody>
      </p:sp>
      <p:sp>
        <p:nvSpPr>
          <p:cNvPr id="710658" name="Rectangle 1026"/>
          <p:cNvSpPr>
            <a:spLocks noGrp="1" noRot="1" noChangeAspect="1" noChangeArrowheads="1" noTextEdit="1"/>
          </p:cNvSpPr>
          <p:nvPr>
            <p:ph type="sldImg"/>
          </p:nvPr>
        </p:nvSpPr>
        <p:spPr>
          <a:ln/>
        </p:spPr>
      </p:sp>
      <p:sp>
        <p:nvSpPr>
          <p:cNvPr id="71065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761CB-393E-445C-A1F3-9E1B058FB2BD}" type="slidenum">
              <a:rPr lang="en-US" altLang="en-US"/>
              <a:pPr/>
              <a:t>52</a:t>
            </a:fld>
            <a:endParaRPr lang="en-US" altLang="en-US"/>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BE6F8-BB51-4204-9C76-8477E559E3DD}" type="slidenum">
              <a:rPr lang="en-US" altLang="en-US"/>
              <a:pPr/>
              <a:t>53</a:t>
            </a:fld>
            <a:endParaRPr lang="en-US" altLang="en-US"/>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C3086-68D3-42FE-A54E-6F4573BB7802}" type="slidenum">
              <a:rPr lang="en-US" altLang="en-US"/>
              <a:pPr/>
              <a:t>54</a:t>
            </a:fld>
            <a:endParaRPr lang="en-US" alt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C2C24-B26B-45AE-ABB7-715A467F12F4}" type="slidenum">
              <a:rPr lang="en-US" altLang="en-US"/>
              <a:pPr/>
              <a:t>55</a:t>
            </a:fld>
            <a:endParaRPr lang="en-US" altLang="en-US"/>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30299-6A0F-4F06-9C4F-3E2CFA19ED4C}" type="slidenum">
              <a:rPr lang="en-US" altLang="en-US"/>
              <a:pPr/>
              <a:t>56</a:t>
            </a:fld>
            <a:endParaRPr lang="en-US" alt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E3923-FC78-41E7-90F7-17E4131B13B9}" type="slidenum">
              <a:rPr lang="en-US" altLang="en-US"/>
              <a:pPr/>
              <a:t>57</a:t>
            </a:fld>
            <a:endParaRPr lang="en-US" altLang="en-US"/>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FE968-4730-41A7-A241-81F5E9349974}" type="slidenum">
              <a:rPr lang="en-US" altLang="en-US"/>
              <a:pPr/>
              <a:t>58</a:t>
            </a:fld>
            <a:endParaRPr lang="en-US" altLang="en-US"/>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C9D9D-2E70-440B-B4A8-FC05F0445D0F}" type="slidenum">
              <a:rPr lang="en-US" altLang="en-US"/>
              <a:pPr/>
              <a:t>59</a:t>
            </a:fld>
            <a:endParaRPr lang="en-US" altLang="en-US"/>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DAC0E-5933-4AA8-A6B0-41894043C60A}" type="slidenum">
              <a:rPr lang="en-US" altLang="en-US"/>
              <a:pPr/>
              <a:t>60</a:t>
            </a:fld>
            <a:endParaRPr lang="en-US" altLang="en-US"/>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DE536-7DB6-4F8A-B261-AA87E5877AE8}" type="slidenum">
              <a:rPr lang="en-US" altLang="en-US"/>
              <a:pPr/>
              <a:t>61</a:t>
            </a:fld>
            <a:endParaRPr lang="en-US"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B896-C13B-4C0B-B59D-72CF7BAFCF5A}" type="slidenum">
              <a:rPr lang="en-US" altLang="en-US"/>
              <a:pPr/>
              <a:t>8</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CDCD7-D4A5-455D-8C91-BEA933401A32}" type="slidenum">
              <a:rPr lang="en-US" altLang="en-US"/>
              <a:pPr/>
              <a:t>62</a:t>
            </a:fld>
            <a:endParaRPr lang="en-US" altLang="en-US"/>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BE76-89E7-43A3-9970-3810B79BF80C}" type="slidenum">
              <a:rPr lang="en-US" altLang="en-US"/>
              <a:pPr/>
              <a:t>63</a:t>
            </a:fld>
            <a:endParaRPr lang="en-US" altLang="en-US"/>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C922D1-166B-4A09-AEAE-362C6BF1442C}" type="slidenum">
              <a:rPr lang="en-US" altLang="en-US"/>
              <a:pPr/>
              <a:t>64</a:t>
            </a:fld>
            <a:endParaRPr lang="en-US" altLang="en-US"/>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45794-F6A4-4032-8487-4DE6B2982775}" type="slidenum">
              <a:rPr lang="en-US" altLang="en-US"/>
              <a:pPr/>
              <a:t>65</a:t>
            </a:fld>
            <a:endParaRPr lang="en-US" altLang="en-US"/>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D57C0-874A-4E6F-964F-1833D45B21A6}" type="slidenum">
              <a:rPr lang="en-US" altLang="en-US"/>
              <a:pPr/>
              <a:t>66</a:t>
            </a:fld>
            <a:endParaRPr lang="en-US"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652EA-D11E-4DB3-88F3-05EE01D543C4}" type="slidenum">
              <a:rPr lang="en-US" altLang="en-US"/>
              <a:pPr/>
              <a:t>67</a:t>
            </a:fld>
            <a:endParaRPr lang="en-US" altLang="en-US"/>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D505E-4D44-40D0-8D81-7DD4A858E80A}" type="slidenum">
              <a:rPr lang="en-US" altLang="en-US"/>
              <a:pPr/>
              <a:t>68</a:t>
            </a:fld>
            <a:endParaRPr lang="en-US" altLang="en-US"/>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29F83-E2CC-45B2-BF02-B6CED96DF646}" type="slidenum">
              <a:rPr lang="en-US" altLang="en-US"/>
              <a:pPr/>
              <a:t>69</a:t>
            </a:fld>
            <a:endParaRPr lang="en-US" alt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C49D7-BE17-4E48-8DDE-7AB56C8581D0}" type="slidenum">
              <a:rPr lang="en-US" altLang="en-US"/>
              <a:pPr/>
              <a:t>70</a:t>
            </a:fld>
            <a:endParaRPr lang="en-US" alt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D61E2-DF63-4CE9-A4DC-671011A5C003}" type="slidenum">
              <a:rPr lang="en-US" altLang="en-US"/>
              <a:pPr/>
              <a:t>71</a:t>
            </a:fld>
            <a:endParaRPr lang="en-US" altLang="en-US"/>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22F23-147A-4B2D-B866-A5D503CB515F}" type="slidenum">
              <a:rPr lang="en-US" altLang="en-US"/>
              <a:pPr/>
              <a:t>9</a:t>
            </a:fld>
            <a:endParaRPr lang="en-US" altLang="en-US"/>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9E53D-48DE-40FF-B9ED-ED60A72E82D1}" type="slidenum">
              <a:rPr lang="en-US" altLang="en-US"/>
              <a:pPr/>
              <a:t>72</a:t>
            </a:fld>
            <a:endParaRPr lang="en-US"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1DC97-1A82-485A-AEEC-8E02DE151D0A}" type="slidenum">
              <a:rPr lang="en-US" altLang="en-US"/>
              <a:pPr/>
              <a:t>73</a:t>
            </a:fld>
            <a:endParaRPr lang="en-US"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21F66-5869-4A8E-910C-C1A335FC43CF}" type="slidenum">
              <a:rPr lang="en-US" altLang="en-US"/>
              <a:pPr/>
              <a:t>74</a:t>
            </a:fld>
            <a:endParaRPr lang="en-US" alt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A916-1BB4-458B-A5B9-8A5482A2B855}" type="slidenum">
              <a:rPr lang="en-US" altLang="en-US"/>
              <a:pPr/>
              <a:t>75</a:t>
            </a:fld>
            <a:endParaRPr lang="en-US" altLang="en-US"/>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DDC0A-1C72-4563-BA38-AFEF02E388F6}" type="slidenum">
              <a:rPr lang="en-US" altLang="en-US"/>
              <a:pPr/>
              <a:t>76</a:t>
            </a:fld>
            <a:endParaRPr lang="en-US" altLang="en-US"/>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EA5B-54BF-4708-819E-B1201E702537}" type="slidenum">
              <a:rPr lang="en-US" altLang="en-US"/>
              <a:pPr/>
              <a:t>77</a:t>
            </a:fld>
            <a:endParaRPr lang="en-US" altLang="en-US"/>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9AAD4-71A9-405B-8300-C6BD0BE644C1}" type="slidenum">
              <a:rPr lang="en-US" altLang="en-US"/>
              <a:pPr/>
              <a:t>78</a:t>
            </a:fld>
            <a:endParaRPr lang="en-US" altLang="en-US"/>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72B62-BB70-41D5-A631-E504E9C88F48}" type="slidenum">
              <a:rPr lang="en-US" altLang="en-US"/>
              <a:pPr/>
              <a:t>79</a:t>
            </a:fld>
            <a:endParaRPr lang="en-US" alt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23F97-C542-492B-BD9A-315710D1513F}" type="slidenum">
              <a:rPr lang="en-US" altLang="en-US"/>
              <a:pPr/>
              <a:t>80</a:t>
            </a:fld>
            <a:endParaRPr lang="en-US" alt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3D0FC-C2D0-42EA-833B-8B041BF63199}" type="slidenum">
              <a:rPr lang="en-US" altLang="en-US"/>
              <a:pPr/>
              <a:t>81</a:t>
            </a:fld>
            <a:endParaRPr lang="en-US" alt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90F39-B90D-4B32-9237-056363982281}" type="slidenum">
              <a:rPr lang="en-US" altLang="en-US"/>
              <a:pPr/>
              <a:t>10</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A1603-3D8C-44F3-86BB-06A111201BF0}" type="slidenum">
              <a:rPr lang="en-US" altLang="en-US"/>
              <a:pPr/>
              <a:t>82</a:t>
            </a:fld>
            <a:endParaRPr lang="en-US" altLang="en-US"/>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2B563-702B-4FC5-B19A-4707C4F3EE41}" type="slidenum">
              <a:rPr lang="en-US" altLang="en-US"/>
              <a:pPr/>
              <a:t>11</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6E36114-5631-4531-9D83-D48F98EC8B95}" type="slidenum">
              <a:rPr lang="en-US" altLang="en-US"/>
              <a:pPr/>
              <a:t>‹#›</a:t>
            </a:fld>
            <a:endParaRPr lang="en-US" altLang="en-US"/>
          </a:p>
        </p:txBody>
      </p:sp>
    </p:spTree>
    <p:extLst>
      <p:ext uri="{BB962C8B-B14F-4D97-AF65-F5344CB8AC3E}">
        <p14:creationId xmlns:p14="http://schemas.microsoft.com/office/powerpoint/2010/main" val="276234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ACBA65-0651-482A-8199-6F4E0C499EF9}" type="slidenum">
              <a:rPr lang="en-US" altLang="en-US"/>
              <a:pPr/>
              <a:t>‹#›</a:t>
            </a:fld>
            <a:endParaRPr lang="en-US" altLang="en-US"/>
          </a:p>
        </p:txBody>
      </p:sp>
    </p:spTree>
    <p:extLst>
      <p:ext uri="{BB962C8B-B14F-4D97-AF65-F5344CB8AC3E}">
        <p14:creationId xmlns:p14="http://schemas.microsoft.com/office/powerpoint/2010/main" val="263576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C542829-62AB-473D-8AD1-1AFF2497BF89}" type="slidenum">
              <a:rPr lang="en-US" altLang="en-US"/>
              <a:pPr/>
              <a:t>‹#›</a:t>
            </a:fld>
            <a:endParaRPr lang="en-US" altLang="en-US"/>
          </a:p>
        </p:txBody>
      </p:sp>
    </p:spTree>
    <p:extLst>
      <p:ext uri="{BB962C8B-B14F-4D97-AF65-F5344CB8AC3E}">
        <p14:creationId xmlns:p14="http://schemas.microsoft.com/office/powerpoint/2010/main" val="348211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7A78579-A8B1-498B-98D5-7D7BF44B3912}" type="slidenum">
              <a:rPr lang="en-US" altLang="en-US"/>
              <a:pPr/>
              <a:t>‹#›</a:t>
            </a:fld>
            <a:endParaRPr lang="en-US" altLang="en-US"/>
          </a:p>
        </p:txBody>
      </p:sp>
    </p:spTree>
    <p:extLst>
      <p:ext uri="{BB962C8B-B14F-4D97-AF65-F5344CB8AC3E}">
        <p14:creationId xmlns:p14="http://schemas.microsoft.com/office/powerpoint/2010/main" val="64351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B60033F-5ADA-4C89-9256-653A5DB5E696}" type="slidenum">
              <a:rPr lang="en-US" altLang="en-US"/>
              <a:pPr/>
              <a:t>‹#›</a:t>
            </a:fld>
            <a:endParaRPr lang="en-US" altLang="en-US"/>
          </a:p>
        </p:txBody>
      </p:sp>
    </p:spTree>
    <p:extLst>
      <p:ext uri="{BB962C8B-B14F-4D97-AF65-F5344CB8AC3E}">
        <p14:creationId xmlns:p14="http://schemas.microsoft.com/office/powerpoint/2010/main" val="403593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078439B-702D-4BE2-9A41-E296CDA768F7}" type="slidenum">
              <a:rPr lang="en-US" altLang="en-US"/>
              <a:pPr/>
              <a:t>‹#›</a:t>
            </a:fld>
            <a:endParaRPr lang="en-US" altLang="en-US"/>
          </a:p>
        </p:txBody>
      </p:sp>
    </p:spTree>
    <p:extLst>
      <p:ext uri="{BB962C8B-B14F-4D97-AF65-F5344CB8AC3E}">
        <p14:creationId xmlns:p14="http://schemas.microsoft.com/office/powerpoint/2010/main" val="23925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3B0DA96-BBD1-4DC8-BC62-B76D9BC8FBAB}" type="slidenum">
              <a:rPr lang="en-US" altLang="en-US"/>
              <a:pPr/>
              <a:t>‹#›</a:t>
            </a:fld>
            <a:endParaRPr lang="en-US" altLang="en-US"/>
          </a:p>
        </p:txBody>
      </p:sp>
    </p:spTree>
    <p:extLst>
      <p:ext uri="{BB962C8B-B14F-4D97-AF65-F5344CB8AC3E}">
        <p14:creationId xmlns:p14="http://schemas.microsoft.com/office/powerpoint/2010/main" val="16979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54F6FBA-21B4-4B42-8DC4-3E0B5E12D971}" type="slidenum">
              <a:rPr lang="en-US" altLang="en-US"/>
              <a:pPr/>
              <a:t>‹#›</a:t>
            </a:fld>
            <a:endParaRPr lang="en-US" altLang="en-US"/>
          </a:p>
        </p:txBody>
      </p:sp>
    </p:spTree>
    <p:extLst>
      <p:ext uri="{BB962C8B-B14F-4D97-AF65-F5344CB8AC3E}">
        <p14:creationId xmlns:p14="http://schemas.microsoft.com/office/powerpoint/2010/main" val="252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5DE9183-8138-4C50-B7C5-BFEEA1C605C2}" type="slidenum">
              <a:rPr lang="en-US" altLang="en-US"/>
              <a:pPr/>
              <a:t>‹#›</a:t>
            </a:fld>
            <a:endParaRPr lang="en-US" altLang="en-US"/>
          </a:p>
        </p:txBody>
      </p:sp>
    </p:spTree>
    <p:extLst>
      <p:ext uri="{BB962C8B-B14F-4D97-AF65-F5344CB8AC3E}">
        <p14:creationId xmlns:p14="http://schemas.microsoft.com/office/powerpoint/2010/main" val="2802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D3952B0-F3A8-4A06-AFA2-33A31D2D9496}" type="slidenum">
              <a:rPr lang="en-US" altLang="en-US"/>
              <a:pPr/>
              <a:t>‹#›</a:t>
            </a:fld>
            <a:endParaRPr lang="en-US" altLang="en-US"/>
          </a:p>
        </p:txBody>
      </p:sp>
    </p:spTree>
    <p:extLst>
      <p:ext uri="{BB962C8B-B14F-4D97-AF65-F5344CB8AC3E}">
        <p14:creationId xmlns:p14="http://schemas.microsoft.com/office/powerpoint/2010/main" val="407959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1F8893F-9977-467A-919B-59C1ACEB2835}" type="slidenum">
              <a:rPr lang="en-US" altLang="en-US"/>
              <a:pPr/>
              <a:t>‹#›</a:t>
            </a:fld>
            <a:endParaRPr lang="en-US" altLang="en-US"/>
          </a:p>
        </p:txBody>
      </p:sp>
    </p:spTree>
    <p:extLst>
      <p:ext uri="{BB962C8B-B14F-4D97-AF65-F5344CB8AC3E}">
        <p14:creationId xmlns:p14="http://schemas.microsoft.com/office/powerpoint/2010/main" val="379094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US" alt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fld id="{81FC145E-D2E8-49A4-B0E3-B463992256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charset="0"/>
        </a:defRPr>
      </a:lvl2pPr>
      <a:lvl3pPr algn="ctr" rtl="0" eaLnBrk="0" fontAlgn="base" hangingPunct="0">
        <a:spcBef>
          <a:spcPct val="0"/>
        </a:spcBef>
        <a:spcAft>
          <a:spcPct val="0"/>
        </a:spcAft>
        <a:defRPr sz="3200" b="1">
          <a:solidFill>
            <a:schemeClr val="tx1"/>
          </a:solidFill>
          <a:latin typeface="Arial" charset="0"/>
        </a:defRPr>
      </a:lvl3pPr>
      <a:lvl4pPr algn="ctr" rtl="0" eaLnBrk="0" fontAlgn="base" hangingPunct="0">
        <a:spcBef>
          <a:spcPct val="0"/>
        </a:spcBef>
        <a:spcAft>
          <a:spcPct val="0"/>
        </a:spcAft>
        <a:defRPr sz="3200" b="1">
          <a:solidFill>
            <a:schemeClr val="tx1"/>
          </a:solidFill>
          <a:latin typeface="Arial" charset="0"/>
        </a:defRPr>
      </a:lvl4pPr>
      <a:lvl5pPr algn="ctr" rtl="0" eaLnBrk="0" fontAlgn="base" hangingPunct="0">
        <a:spcBef>
          <a:spcPct val="0"/>
        </a:spcBef>
        <a:spcAft>
          <a:spcPct val="0"/>
        </a:spcAft>
        <a:defRPr sz="3200" b="1">
          <a:solidFill>
            <a:schemeClr val="tx1"/>
          </a:solidFill>
          <a:latin typeface="Arial" charset="0"/>
        </a:defRPr>
      </a:lvl5pPr>
      <a:lvl6pPr marL="457200" algn="ctr" rtl="0" eaLnBrk="0" fontAlgn="base" hangingPunct="0">
        <a:spcBef>
          <a:spcPct val="0"/>
        </a:spcBef>
        <a:spcAft>
          <a:spcPct val="0"/>
        </a:spcAft>
        <a:defRPr sz="3200" b="1">
          <a:solidFill>
            <a:schemeClr val="tx1"/>
          </a:solidFill>
          <a:latin typeface="Arial" charset="0"/>
        </a:defRPr>
      </a:lvl6pPr>
      <a:lvl7pPr marL="914400" algn="ctr" rtl="0" eaLnBrk="0" fontAlgn="base" hangingPunct="0">
        <a:spcBef>
          <a:spcPct val="0"/>
        </a:spcBef>
        <a:spcAft>
          <a:spcPct val="0"/>
        </a:spcAft>
        <a:defRPr sz="3200" b="1">
          <a:solidFill>
            <a:schemeClr val="tx1"/>
          </a:solidFill>
          <a:latin typeface="Arial" charset="0"/>
        </a:defRPr>
      </a:lvl7pPr>
      <a:lvl8pPr marL="1371600" algn="ctr" rtl="0" eaLnBrk="0" fontAlgn="base" hangingPunct="0">
        <a:spcBef>
          <a:spcPct val="0"/>
        </a:spcBef>
        <a:spcAft>
          <a:spcPct val="0"/>
        </a:spcAft>
        <a:defRPr sz="3200" b="1">
          <a:solidFill>
            <a:schemeClr val="tx1"/>
          </a:solidFill>
          <a:latin typeface="Arial" charset="0"/>
        </a:defRPr>
      </a:lvl8pPr>
      <a:lvl9pPr marL="1828800" algn="ct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4.gi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15.png"/><Relationship Id="rId4" Type="http://schemas.openxmlformats.org/officeDocument/2006/relationships/image" Target="../media/image14.gi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21.gi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hemeOverride" Target="../theme/themeOverride3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openxmlformats.org/officeDocument/2006/relationships/image" Target="../media/image28.gif"/><Relationship Id="rId4" Type="http://schemas.openxmlformats.org/officeDocument/2006/relationships/image" Target="../media/image27.gi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hemeOverride" Target="../theme/themeOverride5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6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gif"/></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hemeOverride" Target="../theme/themeOverride63.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hemeOverride" Target="../theme/themeOverride6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hemeOverride" Target="../theme/themeOverride6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28600" y="3048000"/>
            <a:ext cx="4267200" cy="914400"/>
          </a:xfrm>
        </p:spPr>
        <p:txBody>
          <a:bodyPr/>
          <a:lstStyle/>
          <a:p>
            <a:pPr algn="l"/>
            <a:r>
              <a:rPr lang="en-US" altLang="en-US" sz="4800" dirty="0"/>
              <a:t>Chapter 6</a:t>
            </a:r>
          </a:p>
        </p:txBody>
      </p:sp>
      <p:sp>
        <p:nvSpPr>
          <p:cNvPr id="7175" name="Rectangle 7"/>
          <p:cNvSpPr>
            <a:spLocks noGrp="1" noChangeArrowheads="1"/>
          </p:cNvSpPr>
          <p:nvPr>
            <p:ph type="subTitle" idx="1"/>
          </p:nvPr>
        </p:nvSpPr>
        <p:spPr>
          <a:xfrm>
            <a:off x="381000" y="3810000"/>
            <a:ext cx="3886200" cy="762000"/>
          </a:xfrm>
        </p:spPr>
        <p:txBody>
          <a:bodyPr/>
          <a:lstStyle/>
          <a:p>
            <a:pPr algn="l"/>
            <a:r>
              <a:rPr lang="en-US" altLang="en-US" sz="3800" b="1" dirty="0">
                <a:latin typeface="Arial" charset="0"/>
              </a:rPr>
              <a:t>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C3204-FED3-4F79-A334-3CC511986437}" type="slidenum">
              <a:rPr lang="en-US" altLang="en-US"/>
              <a:pPr/>
              <a:t>10</a:t>
            </a:fld>
            <a:endParaRPr lang="en-US" altLang="en-US"/>
          </a:p>
        </p:txBody>
      </p:sp>
      <p:sp>
        <p:nvSpPr>
          <p:cNvPr id="713731" name="Rectangle 3"/>
          <p:cNvSpPr>
            <a:spLocks noGrp="1" noChangeArrowheads="1"/>
          </p:cNvSpPr>
          <p:nvPr>
            <p:ph type="body" idx="1"/>
          </p:nvPr>
        </p:nvSpPr>
        <p:spPr>
          <a:xfrm>
            <a:off x="381000" y="990600"/>
            <a:ext cx="83820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This leads us to some definitions.</a:t>
            </a:r>
          </a:p>
          <a:p>
            <a:pPr lvl="1">
              <a:lnSpc>
                <a:spcPct val="90000"/>
              </a:lnSpc>
              <a:spcBef>
                <a:spcPct val="10000"/>
              </a:spcBef>
            </a:pPr>
            <a:r>
              <a:rPr lang="en-US" altLang="en-US" sz="2400"/>
              <a:t>A </a:t>
            </a:r>
            <a:r>
              <a:rPr lang="en-US" altLang="en-US" sz="2400" i="1"/>
              <a:t>hit</a:t>
            </a:r>
            <a:r>
              <a:rPr lang="en-US" altLang="en-US" sz="2400"/>
              <a:t> is when data is found at a given memory level.</a:t>
            </a:r>
          </a:p>
          <a:p>
            <a:pPr lvl="1">
              <a:lnSpc>
                <a:spcPct val="90000"/>
              </a:lnSpc>
              <a:spcBef>
                <a:spcPct val="10000"/>
              </a:spcBef>
            </a:pPr>
            <a:r>
              <a:rPr lang="en-US" altLang="en-US" sz="2400"/>
              <a:t>A </a:t>
            </a:r>
            <a:r>
              <a:rPr lang="en-US" altLang="en-US" sz="2400" i="1"/>
              <a:t>miss</a:t>
            </a:r>
            <a:r>
              <a:rPr lang="en-US" altLang="en-US" sz="2400"/>
              <a:t> is when it is not found.</a:t>
            </a:r>
          </a:p>
          <a:p>
            <a:pPr lvl="1">
              <a:lnSpc>
                <a:spcPct val="90000"/>
              </a:lnSpc>
              <a:spcBef>
                <a:spcPct val="10000"/>
              </a:spcBef>
            </a:pPr>
            <a:r>
              <a:rPr lang="en-US" altLang="en-US" sz="2400"/>
              <a:t>The </a:t>
            </a:r>
            <a:r>
              <a:rPr lang="en-US" altLang="en-US" sz="2400" i="1"/>
              <a:t>hit rate</a:t>
            </a:r>
            <a:r>
              <a:rPr lang="en-US" altLang="en-US" sz="2400"/>
              <a:t> is the percentage of time data is found at a given memory level.</a:t>
            </a:r>
          </a:p>
          <a:p>
            <a:pPr lvl="1">
              <a:lnSpc>
                <a:spcPct val="90000"/>
              </a:lnSpc>
              <a:spcBef>
                <a:spcPct val="10000"/>
              </a:spcBef>
            </a:pPr>
            <a:r>
              <a:rPr lang="en-US" altLang="en-US" sz="2400"/>
              <a:t>The </a:t>
            </a:r>
            <a:r>
              <a:rPr lang="en-US" altLang="en-US" sz="2400" i="1"/>
              <a:t>miss rate</a:t>
            </a:r>
            <a:r>
              <a:rPr lang="en-US" altLang="en-US" sz="2400"/>
              <a:t> is the percentage of time it is not. </a:t>
            </a:r>
          </a:p>
          <a:p>
            <a:pPr lvl="1">
              <a:lnSpc>
                <a:spcPct val="90000"/>
              </a:lnSpc>
              <a:spcBef>
                <a:spcPct val="10000"/>
              </a:spcBef>
            </a:pPr>
            <a:r>
              <a:rPr lang="en-US" altLang="en-US" sz="2400"/>
              <a:t>Miss rate = 1 - hit rate</a:t>
            </a:r>
            <a:r>
              <a:rPr lang="en-US" altLang="en-US" sz="2200">
                <a:latin typeface="Arial" charset="0"/>
              </a:rPr>
              <a:t>.</a:t>
            </a:r>
          </a:p>
          <a:p>
            <a:pPr lvl="1">
              <a:lnSpc>
                <a:spcPct val="90000"/>
              </a:lnSpc>
              <a:spcBef>
                <a:spcPct val="10000"/>
              </a:spcBef>
            </a:pPr>
            <a:r>
              <a:rPr lang="en-US" altLang="en-US" sz="2400"/>
              <a:t>The </a:t>
            </a:r>
            <a:r>
              <a:rPr lang="en-US" altLang="en-US" sz="2400" i="1"/>
              <a:t>hit time</a:t>
            </a:r>
            <a:r>
              <a:rPr lang="en-US" altLang="en-US" sz="2400"/>
              <a:t> is the time required to access data at a given memory level.</a:t>
            </a:r>
          </a:p>
          <a:p>
            <a:pPr lvl="1">
              <a:lnSpc>
                <a:spcPct val="90000"/>
              </a:lnSpc>
              <a:spcBef>
                <a:spcPct val="10000"/>
              </a:spcBef>
            </a:pPr>
            <a:r>
              <a:rPr lang="en-US" altLang="en-US" sz="2400"/>
              <a:t>The </a:t>
            </a:r>
            <a:r>
              <a:rPr lang="en-US" altLang="en-US" sz="2400" i="1"/>
              <a:t>miss penalty</a:t>
            </a:r>
            <a:r>
              <a:rPr lang="en-US" altLang="en-US" sz="2400"/>
              <a:t> is the time required to process a miss, including the time that it takes to replace a block of memory plus the time it takes to deliver the data to the processor.</a:t>
            </a:r>
          </a:p>
        </p:txBody>
      </p:sp>
      <p:sp>
        <p:nvSpPr>
          <p:cNvPr id="713733" name="Rectangle 5"/>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C01F3C-9CB5-41A4-96BD-F417B31C096D}" type="slidenum">
              <a:rPr lang="en-US" altLang="en-US"/>
              <a:pPr/>
              <a:t>11</a:t>
            </a:fld>
            <a:endParaRPr lang="en-US" altLang="en-US"/>
          </a:p>
        </p:txBody>
      </p:sp>
      <p:sp>
        <p:nvSpPr>
          <p:cNvPr id="717827" name="Rectangle 3"/>
          <p:cNvSpPr>
            <a:spLocks noGrp="1" noChangeArrowheads="1"/>
          </p:cNvSpPr>
          <p:nvPr>
            <p:ph type="body" idx="1"/>
          </p:nvPr>
        </p:nvSpPr>
        <p:spPr>
          <a:xfrm>
            <a:off x="533400" y="10668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An entire blocks of data is copied after a hit because the </a:t>
            </a:r>
            <a:r>
              <a:rPr lang="en-US" altLang="en-US" sz="2600" i="1">
                <a:latin typeface="Arial" charset="0"/>
              </a:rPr>
              <a:t>principle of locality</a:t>
            </a:r>
            <a:r>
              <a:rPr lang="en-US" altLang="en-US" sz="2600">
                <a:latin typeface="Arial" charset="0"/>
              </a:rPr>
              <a:t> tells us that once a byte is accessed, it is likely that a nearby data element will be needed soon.</a:t>
            </a:r>
          </a:p>
          <a:p>
            <a:pPr>
              <a:spcBef>
                <a:spcPct val="40000"/>
              </a:spcBef>
            </a:pPr>
            <a:r>
              <a:rPr lang="en-US" altLang="en-US" sz="2600">
                <a:latin typeface="Arial" charset="0"/>
              </a:rPr>
              <a:t>There are three forms of locality:</a:t>
            </a:r>
          </a:p>
          <a:p>
            <a:pPr lvl="1">
              <a:spcBef>
                <a:spcPct val="10000"/>
              </a:spcBef>
            </a:pPr>
            <a:r>
              <a:rPr lang="en-US" altLang="en-US" sz="2400" i="1"/>
              <a:t>Temporal locality</a:t>
            </a:r>
            <a:r>
              <a:rPr lang="en-US" altLang="en-US" sz="2400"/>
              <a:t>- Recently-accessed data elements tend to be accessed again.</a:t>
            </a:r>
          </a:p>
          <a:p>
            <a:pPr lvl="1">
              <a:spcBef>
                <a:spcPct val="10000"/>
              </a:spcBef>
            </a:pPr>
            <a:r>
              <a:rPr lang="en-US" altLang="en-US" sz="2400" i="1"/>
              <a:t>Spatial locality </a:t>
            </a:r>
            <a:r>
              <a:rPr lang="en-US" altLang="en-US" sz="2400"/>
              <a:t>- Accesses tend to cluster.</a:t>
            </a:r>
          </a:p>
          <a:p>
            <a:pPr lvl="1">
              <a:spcBef>
                <a:spcPct val="10000"/>
              </a:spcBef>
            </a:pPr>
            <a:r>
              <a:rPr lang="en-US" altLang="en-US" sz="2400" i="1"/>
              <a:t>Sequential locality </a:t>
            </a:r>
            <a:r>
              <a:rPr lang="en-US" altLang="en-US" sz="2400"/>
              <a:t>- Instructions tend to be accessed sequentially.</a:t>
            </a:r>
          </a:p>
        </p:txBody>
      </p:sp>
      <p:sp>
        <p:nvSpPr>
          <p:cNvPr id="717829" name="Rectangle 5"/>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EF77D8-F951-470C-9F60-A868F3202962}" type="slidenum">
              <a:rPr lang="en-US" altLang="en-US"/>
              <a:pPr/>
              <a:t>12</a:t>
            </a:fld>
            <a:endParaRPr lang="en-US" altLang="en-US"/>
          </a:p>
        </p:txBody>
      </p:sp>
      <p:sp>
        <p:nvSpPr>
          <p:cNvPr id="719874" name="Rectangle 1026"/>
          <p:cNvSpPr>
            <a:spLocks noGrp="1" noChangeArrowheads="1"/>
          </p:cNvSpPr>
          <p:nvPr>
            <p:ph type="title"/>
          </p:nvPr>
        </p:nvSpPr>
        <p:spPr>
          <a:xfrm>
            <a:off x="1600200" y="228600"/>
            <a:ext cx="5943600" cy="547688"/>
          </a:xfrm>
        </p:spPr>
        <p:txBody>
          <a:bodyPr/>
          <a:lstStyle/>
          <a:p>
            <a:r>
              <a:rPr lang="en-US" altLang="en-US"/>
              <a:t>6.4 Cache Memory</a:t>
            </a:r>
          </a:p>
        </p:txBody>
      </p:sp>
      <p:sp>
        <p:nvSpPr>
          <p:cNvPr id="719875" name="Rectangle 1027"/>
          <p:cNvSpPr>
            <a:spLocks noGrp="1" noChangeArrowheads="1"/>
          </p:cNvSpPr>
          <p:nvPr>
            <p:ph type="body" idx="1"/>
          </p:nvPr>
        </p:nvSpPr>
        <p:spPr>
          <a:xfrm>
            <a:off x="381000" y="1104900"/>
            <a:ext cx="83820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purpose of cache memory is to speed up accesses by storing recently used data closer to the CPU, instead of storing it in main memory.</a:t>
            </a:r>
          </a:p>
          <a:p>
            <a:r>
              <a:rPr lang="en-US" altLang="en-US" sz="2600">
                <a:latin typeface="Arial" charset="0"/>
              </a:rPr>
              <a:t>Although cache is much smaller than main memory, its access time is a fraction of that of main memory.</a:t>
            </a:r>
          </a:p>
          <a:p>
            <a:r>
              <a:rPr lang="en-US" altLang="en-US" sz="2600">
                <a:latin typeface="Arial" charset="0"/>
              </a:rPr>
              <a:t>Unlike main memory, which is accessed by address, cache is typically accessed by content; hence, it is often called </a:t>
            </a:r>
            <a:r>
              <a:rPr lang="en-US" altLang="en-US" sz="2600" i="1">
                <a:latin typeface="Arial" charset="0"/>
              </a:rPr>
              <a:t>content addressable memory</a:t>
            </a:r>
            <a:r>
              <a:rPr lang="en-US" altLang="en-US" sz="2600">
                <a:latin typeface="Arial" charset="0"/>
              </a:rPr>
              <a:t>.</a:t>
            </a:r>
          </a:p>
          <a:p>
            <a:r>
              <a:rPr lang="en-US" altLang="en-US" sz="2600">
                <a:latin typeface="Arial" charset="0"/>
              </a:rPr>
              <a:t>Because of this, a single large cache memory isn’t always desirable-- it takes longer to search.</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CC73904-4F3C-4E38-A69C-15610D8EFDFB}" type="slidenum">
              <a:rPr lang="en-US" altLang="en-US"/>
              <a:pPr/>
              <a:t>13</a:t>
            </a:fld>
            <a:endParaRPr lang="en-US" altLang="en-US"/>
          </a:p>
        </p:txBody>
      </p:sp>
      <p:sp>
        <p:nvSpPr>
          <p:cNvPr id="723971" name="Rectangle 1027"/>
          <p:cNvSpPr>
            <a:spLocks noGrp="1" noChangeArrowheads="1"/>
          </p:cNvSpPr>
          <p:nvPr>
            <p:ph type="body" idx="1"/>
          </p:nvPr>
        </p:nvSpPr>
        <p:spPr>
          <a:xfrm>
            <a:off x="1066800" y="1104900"/>
            <a:ext cx="70104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simplest cache mapping scheme is </a:t>
            </a:r>
            <a:r>
              <a:rPr lang="en-US" altLang="en-US" sz="2600" i="1">
                <a:latin typeface="Arial" charset="0"/>
              </a:rPr>
              <a:t>direct mapped cache</a:t>
            </a:r>
            <a:r>
              <a:rPr lang="en-US" altLang="en-US" sz="2600">
                <a:latin typeface="Arial" charset="0"/>
              </a:rPr>
              <a:t>.</a:t>
            </a:r>
          </a:p>
          <a:p>
            <a:r>
              <a:rPr lang="en-US" altLang="en-US" sz="2600">
                <a:latin typeface="Arial" charset="0"/>
              </a:rPr>
              <a:t>In a direct mapped cache consisting of </a:t>
            </a:r>
            <a:r>
              <a:rPr lang="en-US" altLang="en-US" sz="2600" i="1">
                <a:latin typeface="Arial" charset="0"/>
              </a:rPr>
              <a:t>N</a:t>
            </a:r>
            <a:r>
              <a:rPr lang="en-US" altLang="en-US" sz="2600">
                <a:latin typeface="Arial" charset="0"/>
              </a:rPr>
              <a:t> blocks of cache, block </a:t>
            </a:r>
            <a:r>
              <a:rPr lang="en-US" altLang="en-US" sz="2600" i="1">
                <a:latin typeface="Arial" charset="0"/>
              </a:rPr>
              <a:t>X</a:t>
            </a:r>
            <a:r>
              <a:rPr lang="en-US" altLang="en-US" sz="2600">
                <a:latin typeface="Arial" charset="0"/>
              </a:rPr>
              <a:t> of main memory maps to cache block </a:t>
            </a:r>
            <a:r>
              <a:rPr lang="en-US" altLang="en-US" sz="2600" i="1">
                <a:latin typeface="Arial" charset="0"/>
              </a:rPr>
              <a:t>Y</a:t>
            </a:r>
            <a:r>
              <a:rPr lang="en-US" altLang="en-US" sz="2600">
                <a:latin typeface="Arial" charset="0"/>
              </a:rPr>
              <a:t> = </a:t>
            </a:r>
            <a:r>
              <a:rPr lang="en-US" altLang="en-US" sz="2600" i="1">
                <a:latin typeface="Arial" charset="0"/>
              </a:rPr>
              <a:t>X </a:t>
            </a:r>
            <a:r>
              <a:rPr lang="en-US" altLang="en-US" sz="2600">
                <a:latin typeface="Arial" charset="0"/>
              </a:rPr>
              <a:t>mod</a:t>
            </a:r>
            <a:r>
              <a:rPr lang="en-US" altLang="en-US" sz="2600" i="1">
                <a:latin typeface="Arial" charset="0"/>
              </a:rPr>
              <a:t> N</a:t>
            </a:r>
            <a:r>
              <a:rPr lang="en-US" altLang="en-US" sz="2600">
                <a:latin typeface="Arial" charset="0"/>
              </a:rPr>
              <a:t>.</a:t>
            </a:r>
          </a:p>
          <a:p>
            <a:r>
              <a:rPr lang="en-US" altLang="en-US" sz="2600">
                <a:latin typeface="Arial" charset="0"/>
              </a:rPr>
              <a:t>Thus, if we have 10 blocks of cache, block 7 of cache may hold blocks 7, 17, 27, 37, . . . of main memory.</a:t>
            </a:r>
          </a:p>
        </p:txBody>
      </p:sp>
      <p:sp>
        <p:nvSpPr>
          <p:cNvPr id="723972" name="Text Box 1028"/>
          <p:cNvSpPr txBox="1">
            <a:spLocks noChangeArrowheads="1"/>
          </p:cNvSpPr>
          <p:nvPr/>
        </p:nvSpPr>
        <p:spPr bwMode="auto">
          <a:xfrm>
            <a:off x="2000250" y="4800600"/>
            <a:ext cx="51435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illustrates this mapping.</a:t>
            </a:r>
            <a:endParaRPr lang="en-US" altLang="en-US"/>
          </a:p>
        </p:txBody>
      </p:sp>
      <p:sp>
        <p:nvSpPr>
          <p:cNvPr id="723974" name="Rectangle 1030"/>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873908-EF49-4530-AFBA-A21675DBC415}" type="slidenum">
              <a:rPr lang="en-US" altLang="en-US"/>
              <a:pPr/>
              <a:t>14</a:t>
            </a:fld>
            <a:endParaRPr lang="en-US" altLang="en-US"/>
          </a:p>
        </p:txBody>
      </p:sp>
      <p:sp>
        <p:nvSpPr>
          <p:cNvPr id="816132" name="Rectangle 4"/>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816136" name="Rectangle 8"/>
          <p:cNvSpPr>
            <a:spLocks noGrp="1" noChangeArrowheads="1"/>
          </p:cNvSpPr>
          <p:nvPr>
            <p:ph type="body" idx="1"/>
          </p:nvPr>
        </p:nvSpPr>
        <p:spPr>
          <a:xfrm>
            <a:off x="381000" y="2133600"/>
            <a:ext cx="2819400" cy="3429000"/>
          </a:xfrm>
          <a:noFill/>
          <a:ln/>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With direct mapped cache consisting of </a:t>
            </a:r>
            <a:r>
              <a:rPr lang="en-US" altLang="en-US" sz="2400" i="1" dirty="0">
                <a:latin typeface="Arial" charset="0"/>
              </a:rPr>
              <a:t>N</a:t>
            </a:r>
            <a:r>
              <a:rPr lang="en-US" altLang="en-US" sz="2400" dirty="0">
                <a:latin typeface="Arial" charset="0"/>
              </a:rPr>
              <a:t> blocks of cache, block </a:t>
            </a:r>
            <a:r>
              <a:rPr lang="en-US" altLang="en-US" sz="2400" i="1" dirty="0">
                <a:latin typeface="Arial" charset="0"/>
              </a:rPr>
              <a:t>X</a:t>
            </a:r>
            <a:r>
              <a:rPr lang="en-US" altLang="en-US" sz="2400" dirty="0">
                <a:latin typeface="Arial" charset="0"/>
              </a:rPr>
              <a:t> of main memory maps to cache block </a:t>
            </a:r>
            <a:r>
              <a:rPr lang="en-US" altLang="en-US" sz="2400" i="1" dirty="0">
                <a:latin typeface="Arial" charset="0"/>
              </a:rPr>
              <a:t>Y</a:t>
            </a:r>
            <a:r>
              <a:rPr lang="en-US" altLang="en-US" sz="2400" dirty="0">
                <a:latin typeface="Arial" charset="0"/>
              </a:rPr>
              <a:t> = </a:t>
            </a:r>
            <a:r>
              <a:rPr lang="en-US" altLang="en-US" sz="2400" i="1" dirty="0">
                <a:latin typeface="Arial" charset="0"/>
              </a:rPr>
              <a:t>X </a:t>
            </a:r>
            <a:r>
              <a:rPr lang="en-US" altLang="en-US" sz="2400" dirty="0">
                <a:latin typeface="Arial" charset="0"/>
              </a:rPr>
              <a:t>mod</a:t>
            </a:r>
            <a:r>
              <a:rPr lang="en-US" altLang="en-US" sz="2400" i="1" dirty="0">
                <a:latin typeface="Arial" charset="0"/>
              </a:rPr>
              <a:t> N</a:t>
            </a:r>
            <a:r>
              <a:rPr lang="en-US" altLang="en-US" sz="2400" dirty="0">
                <a:latin typeface="Arial"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238250"/>
            <a:ext cx="5676900" cy="498353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873908-EF49-4530-AFBA-A21675DBC415}" type="slidenum">
              <a:rPr lang="en-US" altLang="en-US"/>
              <a:pPr/>
              <a:t>15</a:t>
            </a:fld>
            <a:endParaRPr lang="en-US" altLang="en-US" dirty="0"/>
          </a:p>
        </p:txBody>
      </p:sp>
      <p:sp>
        <p:nvSpPr>
          <p:cNvPr id="816132" name="Rectangle 4"/>
          <p:cNvSpPr>
            <a:spLocks noGrp="1" noChangeArrowheads="1"/>
          </p:cNvSpPr>
          <p:nvPr>
            <p:ph type="title"/>
          </p:nvPr>
        </p:nvSpPr>
        <p:spPr>
          <a:xfrm>
            <a:off x="1600200" y="228600"/>
            <a:ext cx="5943600" cy="547688"/>
          </a:xfrm>
          <a:noFill/>
          <a:ln/>
        </p:spPr>
        <p:txBody>
          <a:bodyPr/>
          <a:lstStyle/>
          <a:p>
            <a:r>
              <a:rPr lang="en-US" altLang="en-US" sz="2800" dirty="0" smtClean="0"/>
              <a:t>6.4 Cache Memory</a:t>
            </a:r>
            <a:endParaRPr lang="en-US" altLang="en-US" sz="2800" dirty="0"/>
          </a:p>
        </p:txBody>
      </p:sp>
      <p:sp>
        <p:nvSpPr>
          <p:cNvPr id="816136" name="Rectangle 8"/>
          <p:cNvSpPr>
            <a:spLocks noGrp="1" noChangeArrowheads="1"/>
          </p:cNvSpPr>
          <p:nvPr>
            <p:ph type="body" idx="1"/>
          </p:nvPr>
        </p:nvSpPr>
        <p:spPr>
          <a:xfrm>
            <a:off x="762000" y="1447800"/>
            <a:ext cx="2819400" cy="3429000"/>
          </a:xfrm>
          <a:noFill/>
          <a:ln/>
          <a:extLst>
            <a:ext uri="{909E8E84-426E-40DD-AFC4-6F175D3DCCD1}">
              <a14:hiddenFill xmlns:a14="http://schemas.microsoft.com/office/drawing/2010/main">
                <a:solidFill>
                  <a:srgbClr val="E4F5FF"/>
                </a:solidFill>
              </a14:hiddenFill>
            </a:ext>
          </a:extLst>
        </p:spPr>
        <p:txBody>
          <a:bodyPr/>
          <a:lstStyle/>
          <a:p>
            <a:r>
              <a:rPr lang="en-US" altLang="en-US" sz="2400" dirty="0" smtClean="0">
                <a:latin typeface="Arial" charset="0"/>
              </a:rPr>
              <a:t>A larger example.</a:t>
            </a:r>
            <a:endParaRPr lang="en-US" altLang="en-US" sz="2400" dirty="0">
              <a:latin typeface="Arial"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762000"/>
            <a:ext cx="4200084" cy="5715000"/>
          </a:xfrm>
          <a:prstGeom prst="rect">
            <a:avLst/>
          </a:prstGeom>
        </p:spPr>
      </p:pic>
    </p:spTree>
    <p:extLst>
      <p:ext uri="{BB962C8B-B14F-4D97-AF65-F5344CB8AC3E}">
        <p14:creationId xmlns:p14="http://schemas.microsoft.com/office/powerpoint/2010/main" val="11334165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136726-7E0A-4260-8F30-7323598112E8}" type="slidenum">
              <a:rPr lang="en-US" altLang="en-US"/>
              <a:pPr/>
              <a:t>16</a:t>
            </a:fld>
            <a:endParaRPr lang="en-US" altLang="en-US"/>
          </a:p>
        </p:txBody>
      </p:sp>
      <p:sp>
        <p:nvSpPr>
          <p:cNvPr id="72192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21926" name="Picture 6" descr="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8000"/>
            <a:ext cx="5826802" cy="1930400"/>
          </a:xfrm>
          <a:prstGeom prst="rect">
            <a:avLst/>
          </a:prstGeom>
          <a:noFill/>
          <a:extLst>
            <a:ext uri="{909E8E84-426E-40DD-AFC4-6F175D3DCCD1}">
              <a14:hiddenFill xmlns:a14="http://schemas.microsoft.com/office/drawing/2010/main">
                <a:solidFill>
                  <a:srgbClr val="FFFFFF"/>
                </a:solidFill>
              </a14:hiddenFill>
            </a:ext>
          </a:extLst>
        </p:spPr>
      </p:pic>
      <p:sp>
        <p:nvSpPr>
          <p:cNvPr id="721923" name="Rectangle 3"/>
          <p:cNvSpPr>
            <a:spLocks noGrp="1" noChangeArrowheads="1"/>
          </p:cNvSpPr>
          <p:nvPr>
            <p:ph type="body" idx="1"/>
          </p:nvPr>
        </p:nvSpPr>
        <p:spPr>
          <a:xfrm>
            <a:off x="457200" y="838200"/>
            <a:ext cx="8382000" cy="5105400"/>
          </a:xfrm>
          <a:noFill/>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To perform direct mapping, the binary main memory address is </a:t>
            </a:r>
            <a:r>
              <a:rPr lang="en-US" altLang="en-US" sz="2400" dirty="0" smtClean="0">
                <a:latin typeface="Arial" charset="0"/>
              </a:rPr>
              <a:t>partitioned into </a:t>
            </a:r>
            <a:r>
              <a:rPr lang="en-US" altLang="en-US" sz="2400" dirty="0">
                <a:latin typeface="Arial" charset="0"/>
              </a:rPr>
              <a:t>the </a:t>
            </a:r>
            <a:r>
              <a:rPr lang="en-US" altLang="en-US" sz="2400" i="1" dirty="0">
                <a:latin typeface="Arial" charset="0"/>
              </a:rPr>
              <a:t>fields</a:t>
            </a:r>
            <a:r>
              <a:rPr lang="en-US" altLang="en-US" sz="2400" dirty="0">
                <a:latin typeface="Arial" charset="0"/>
              </a:rPr>
              <a:t> shown </a:t>
            </a:r>
            <a:r>
              <a:rPr lang="en-US" altLang="en-US" sz="2400" dirty="0" smtClean="0">
                <a:latin typeface="Arial" charset="0"/>
              </a:rPr>
              <a:t>below.</a:t>
            </a:r>
            <a:endParaRPr lang="en-US" altLang="en-US" sz="2400" dirty="0">
              <a:latin typeface="Arial" charset="0"/>
            </a:endParaRPr>
          </a:p>
          <a:p>
            <a:pPr lvl="1">
              <a:spcBef>
                <a:spcPts val="0"/>
              </a:spcBef>
            </a:pPr>
            <a:r>
              <a:rPr lang="en-US" altLang="en-US" sz="2400" dirty="0"/>
              <a:t>The </a:t>
            </a:r>
            <a:r>
              <a:rPr lang="en-US" altLang="en-US" sz="2400" i="1" dirty="0"/>
              <a:t>offset</a:t>
            </a:r>
            <a:r>
              <a:rPr lang="en-US" altLang="en-US" sz="2400" dirty="0"/>
              <a:t> field uniquely identifies an address within a </a:t>
            </a:r>
            <a:r>
              <a:rPr lang="en-US" altLang="en-US" sz="2400" dirty="0" smtClean="0"/>
              <a:t>specific block</a:t>
            </a:r>
            <a:r>
              <a:rPr lang="en-US" altLang="en-US" sz="2400" dirty="0"/>
              <a:t>.</a:t>
            </a:r>
          </a:p>
          <a:p>
            <a:pPr lvl="1">
              <a:spcBef>
                <a:spcPts val="0"/>
              </a:spcBef>
            </a:pPr>
            <a:r>
              <a:rPr lang="en-US" altLang="en-US" sz="2400" dirty="0" smtClean="0"/>
              <a:t>The </a:t>
            </a:r>
            <a:r>
              <a:rPr lang="en-US" altLang="en-US" sz="2400" i="1" dirty="0" smtClean="0"/>
              <a:t>block</a:t>
            </a:r>
            <a:r>
              <a:rPr lang="en-US" altLang="en-US" sz="2400" dirty="0" smtClean="0"/>
              <a:t> field selects </a:t>
            </a:r>
            <a:r>
              <a:rPr lang="en-US" altLang="en-US" sz="2400" dirty="0"/>
              <a:t>a unique block of cache.</a:t>
            </a:r>
          </a:p>
          <a:p>
            <a:pPr lvl="1">
              <a:spcBef>
                <a:spcPts val="0"/>
              </a:spcBef>
            </a:pPr>
            <a:r>
              <a:rPr lang="en-US" altLang="en-US" sz="2400" dirty="0"/>
              <a:t>The </a:t>
            </a:r>
            <a:r>
              <a:rPr lang="en-US" altLang="en-US" sz="2400" i="1" dirty="0"/>
              <a:t>tag</a:t>
            </a:r>
            <a:r>
              <a:rPr lang="en-US" altLang="en-US" sz="2400" dirty="0"/>
              <a:t> field is whatever is left </a:t>
            </a:r>
            <a:r>
              <a:rPr lang="en-US" altLang="en-US" sz="2400" dirty="0" smtClean="0"/>
              <a:t>over.</a:t>
            </a:r>
          </a:p>
          <a:p>
            <a:pPr lvl="1"/>
            <a:endParaRPr lang="en-US" altLang="en-US" sz="2400" dirty="0" smtClean="0"/>
          </a:p>
          <a:p>
            <a:pPr lvl="1"/>
            <a:endParaRPr lang="en-US" altLang="en-US" sz="2400" dirty="0"/>
          </a:p>
          <a:p>
            <a:pPr lvl="1"/>
            <a:endParaRPr lang="en-US" altLang="en-US" sz="2400" dirty="0" smtClean="0"/>
          </a:p>
          <a:p>
            <a:pPr lvl="1"/>
            <a:endParaRPr lang="en-US" altLang="en-US" sz="2400" dirty="0"/>
          </a:p>
          <a:p>
            <a:r>
              <a:rPr lang="en-US" altLang="en-US" sz="2400" dirty="0" smtClean="0">
                <a:latin typeface="Arial" charset="0"/>
              </a:rPr>
              <a:t>The </a:t>
            </a:r>
            <a:r>
              <a:rPr lang="en-US" altLang="en-US" sz="2400" dirty="0">
                <a:latin typeface="Arial" charset="0"/>
              </a:rPr>
              <a:t>sizes of these fields are determined by characteristics of both memory and cache.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35C7503-8BFF-45FE-99D0-F2BF1FAF6434}" type="slidenum">
              <a:rPr lang="en-US" altLang="en-US"/>
              <a:pPr/>
              <a:t>17</a:t>
            </a:fld>
            <a:endParaRPr lang="en-US" altLang="en-US"/>
          </a:p>
        </p:txBody>
      </p:sp>
      <p:sp>
        <p:nvSpPr>
          <p:cNvPr id="728067" name="Rectangle 3"/>
          <p:cNvSpPr>
            <a:spLocks noGrp="1" noChangeArrowheads="1"/>
          </p:cNvSpPr>
          <p:nvPr>
            <p:ph type="body" idx="1"/>
          </p:nvPr>
        </p:nvSpPr>
        <p:spPr>
          <a:xfrm>
            <a:off x="381000" y="914400"/>
            <a:ext cx="8305800" cy="4648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u="sng" dirty="0">
                <a:latin typeface="Arial" charset="0"/>
              </a:rPr>
              <a:t>EXAMPLE 6.1</a:t>
            </a:r>
            <a:r>
              <a:rPr lang="en-US" altLang="en-US" sz="2600" dirty="0">
                <a:latin typeface="Arial" charset="0"/>
              </a:rPr>
              <a:t> Consider a </a:t>
            </a:r>
            <a:r>
              <a:rPr lang="en-US" altLang="en-US" sz="2600" dirty="0" smtClean="0">
                <a:latin typeface="Arial" charset="0"/>
              </a:rPr>
              <a:t>byte-addressable </a:t>
            </a:r>
            <a:r>
              <a:rPr lang="en-US" altLang="en-US" sz="2600" dirty="0">
                <a:latin typeface="Arial" charset="0"/>
              </a:rPr>
              <a:t>main memory consisting of </a:t>
            </a:r>
            <a:r>
              <a:rPr lang="en-US" altLang="en-US" sz="2600" dirty="0" smtClean="0">
                <a:latin typeface="Arial" charset="0"/>
              </a:rPr>
              <a:t>4 blocks</a:t>
            </a:r>
            <a:r>
              <a:rPr lang="en-US" altLang="en-US" sz="2600" dirty="0">
                <a:latin typeface="Arial" charset="0"/>
              </a:rPr>
              <a:t>, and a cache with </a:t>
            </a:r>
            <a:r>
              <a:rPr lang="en-US" altLang="en-US" sz="2600" dirty="0" smtClean="0">
                <a:latin typeface="Arial" charset="0"/>
              </a:rPr>
              <a:t>2 blocks</a:t>
            </a:r>
            <a:r>
              <a:rPr lang="en-US" altLang="en-US" sz="2600" dirty="0">
                <a:latin typeface="Arial" charset="0"/>
              </a:rPr>
              <a:t>, where each block is 4 </a:t>
            </a:r>
            <a:r>
              <a:rPr lang="en-US" altLang="en-US" sz="2600" dirty="0" smtClean="0">
                <a:latin typeface="Arial" charset="0"/>
              </a:rPr>
              <a:t>bytes. </a:t>
            </a:r>
            <a:endParaRPr lang="en-US" altLang="en-US" sz="2600" dirty="0">
              <a:latin typeface="Arial" charset="0"/>
            </a:endParaRPr>
          </a:p>
          <a:p>
            <a:pPr>
              <a:spcBef>
                <a:spcPct val="30000"/>
              </a:spcBef>
            </a:pPr>
            <a:r>
              <a:rPr lang="en-US" altLang="en-US" sz="2600" dirty="0">
                <a:latin typeface="Arial" charset="0"/>
              </a:rPr>
              <a:t>This means Block 0 and 2 of main memory map to Block 0 of cache, and Blocks 1 and 3 of main memory map to Block 1 of cache.</a:t>
            </a:r>
          </a:p>
          <a:p>
            <a:pPr>
              <a:spcBef>
                <a:spcPct val="30000"/>
              </a:spcBef>
            </a:pPr>
            <a:r>
              <a:rPr lang="en-US" altLang="en-US" sz="2600" dirty="0">
                <a:latin typeface="Arial" charset="0"/>
              </a:rPr>
              <a:t>Using the tag, block, and offset fields, we can see how main memory maps to cache as follows.</a:t>
            </a:r>
          </a:p>
        </p:txBody>
      </p:sp>
      <p:sp>
        <p:nvSpPr>
          <p:cNvPr id="72807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EC751A7-80A6-46C0-A784-F894995DB179}" type="slidenum">
              <a:rPr lang="en-US" altLang="en-US"/>
              <a:pPr/>
              <a:t>18</a:t>
            </a:fld>
            <a:endParaRPr lang="en-US" altLang="en-US"/>
          </a:p>
        </p:txBody>
      </p:sp>
      <p:sp>
        <p:nvSpPr>
          <p:cNvPr id="818178" name="Rectangle 2"/>
          <p:cNvSpPr>
            <a:spLocks noGrp="1" noChangeArrowheads="1"/>
          </p:cNvSpPr>
          <p:nvPr>
            <p:ph type="body" idx="1"/>
          </p:nvPr>
        </p:nvSpPr>
        <p:spPr>
          <a:xfrm>
            <a:off x="381000" y="762000"/>
            <a:ext cx="8305800" cy="3505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400" u="sng" dirty="0">
                <a:latin typeface="Arial" charset="0"/>
              </a:rPr>
              <a:t>EXAMPLE </a:t>
            </a:r>
            <a:r>
              <a:rPr lang="en-US" altLang="en-US" sz="2400" u="sng" dirty="0" smtClean="0">
                <a:latin typeface="Arial" charset="0"/>
              </a:rPr>
              <a:t>6.1 Cont’d</a:t>
            </a:r>
            <a:r>
              <a:rPr lang="en-US" altLang="en-US" sz="2400" dirty="0">
                <a:latin typeface="Arial" charset="0"/>
              </a:rPr>
              <a:t> Consider a byte-addressable main memory consisting of 4 blocks, and a cache with 2 blocks, where each block is 4 bytes. </a:t>
            </a:r>
          </a:p>
          <a:p>
            <a:pPr lvl="1">
              <a:lnSpc>
                <a:spcPct val="120000"/>
              </a:lnSpc>
              <a:spcBef>
                <a:spcPct val="30000"/>
              </a:spcBef>
            </a:pPr>
            <a:r>
              <a:rPr lang="en-US" altLang="en-US" sz="2000" dirty="0">
                <a:latin typeface="Arial" charset="0"/>
              </a:rPr>
              <a:t>First, we need to determine the address format for mapping. Each block is 4 </a:t>
            </a:r>
            <a:r>
              <a:rPr lang="en-US" altLang="en-US" sz="2000" dirty="0" smtClean="0">
                <a:latin typeface="Arial" charset="0"/>
              </a:rPr>
              <a:t>bytes, </a:t>
            </a:r>
            <a:r>
              <a:rPr lang="en-US" altLang="en-US" sz="2000" dirty="0">
                <a:latin typeface="Arial" charset="0"/>
              </a:rPr>
              <a:t>so the offset field must contain 2 bits; there are 2 blocks in cache, so the block field must contain 1 bit; this leaves 1 bit for the tag (as a main memory address has 4 bits because there are a total of 2</a:t>
            </a:r>
            <a:r>
              <a:rPr lang="en-US" altLang="en-US" baseline="30000" dirty="0">
                <a:latin typeface="Arial" charset="0"/>
              </a:rPr>
              <a:t>4</a:t>
            </a:r>
            <a:r>
              <a:rPr lang="en-US" altLang="en-US" sz="2000" dirty="0">
                <a:latin typeface="Arial" charset="0"/>
              </a:rPr>
              <a:t>=16 </a:t>
            </a:r>
            <a:r>
              <a:rPr lang="en-US" altLang="en-US" sz="2000" dirty="0" smtClean="0">
                <a:latin typeface="Arial" charset="0"/>
              </a:rPr>
              <a:t>bytes).</a:t>
            </a:r>
            <a:endParaRPr lang="en-US" altLang="en-US" sz="2000" dirty="0">
              <a:latin typeface="Arial" charset="0"/>
            </a:endParaRPr>
          </a:p>
        </p:txBody>
      </p:sp>
      <p:sp>
        <p:nvSpPr>
          <p:cNvPr id="818179" name="Rectangle 3"/>
          <p:cNvSpPr>
            <a:spLocks noGrp="1" noChangeArrowheads="1"/>
          </p:cNvSpPr>
          <p:nvPr>
            <p:ph type="title"/>
          </p:nvPr>
        </p:nvSpPr>
        <p:spPr>
          <a:xfrm>
            <a:off x="1600200" y="228600"/>
            <a:ext cx="5943600" cy="547688"/>
          </a:xfrm>
          <a:noFill/>
          <a:ln/>
        </p:spPr>
        <p:txBody>
          <a:bodyPr/>
          <a:lstStyle/>
          <a:p>
            <a:r>
              <a:rPr lang="en-US" altLang="en-US" dirty="0"/>
              <a:t>6.4 Cache Memory</a:t>
            </a:r>
          </a:p>
        </p:txBody>
      </p:sp>
      <p:pic>
        <p:nvPicPr>
          <p:cNvPr id="818180" name="Picture 4" descr="17"/>
          <p:cNvPicPr>
            <a:picLocks noChangeAspect="1" noChangeArrowheads="1"/>
          </p:cNvPicPr>
          <p:nvPr/>
        </p:nvPicPr>
        <p:blipFill>
          <a:blip r:embed="rId4">
            <a:extLst>
              <a:ext uri="{28A0092B-C50C-407E-A947-70E740481C1C}">
                <a14:useLocalDpi xmlns:a14="http://schemas.microsoft.com/office/drawing/2010/main" val="0"/>
              </a:ext>
            </a:extLst>
          </a:blip>
          <a:srcRect t="9230"/>
          <a:stretch>
            <a:fillRect/>
          </a:stretch>
        </p:blipFill>
        <p:spPr bwMode="auto">
          <a:xfrm>
            <a:off x="1666875" y="3962400"/>
            <a:ext cx="5810250" cy="175101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FDAD2C09-9A79-405A-B3B3-F181FDFEF442}" type="slidenum">
              <a:rPr lang="en-US" altLang="en-US"/>
              <a:pPr/>
              <a:t>19</a:t>
            </a:fld>
            <a:endParaRPr lang="en-US" altLang="en-US"/>
          </a:p>
        </p:txBody>
      </p:sp>
      <p:sp>
        <p:nvSpPr>
          <p:cNvPr id="820226" name="Rectangle 2"/>
          <p:cNvSpPr>
            <a:spLocks noGrp="1" noChangeArrowheads="1"/>
          </p:cNvSpPr>
          <p:nvPr>
            <p:ph type="body" idx="1"/>
          </p:nvPr>
        </p:nvSpPr>
        <p:spPr>
          <a:xfrm>
            <a:off x="228600" y="762000"/>
            <a:ext cx="4495800" cy="5029200"/>
          </a:xfrm>
          <a:noFill/>
          <a:extLst>
            <a:ext uri="{909E8E84-426E-40DD-AFC4-6F175D3DCCD1}">
              <a14:hiddenFill xmlns:a14="http://schemas.microsoft.com/office/drawing/2010/main">
                <a:solidFill>
                  <a:srgbClr val="E4F5FF"/>
                </a:solidFill>
              </a14:hiddenFill>
            </a:ext>
          </a:extLst>
        </p:spPr>
        <p:txBody>
          <a:bodyPr/>
          <a:lstStyle/>
          <a:p>
            <a:pPr marL="228600" indent="-228600">
              <a:spcBef>
                <a:spcPct val="30000"/>
              </a:spcBef>
            </a:pPr>
            <a:r>
              <a:rPr lang="en-US" altLang="en-US" sz="2400" u="sng" dirty="0">
                <a:latin typeface="Arial" charset="0"/>
              </a:rPr>
              <a:t>EXAMPLE 6.1</a:t>
            </a:r>
            <a:r>
              <a:rPr lang="en-US" altLang="en-US" sz="2400" dirty="0">
                <a:latin typeface="Arial" charset="0"/>
              </a:rPr>
              <a:t> Cont'd</a:t>
            </a:r>
          </a:p>
          <a:p>
            <a:pPr marL="571500" lvl="1" indent="-228600">
              <a:lnSpc>
                <a:spcPct val="120000"/>
              </a:lnSpc>
              <a:spcBef>
                <a:spcPct val="30000"/>
              </a:spcBef>
            </a:pPr>
            <a:r>
              <a:rPr lang="en-US" altLang="en-US" sz="2000" dirty="0">
                <a:latin typeface="Arial" charset="0"/>
              </a:rPr>
              <a:t>Suppose we need to access main memory address 3</a:t>
            </a:r>
            <a:r>
              <a:rPr lang="en-US" altLang="en-US" baseline="-25000" dirty="0">
                <a:latin typeface="Arial" charset="0"/>
              </a:rPr>
              <a:t>16</a:t>
            </a:r>
            <a:r>
              <a:rPr lang="en-US" altLang="en-US" sz="2000" dirty="0">
                <a:latin typeface="Arial" charset="0"/>
              </a:rPr>
              <a:t> </a:t>
            </a:r>
            <a:r>
              <a:rPr lang="en-US" altLang="en-US" sz="2000" dirty="0" smtClean="0">
                <a:latin typeface="Arial" charset="0"/>
              </a:rPr>
              <a:t>(0x0011 </a:t>
            </a:r>
            <a:r>
              <a:rPr lang="en-US" altLang="en-US" sz="2000" dirty="0">
                <a:latin typeface="Arial" charset="0"/>
              </a:rPr>
              <a:t>in binary). If we partition </a:t>
            </a:r>
            <a:r>
              <a:rPr lang="en-US" altLang="en-US" sz="2000" dirty="0" smtClean="0">
                <a:latin typeface="Arial" charset="0"/>
              </a:rPr>
              <a:t>0x0011 </a:t>
            </a:r>
            <a:r>
              <a:rPr lang="en-US" altLang="en-US" sz="2000" dirty="0">
                <a:latin typeface="Arial" charset="0"/>
              </a:rPr>
              <a:t>using the address format from Figure a, we get Figure b.</a:t>
            </a:r>
          </a:p>
          <a:p>
            <a:pPr marL="571500" lvl="1" indent="-228600">
              <a:lnSpc>
                <a:spcPct val="120000"/>
              </a:lnSpc>
              <a:spcBef>
                <a:spcPct val="30000"/>
              </a:spcBef>
            </a:pPr>
            <a:r>
              <a:rPr lang="en-US" altLang="en-US" sz="2000" dirty="0">
                <a:latin typeface="Arial" charset="0"/>
              </a:rPr>
              <a:t>Thus, the main memory address </a:t>
            </a:r>
            <a:r>
              <a:rPr lang="en-US" altLang="en-US" sz="2000" dirty="0" smtClean="0">
                <a:latin typeface="Arial" charset="0"/>
              </a:rPr>
              <a:t>0x0011 </a:t>
            </a:r>
            <a:r>
              <a:rPr lang="en-US" altLang="en-US" sz="2000" dirty="0">
                <a:latin typeface="Arial" charset="0"/>
              </a:rPr>
              <a:t>maps to cache block 0.</a:t>
            </a:r>
          </a:p>
          <a:p>
            <a:pPr marL="571500" lvl="1" indent="-228600">
              <a:lnSpc>
                <a:spcPct val="120000"/>
              </a:lnSpc>
              <a:spcBef>
                <a:spcPct val="30000"/>
              </a:spcBef>
            </a:pPr>
            <a:r>
              <a:rPr lang="en-US" altLang="en-US" sz="2000" dirty="0">
                <a:latin typeface="Arial" charset="0"/>
              </a:rPr>
              <a:t> Figure c shows this mapping, along with the tag that is also stored with the data.</a:t>
            </a:r>
          </a:p>
        </p:txBody>
      </p:sp>
      <p:sp>
        <p:nvSpPr>
          <p:cNvPr id="820227"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820228" name="Picture 4" descr="17"/>
          <p:cNvPicPr>
            <a:picLocks noChangeAspect="1" noChangeArrowheads="1"/>
          </p:cNvPicPr>
          <p:nvPr/>
        </p:nvPicPr>
        <p:blipFill>
          <a:blip r:embed="rId4">
            <a:extLst>
              <a:ext uri="{28A0092B-C50C-407E-A947-70E740481C1C}">
                <a14:useLocalDpi xmlns:a14="http://schemas.microsoft.com/office/drawing/2010/main" val="0"/>
              </a:ext>
            </a:extLst>
          </a:blip>
          <a:srcRect t="9230" r="9677"/>
          <a:stretch>
            <a:fillRect/>
          </a:stretch>
        </p:blipFill>
        <p:spPr bwMode="auto">
          <a:xfrm>
            <a:off x="5105400" y="914400"/>
            <a:ext cx="3733800" cy="1246188"/>
          </a:xfrm>
          <a:prstGeom prst="rect">
            <a:avLst/>
          </a:prstGeom>
          <a:noFill/>
          <a:extLst>
            <a:ext uri="{909E8E84-426E-40DD-AFC4-6F175D3DCCD1}">
              <a14:hiddenFill xmlns:a14="http://schemas.microsoft.com/office/drawing/2010/main">
                <a:solidFill>
                  <a:srgbClr val="FFFFFF"/>
                </a:solidFill>
              </a14:hiddenFill>
            </a:ext>
          </a:extLst>
        </p:spPr>
      </p:pic>
      <p:sp>
        <p:nvSpPr>
          <p:cNvPr id="820229" name="Oval 5"/>
          <p:cNvSpPr>
            <a:spLocks noChangeArrowheads="1"/>
          </p:cNvSpPr>
          <p:nvPr/>
        </p:nvSpPr>
        <p:spPr bwMode="auto">
          <a:xfrm>
            <a:off x="4800600" y="1219200"/>
            <a:ext cx="442913" cy="4810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a</a:t>
            </a:r>
          </a:p>
        </p:txBody>
      </p:sp>
      <p:pic>
        <p:nvPicPr>
          <p:cNvPr id="820230" name="Picture 6" descr="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133600"/>
            <a:ext cx="3667125" cy="931863"/>
          </a:xfrm>
          <a:prstGeom prst="rect">
            <a:avLst/>
          </a:prstGeom>
          <a:noFill/>
          <a:extLst>
            <a:ext uri="{909E8E84-426E-40DD-AFC4-6F175D3DCCD1}">
              <a14:hiddenFill xmlns:a14="http://schemas.microsoft.com/office/drawing/2010/main">
                <a:solidFill>
                  <a:srgbClr val="FFFFFF"/>
                </a:solidFill>
              </a14:hiddenFill>
            </a:ext>
          </a:extLst>
        </p:spPr>
      </p:pic>
      <p:sp>
        <p:nvSpPr>
          <p:cNvPr id="820231" name="Oval 7"/>
          <p:cNvSpPr>
            <a:spLocks noChangeArrowheads="1"/>
          </p:cNvSpPr>
          <p:nvPr/>
        </p:nvSpPr>
        <p:spPr bwMode="auto">
          <a:xfrm>
            <a:off x="4800600" y="2227263"/>
            <a:ext cx="442913" cy="481012"/>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b</a:t>
            </a:r>
          </a:p>
        </p:txBody>
      </p:sp>
      <p:sp>
        <p:nvSpPr>
          <p:cNvPr id="820234" name="Text Box 10"/>
          <p:cNvSpPr txBox="1">
            <a:spLocks noChangeArrowheads="1"/>
          </p:cNvSpPr>
          <p:nvPr/>
        </p:nvSpPr>
        <p:spPr bwMode="auto">
          <a:xfrm>
            <a:off x="1219200" y="5410200"/>
            <a:ext cx="26670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800" b="1">
                <a:solidFill>
                  <a:srgbClr val="CC3300"/>
                </a:solidFill>
              </a:rPr>
              <a:t>The next slide illustrates another mapping.</a:t>
            </a:r>
            <a:endParaRPr lang="en-US" altLang="en-US" sz="1600"/>
          </a:p>
        </p:txBody>
      </p:sp>
      <p:pic>
        <p:nvPicPr>
          <p:cNvPr id="820235" name="Picture 11" descr="Fig6-4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48000"/>
            <a:ext cx="4419600" cy="3354388"/>
          </a:xfrm>
          <a:prstGeom prst="rect">
            <a:avLst/>
          </a:prstGeom>
          <a:noFill/>
          <a:extLst>
            <a:ext uri="{909E8E84-426E-40DD-AFC4-6F175D3DCCD1}">
              <a14:hiddenFill xmlns:a14="http://schemas.microsoft.com/office/drawing/2010/main">
                <a:solidFill>
                  <a:srgbClr val="FFFFFF"/>
                </a:solidFill>
              </a14:hiddenFill>
            </a:ext>
          </a:extLst>
        </p:spPr>
      </p:pic>
      <p:sp>
        <p:nvSpPr>
          <p:cNvPr id="820233" name="Oval 9"/>
          <p:cNvSpPr>
            <a:spLocks noChangeArrowheads="1"/>
          </p:cNvSpPr>
          <p:nvPr/>
        </p:nvSpPr>
        <p:spPr bwMode="auto">
          <a:xfrm>
            <a:off x="6858000" y="5181600"/>
            <a:ext cx="442913" cy="4810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c</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2E486D-D3EC-4BD5-9B96-6552B502380C}" type="slidenum">
              <a:rPr lang="en-US" altLang="en-US"/>
              <a:pPr/>
              <a:t>2</a:t>
            </a:fld>
            <a:endParaRPr lang="en-US" altLang="en-US"/>
          </a:p>
        </p:txBody>
      </p:sp>
      <p:sp>
        <p:nvSpPr>
          <p:cNvPr id="2050" name="Rectangle 2"/>
          <p:cNvSpPr>
            <a:spLocks noGrp="1" noChangeArrowheads="1"/>
          </p:cNvSpPr>
          <p:nvPr>
            <p:ph type="title"/>
          </p:nvPr>
        </p:nvSpPr>
        <p:spPr>
          <a:xfrm>
            <a:off x="1714500" y="381000"/>
            <a:ext cx="5715000" cy="547688"/>
          </a:xfrm>
        </p:spPr>
        <p:txBody>
          <a:bodyPr/>
          <a:lstStyle/>
          <a:p>
            <a:r>
              <a:rPr lang="en-US" altLang="en-US"/>
              <a:t>Chapter 6 Objectives</a:t>
            </a:r>
          </a:p>
        </p:txBody>
      </p:sp>
      <p:sp>
        <p:nvSpPr>
          <p:cNvPr id="2052" name="Rectangle 4"/>
          <p:cNvSpPr>
            <a:spLocks noGrp="1" noChangeArrowheads="1"/>
          </p:cNvSpPr>
          <p:nvPr>
            <p:ph type="body" idx="1"/>
          </p:nvPr>
        </p:nvSpPr>
        <p:spPr>
          <a:xfrm>
            <a:off x="533400" y="1295400"/>
            <a:ext cx="8001000" cy="4267200"/>
          </a:xfrm>
          <a:noFill/>
          <a:ln/>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sz="2600" dirty="0">
                <a:latin typeface="Arial" charset="0"/>
              </a:rPr>
              <a:t>Master the concepts of hierarchical memory organization.</a:t>
            </a:r>
          </a:p>
          <a:p>
            <a:pPr>
              <a:lnSpc>
                <a:spcPct val="120000"/>
              </a:lnSpc>
            </a:pPr>
            <a:r>
              <a:rPr lang="en-US" altLang="en-US" sz="2600" dirty="0">
                <a:latin typeface="Arial" charset="0"/>
              </a:rPr>
              <a:t>Understand how each level of memory contributes to system performance, and how the performance is measured.</a:t>
            </a:r>
          </a:p>
          <a:p>
            <a:pPr>
              <a:lnSpc>
                <a:spcPct val="120000"/>
              </a:lnSpc>
            </a:pPr>
            <a:r>
              <a:rPr lang="en-US" altLang="en-US" sz="2600" dirty="0">
                <a:latin typeface="Arial" charset="0"/>
              </a:rPr>
              <a:t>Master the concepts behind cache memory, virtual memory, memory segmentation, paging and address translation.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2C205DD-6ADF-4EF2-BDB2-ED3533CF2E11}" type="slidenum">
              <a:rPr lang="en-US" altLang="en-US"/>
              <a:pPr/>
              <a:t>20</a:t>
            </a:fld>
            <a:endParaRPr lang="en-US" altLang="en-US"/>
          </a:p>
        </p:txBody>
      </p:sp>
      <p:sp>
        <p:nvSpPr>
          <p:cNvPr id="822287" name="Rectangle 15"/>
          <p:cNvSpPr>
            <a:spLocks noChangeArrowheads="1"/>
          </p:cNvSpPr>
          <p:nvPr/>
        </p:nvSpPr>
        <p:spPr bwMode="auto">
          <a:xfrm>
            <a:off x="4648200" y="838200"/>
            <a:ext cx="4419600" cy="4572000"/>
          </a:xfrm>
          <a:prstGeom prst="rect">
            <a:avLst/>
          </a:prstGeom>
          <a:solidFill>
            <a:srgbClr val="FFCC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275"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grpSp>
        <p:nvGrpSpPr>
          <p:cNvPr id="822293" name="Group 21"/>
          <p:cNvGrpSpPr>
            <a:grpSpLocks/>
          </p:cNvGrpSpPr>
          <p:nvPr/>
        </p:nvGrpSpPr>
        <p:grpSpPr bwMode="auto">
          <a:xfrm>
            <a:off x="4800600" y="990600"/>
            <a:ext cx="4191000" cy="4114800"/>
            <a:chOff x="3024" y="624"/>
            <a:chExt cx="2640" cy="2592"/>
          </a:xfrm>
        </p:grpSpPr>
        <p:pic>
          <p:nvPicPr>
            <p:cNvPr id="822289" name="Picture 17" descr="19b"/>
            <p:cNvPicPr>
              <a:picLocks noChangeAspect="1" noChangeArrowheads="1"/>
            </p:cNvPicPr>
            <p:nvPr/>
          </p:nvPicPr>
          <p:blipFill>
            <a:blip r:embed="rId4">
              <a:extLst>
                <a:ext uri="{28A0092B-C50C-407E-A947-70E740481C1C}">
                  <a14:useLocalDpi xmlns:a14="http://schemas.microsoft.com/office/drawing/2010/main" val="0"/>
                </a:ext>
              </a:extLst>
            </a:blip>
            <a:srcRect l="3719" r="5042"/>
            <a:stretch>
              <a:fillRect/>
            </a:stretch>
          </p:blipFill>
          <p:spPr bwMode="auto">
            <a:xfrm>
              <a:off x="3024" y="1230"/>
              <a:ext cx="2640" cy="1986"/>
            </a:xfrm>
            <a:prstGeom prst="rect">
              <a:avLst/>
            </a:prstGeom>
            <a:noFill/>
            <a:extLst>
              <a:ext uri="{909E8E84-426E-40DD-AFC4-6F175D3DCCD1}">
                <a14:hiddenFill xmlns:a14="http://schemas.microsoft.com/office/drawing/2010/main">
                  <a:solidFill>
                    <a:srgbClr val="FFFFFF"/>
                  </a:solidFill>
                </a14:hiddenFill>
              </a:ext>
            </a:extLst>
          </p:spPr>
        </p:pic>
        <p:sp>
          <p:nvSpPr>
            <p:cNvPr id="822291" name="Rectangle 19"/>
            <p:cNvSpPr>
              <a:spLocks noChangeArrowheads="1"/>
            </p:cNvSpPr>
            <p:nvPr/>
          </p:nvSpPr>
          <p:spPr bwMode="auto">
            <a:xfrm>
              <a:off x="3024" y="624"/>
              <a:ext cx="2640" cy="6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822285" name="Picture 13" descr="19a"/>
            <p:cNvPicPr>
              <a:picLocks noChangeAspect="1" noChangeArrowheads="1"/>
            </p:cNvPicPr>
            <p:nvPr/>
          </p:nvPicPr>
          <p:blipFill>
            <a:blip r:embed="rId5">
              <a:extLst>
                <a:ext uri="{28A0092B-C50C-407E-A947-70E740481C1C}">
                  <a14:useLocalDpi xmlns:a14="http://schemas.microsoft.com/office/drawing/2010/main" val="0"/>
                </a:ext>
              </a:extLst>
            </a:blip>
            <a:srcRect t="13933"/>
            <a:stretch>
              <a:fillRect/>
            </a:stretch>
          </p:blipFill>
          <p:spPr bwMode="auto">
            <a:xfrm>
              <a:off x="3168" y="655"/>
              <a:ext cx="2352" cy="5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2295" name="Group 23"/>
          <p:cNvGrpSpPr>
            <a:grpSpLocks/>
          </p:cNvGrpSpPr>
          <p:nvPr/>
        </p:nvGrpSpPr>
        <p:grpSpPr bwMode="auto">
          <a:xfrm>
            <a:off x="304800" y="838200"/>
            <a:ext cx="4419600" cy="4572000"/>
            <a:chOff x="192" y="528"/>
            <a:chExt cx="2784" cy="2880"/>
          </a:xfrm>
        </p:grpSpPr>
        <p:sp>
          <p:nvSpPr>
            <p:cNvPr id="822284" name="Rectangle 12"/>
            <p:cNvSpPr>
              <a:spLocks noChangeArrowheads="1"/>
            </p:cNvSpPr>
            <p:nvPr/>
          </p:nvSpPr>
          <p:spPr bwMode="auto">
            <a:xfrm>
              <a:off x="192" y="528"/>
              <a:ext cx="2784" cy="288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290" name="Rectangle 18"/>
            <p:cNvSpPr>
              <a:spLocks noChangeArrowheads="1"/>
            </p:cNvSpPr>
            <p:nvPr/>
          </p:nvSpPr>
          <p:spPr bwMode="auto">
            <a:xfrm>
              <a:off x="240" y="624"/>
              <a:ext cx="2640" cy="5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822278" name="Picture 6" descr="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624"/>
              <a:ext cx="2310" cy="587"/>
            </a:xfrm>
            <a:prstGeom prst="rect">
              <a:avLst/>
            </a:prstGeom>
            <a:noFill/>
            <a:extLst>
              <a:ext uri="{909E8E84-426E-40DD-AFC4-6F175D3DCCD1}">
                <a14:hiddenFill xmlns:a14="http://schemas.microsoft.com/office/drawing/2010/main">
                  <a:solidFill>
                    <a:srgbClr val="FFFFFF"/>
                  </a:solidFill>
                </a14:hiddenFill>
              </a:ext>
            </a:extLst>
          </p:spPr>
        </p:pic>
        <p:pic>
          <p:nvPicPr>
            <p:cNvPr id="822294" name="Picture 22" descr="Fig6-4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152"/>
              <a:ext cx="2688" cy="204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21</a:t>
            </a:fld>
            <a:endParaRPr lang="en-US" altLang="en-US"/>
          </a:p>
        </p:txBody>
      </p:sp>
      <p:sp>
        <p:nvSpPr>
          <p:cNvPr id="730115" name="Rectangle 3"/>
          <p:cNvSpPr>
            <a:spLocks noGrp="1" noChangeArrowheads="1"/>
          </p:cNvSpPr>
          <p:nvPr>
            <p:ph type="body" idx="1"/>
          </p:nvPr>
        </p:nvSpPr>
        <p:spPr>
          <a:xfrm>
            <a:off x="419100" y="895350"/>
            <a:ext cx="8305800" cy="3829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a:latin typeface="Arial" charset="0"/>
              </a:rPr>
              <a:t>EXAMPLE 6.2</a:t>
            </a:r>
            <a:r>
              <a:rPr lang="en-US" altLang="en-US" sz="2400">
                <a:latin typeface="Arial" charset="0"/>
              </a:rPr>
              <a:t> Assume a byte-addressable memory consists of 2</a:t>
            </a:r>
            <a:r>
              <a:rPr lang="en-US" altLang="en-US" sz="2400" baseline="30000">
                <a:latin typeface="Arial" charset="0"/>
              </a:rPr>
              <a:t>14</a:t>
            </a:r>
            <a:r>
              <a:rPr lang="en-US" altLang="en-US" sz="2400">
                <a:latin typeface="Arial" charset="0"/>
              </a:rPr>
              <a:t> bytes, cache has 16 blocks, and each block has 8 bytes. </a:t>
            </a:r>
          </a:p>
          <a:p>
            <a:pPr lvl="1">
              <a:spcBef>
                <a:spcPct val="10000"/>
              </a:spcBef>
            </a:pPr>
            <a:r>
              <a:rPr lang="en-US" altLang="en-US" sz="2200"/>
              <a:t>The number of memory blocks are:</a:t>
            </a:r>
          </a:p>
          <a:p>
            <a:pPr lvl="1">
              <a:spcBef>
                <a:spcPct val="30000"/>
              </a:spcBef>
            </a:pPr>
            <a:r>
              <a:rPr lang="en-US" altLang="en-US" sz="2200"/>
              <a:t>Each main memory address requires14 bits. Of this 14-bit address field, the rightmost 3 bits reflect the offset field </a:t>
            </a:r>
          </a:p>
          <a:p>
            <a:pPr lvl="1">
              <a:spcBef>
                <a:spcPct val="10000"/>
              </a:spcBef>
            </a:pPr>
            <a:r>
              <a:rPr lang="en-US" altLang="en-US" sz="2200"/>
              <a:t>We need 4 bits to select a specific block in cache, so the block field consists of the middle 4 bits. </a:t>
            </a:r>
          </a:p>
          <a:p>
            <a:pPr lvl="1">
              <a:spcBef>
                <a:spcPct val="10000"/>
              </a:spcBef>
            </a:pPr>
            <a:r>
              <a:rPr lang="en-US" altLang="en-US" sz="2200"/>
              <a:t>The remaining 7 bits make up the tag field. </a:t>
            </a: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30120" name="Picture 8" descr="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76400"/>
            <a:ext cx="1219200" cy="779463"/>
          </a:xfrm>
          <a:prstGeom prst="rect">
            <a:avLst/>
          </a:prstGeom>
          <a:noFill/>
          <a:extLst>
            <a:ext uri="{909E8E84-426E-40DD-AFC4-6F175D3DCCD1}">
              <a14:hiddenFill xmlns:a14="http://schemas.microsoft.com/office/drawing/2010/main">
                <a:solidFill>
                  <a:srgbClr val="FFFFFF"/>
                </a:solidFill>
              </a14:hiddenFill>
            </a:ext>
          </a:extLst>
        </p:spPr>
      </p:pic>
      <p:pic>
        <p:nvPicPr>
          <p:cNvPr id="730121" name="Picture 9" descr="20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238" y="4324350"/>
            <a:ext cx="4297362"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22</a:t>
            </a:fld>
            <a:endParaRPr lang="en-US" altLang="en-US"/>
          </a:p>
        </p:txBody>
      </p:sp>
      <p:sp>
        <p:nvSpPr>
          <p:cNvPr id="730115" name="Rectangle 3"/>
          <p:cNvSpPr>
            <a:spLocks noGrp="1" noChangeArrowheads="1"/>
          </p:cNvSpPr>
          <p:nvPr>
            <p:ph type="body" idx="1"/>
          </p:nvPr>
        </p:nvSpPr>
        <p:spPr>
          <a:xfrm>
            <a:off x="419100" y="895350"/>
            <a:ext cx="8305800" cy="2305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6.3</a:t>
            </a:r>
            <a:r>
              <a:rPr lang="en-US" altLang="en-US" sz="2400" dirty="0" smtClean="0">
                <a:latin typeface="Arial" charset="0"/>
              </a:rPr>
              <a:t> </a:t>
            </a:r>
            <a:r>
              <a:rPr lang="en-US" altLang="en-US" sz="2400" dirty="0">
                <a:latin typeface="Arial" charset="0"/>
              </a:rPr>
              <a:t>Assume a byte-addressable memory </a:t>
            </a:r>
            <a:r>
              <a:rPr lang="en-US" altLang="en-US" sz="2400" dirty="0" smtClean="0">
                <a:latin typeface="Arial" charset="0"/>
              </a:rPr>
              <a:t>consisting of 16 bytes divided into 8 blocks.  Cache contains 4 blocks. We know:</a:t>
            </a:r>
            <a:endParaRPr lang="en-US" altLang="en-US" sz="2400" dirty="0">
              <a:latin typeface="Arial" charset="0"/>
            </a:endParaRPr>
          </a:p>
          <a:p>
            <a:pPr lvl="1">
              <a:spcBef>
                <a:spcPct val="10000"/>
              </a:spcBef>
            </a:pPr>
            <a:r>
              <a:rPr lang="en-US" altLang="en-US" sz="2200" dirty="0" smtClean="0"/>
              <a:t>A memory address has 4 bits.</a:t>
            </a:r>
            <a:endParaRPr lang="en-US" altLang="en-US" sz="2200" dirty="0"/>
          </a:p>
          <a:p>
            <a:pPr lvl="1">
              <a:spcBef>
                <a:spcPct val="30000"/>
              </a:spcBef>
            </a:pPr>
            <a:r>
              <a:rPr lang="en-US" altLang="en-US" sz="2200" dirty="0" smtClean="0"/>
              <a:t>The 4-bit memory address is divided into the fields below. </a:t>
            </a:r>
            <a:endParaRPr lang="en-US" altLang="en-US" sz="2200" dirty="0"/>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2971800"/>
            <a:ext cx="6015037" cy="1977117"/>
          </a:xfrm>
          <a:prstGeom prst="rect">
            <a:avLst/>
          </a:prstGeom>
        </p:spPr>
      </p:pic>
    </p:spTree>
    <p:extLst>
      <p:ext uri="{BB962C8B-B14F-4D97-AF65-F5344CB8AC3E}">
        <p14:creationId xmlns:p14="http://schemas.microsoft.com/office/powerpoint/2010/main" val="147368968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23</a:t>
            </a:fld>
            <a:endParaRPr lang="en-US" altLang="en-US"/>
          </a:p>
        </p:txBody>
      </p:sp>
      <p:sp>
        <p:nvSpPr>
          <p:cNvPr id="730115" name="Rectangle 3"/>
          <p:cNvSpPr>
            <a:spLocks noGrp="1" noChangeArrowheads="1"/>
          </p:cNvSpPr>
          <p:nvPr>
            <p:ph type="body" idx="1"/>
          </p:nvPr>
        </p:nvSpPr>
        <p:spPr>
          <a:xfrm>
            <a:off x="419100" y="895350"/>
            <a:ext cx="8305800" cy="2305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6.3 Cont’d</a:t>
            </a:r>
            <a:r>
              <a:rPr lang="en-US" altLang="en-US" sz="2400" dirty="0" smtClean="0">
                <a:latin typeface="Arial" charset="0"/>
              </a:rPr>
              <a:t> The mapping for memory references is shown below:</a:t>
            </a:r>
            <a:endParaRPr lang="en-US" altLang="en-US" sz="2400" dirty="0">
              <a:latin typeface="Arial" charset="0"/>
            </a:endParaRP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1371600"/>
            <a:ext cx="4795837" cy="1576371"/>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0"/>
            <a:ext cx="8210550" cy="2697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31802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24</a:t>
            </a:fld>
            <a:endParaRPr lang="en-US" altLang="en-US"/>
          </a:p>
        </p:txBody>
      </p:sp>
      <p:sp>
        <p:nvSpPr>
          <p:cNvPr id="730115" name="Rectangle 3"/>
          <p:cNvSpPr>
            <a:spLocks noGrp="1" noChangeArrowheads="1"/>
          </p:cNvSpPr>
          <p:nvPr>
            <p:ph type="body" idx="1"/>
          </p:nvPr>
        </p:nvSpPr>
        <p:spPr>
          <a:xfrm>
            <a:off x="419100" y="895350"/>
            <a:ext cx="8305800" cy="3829050"/>
          </a:xfrm>
          <a:noFill/>
          <a:extLst>
            <a:ext uri="{909E8E84-426E-40DD-AFC4-6F175D3DCCD1}">
              <a14:hiddenFill xmlns:a14="http://schemas.microsoft.com/office/drawing/2010/main">
                <a:solidFill>
                  <a:srgbClr val="E4F5FF"/>
                </a:solidFill>
              </a14:hiddenFill>
            </a:ext>
          </a:extLst>
        </p:spPr>
        <p:txBody>
          <a:bodyPr/>
          <a:lstStyle/>
          <a:p>
            <a:pPr>
              <a:spcBef>
                <a:spcPts val="600"/>
              </a:spcBef>
            </a:pPr>
            <a:r>
              <a:rPr lang="en-US" altLang="en-US" sz="2400" u="sng" dirty="0">
                <a:latin typeface="Arial" charset="0"/>
              </a:rPr>
              <a:t>EXAMPLE </a:t>
            </a:r>
            <a:r>
              <a:rPr lang="en-US" altLang="en-US" sz="2400" u="sng" dirty="0" smtClean="0">
                <a:latin typeface="Arial" charset="0"/>
              </a:rPr>
              <a:t>6.4</a:t>
            </a:r>
            <a:r>
              <a:rPr lang="en-US" altLang="en-US" sz="2400" dirty="0" smtClean="0">
                <a:latin typeface="Arial" charset="0"/>
              </a:rPr>
              <a:t> Consider 16-bit memory addresses and 64 blocks of cache where each block contains 8 bytes. We have:</a:t>
            </a:r>
          </a:p>
          <a:p>
            <a:pPr lvl="1">
              <a:spcBef>
                <a:spcPts val="600"/>
              </a:spcBef>
            </a:pPr>
            <a:r>
              <a:rPr lang="en-US" altLang="en-US" sz="2200" dirty="0" smtClean="0"/>
              <a:t>3 bits for the offset</a:t>
            </a:r>
          </a:p>
          <a:p>
            <a:pPr lvl="1">
              <a:spcBef>
                <a:spcPts val="600"/>
              </a:spcBef>
            </a:pPr>
            <a:r>
              <a:rPr lang="en-US" altLang="en-US" sz="2200" dirty="0" smtClean="0"/>
              <a:t>6 bits for the block</a:t>
            </a:r>
          </a:p>
          <a:p>
            <a:pPr lvl="1">
              <a:spcBef>
                <a:spcPts val="600"/>
              </a:spcBef>
            </a:pPr>
            <a:r>
              <a:rPr lang="en-US" altLang="en-US" sz="2200" dirty="0" smtClean="0"/>
              <a:t>7 bits for the tag.</a:t>
            </a:r>
          </a:p>
          <a:p>
            <a:pPr>
              <a:spcBef>
                <a:spcPts val="600"/>
              </a:spcBef>
            </a:pPr>
            <a:r>
              <a:rPr lang="en-US" altLang="en-US" sz="2400" dirty="0" smtClean="0">
                <a:latin typeface="Arial" charset="0"/>
              </a:rPr>
              <a:t>A memory reference for 0x0404 maps as follows:</a:t>
            </a:r>
            <a:endParaRPr lang="en-US" altLang="en-US" sz="2400" dirty="0">
              <a:latin typeface="Arial" charset="0"/>
            </a:endParaRP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962400"/>
            <a:ext cx="7772400" cy="1716700"/>
          </a:xfrm>
          <a:prstGeom prst="rect">
            <a:avLst/>
          </a:prstGeom>
        </p:spPr>
      </p:pic>
    </p:spTree>
    <p:extLst>
      <p:ext uri="{BB962C8B-B14F-4D97-AF65-F5344CB8AC3E}">
        <p14:creationId xmlns:p14="http://schemas.microsoft.com/office/powerpoint/2010/main" val="3558386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869B31-043B-4ECB-AE89-72EB38DAC51B}" type="slidenum">
              <a:rPr lang="en-US" altLang="en-US"/>
              <a:pPr/>
              <a:t>25</a:t>
            </a:fld>
            <a:endParaRPr lang="en-US" altLang="en-US"/>
          </a:p>
        </p:txBody>
      </p:sp>
      <p:sp>
        <p:nvSpPr>
          <p:cNvPr id="732163" name="Rectangle 3"/>
          <p:cNvSpPr>
            <a:spLocks noGrp="1" noChangeArrowheads="1"/>
          </p:cNvSpPr>
          <p:nvPr>
            <p:ph type="body" idx="1"/>
          </p:nvPr>
        </p:nvSpPr>
        <p:spPr>
          <a:xfrm>
            <a:off x="723900" y="1143000"/>
            <a:ext cx="7696200" cy="4038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In summary, direct mapped cache maps main memory blocks in a modular fashion to cache blocks. The mapping depends on:</a:t>
            </a:r>
          </a:p>
          <a:p>
            <a:pPr>
              <a:spcBef>
                <a:spcPct val="10000"/>
              </a:spcBef>
            </a:pPr>
            <a:r>
              <a:rPr lang="en-US" altLang="en-US" sz="2600">
                <a:latin typeface="Arial" charset="0"/>
              </a:rPr>
              <a:t>The number of bits in the main memory address (how many addresses exist in main memory)</a:t>
            </a:r>
          </a:p>
          <a:p>
            <a:pPr>
              <a:spcBef>
                <a:spcPct val="10000"/>
              </a:spcBef>
            </a:pPr>
            <a:r>
              <a:rPr lang="en-US" altLang="en-US" sz="2600">
                <a:latin typeface="Arial" charset="0"/>
              </a:rPr>
              <a:t>The number of blocks are in cache (which determines the size of the block field)</a:t>
            </a:r>
          </a:p>
          <a:p>
            <a:pPr>
              <a:spcBef>
                <a:spcPct val="10000"/>
              </a:spcBef>
            </a:pPr>
            <a:r>
              <a:rPr lang="en-US" altLang="en-US" sz="2600">
                <a:latin typeface="Arial" charset="0"/>
              </a:rPr>
              <a:t>How many addresses (either bytes or words) are in a block (which determines the size of the offset field)</a:t>
            </a:r>
          </a:p>
        </p:txBody>
      </p:sp>
      <p:sp>
        <p:nvSpPr>
          <p:cNvPr id="732167"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CE4C30-6A97-44BD-A8A5-865553B7D421}" type="slidenum">
              <a:rPr lang="en-US" altLang="en-US"/>
              <a:pPr/>
              <a:t>26</a:t>
            </a:fld>
            <a:endParaRPr lang="en-US" altLang="en-US"/>
          </a:p>
        </p:txBody>
      </p:sp>
      <p:sp>
        <p:nvSpPr>
          <p:cNvPr id="736259" name="Rectangle 3"/>
          <p:cNvSpPr>
            <a:spLocks noGrp="1" noChangeArrowheads="1"/>
          </p:cNvSpPr>
          <p:nvPr>
            <p:ph type="body" idx="1"/>
          </p:nvPr>
        </p:nvSpPr>
        <p:spPr>
          <a:xfrm>
            <a:off x="685800" y="10668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Suppose instead of placing memory blocks in specific cache locations based on memory address, we could allow a block to go anywhere in cache.</a:t>
            </a:r>
          </a:p>
          <a:p>
            <a:pPr>
              <a:spcBef>
                <a:spcPct val="40000"/>
              </a:spcBef>
            </a:pPr>
            <a:r>
              <a:rPr lang="en-US" altLang="en-US" sz="2600">
                <a:latin typeface="Arial" charset="0"/>
              </a:rPr>
              <a:t>In this way, cache would have to fill up before any blocks are evicted.</a:t>
            </a:r>
          </a:p>
          <a:p>
            <a:pPr>
              <a:spcBef>
                <a:spcPct val="40000"/>
              </a:spcBef>
            </a:pPr>
            <a:r>
              <a:rPr lang="en-US" altLang="en-US" sz="2600">
                <a:latin typeface="Arial" charset="0"/>
              </a:rPr>
              <a:t>This is how </a:t>
            </a:r>
            <a:r>
              <a:rPr lang="en-US" altLang="en-US" sz="2600" i="1">
                <a:latin typeface="Arial" charset="0"/>
              </a:rPr>
              <a:t>fully associative</a:t>
            </a:r>
            <a:r>
              <a:rPr lang="en-US" altLang="en-US" sz="2600">
                <a:latin typeface="Arial" charset="0"/>
              </a:rPr>
              <a:t> cache works.  </a:t>
            </a:r>
          </a:p>
          <a:p>
            <a:pPr>
              <a:spcBef>
                <a:spcPct val="40000"/>
              </a:spcBef>
            </a:pPr>
            <a:r>
              <a:rPr lang="en-US" altLang="en-US" sz="2600">
                <a:latin typeface="Arial" charset="0"/>
              </a:rPr>
              <a:t>A memory address is partitioned into only two fields: the tag and the word.</a:t>
            </a:r>
          </a:p>
        </p:txBody>
      </p:sp>
      <p:sp>
        <p:nvSpPr>
          <p:cNvPr id="73626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D211EA-A3BE-427C-9B6A-628EB8EDD408}" type="slidenum">
              <a:rPr lang="en-US" altLang="en-US"/>
              <a:pPr/>
              <a:t>27</a:t>
            </a:fld>
            <a:endParaRPr lang="en-US" altLang="en-US"/>
          </a:p>
        </p:txBody>
      </p:sp>
      <p:sp>
        <p:nvSpPr>
          <p:cNvPr id="738307" name="Rectangle 3"/>
          <p:cNvSpPr>
            <a:spLocks noGrp="1" noChangeArrowheads="1"/>
          </p:cNvSpPr>
          <p:nvPr>
            <p:ph type="body" idx="1"/>
          </p:nvPr>
        </p:nvSpPr>
        <p:spPr>
          <a:xfrm>
            <a:off x="457200" y="1143000"/>
            <a:ext cx="81534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Suppose, as before, we have 14-bit memory addresses and a cache with 16 blocks, each block of size 8.  The field format of a memory reference is:</a:t>
            </a:r>
          </a:p>
          <a:p>
            <a:endParaRPr lang="en-US" altLang="en-US" sz="2600">
              <a:latin typeface="Arial" charset="0"/>
            </a:endParaRPr>
          </a:p>
          <a:p>
            <a:endParaRPr lang="en-US" altLang="en-US" sz="2600">
              <a:latin typeface="Arial" charset="0"/>
            </a:endParaRPr>
          </a:p>
          <a:p>
            <a:endParaRPr lang="en-US" altLang="en-US" sz="2600">
              <a:latin typeface="Arial" charset="0"/>
            </a:endParaRPr>
          </a:p>
          <a:p>
            <a:pPr>
              <a:spcBef>
                <a:spcPct val="40000"/>
              </a:spcBef>
            </a:pPr>
            <a:r>
              <a:rPr lang="en-US" altLang="en-US" sz="2600">
                <a:latin typeface="Arial" charset="0"/>
              </a:rPr>
              <a:t>When the cache is searched, all tags are searched in parallel to retrieve the data quickly.</a:t>
            </a:r>
          </a:p>
          <a:p>
            <a:r>
              <a:rPr lang="en-US" altLang="en-US" sz="2600">
                <a:latin typeface="Arial" charset="0"/>
              </a:rPr>
              <a:t>This requires special, costly hardware.</a:t>
            </a:r>
          </a:p>
        </p:txBody>
      </p:sp>
      <p:sp>
        <p:nvSpPr>
          <p:cNvPr id="738310"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38311" name="Picture 7" descr="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524827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6172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F0292C-D734-4F9B-B1AC-CF4B84C75024}" type="slidenum">
              <a:rPr lang="en-US" altLang="en-US"/>
              <a:pPr/>
              <a:t>28</a:t>
            </a:fld>
            <a:endParaRPr lang="en-US" altLang="en-US"/>
          </a:p>
        </p:txBody>
      </p:sp>
      <p:sp>
        <p:nvSpPr>
          <p:cNvPr id="740355" name="Rectangle 3"/>
          <p:cNvSpPr>
            <a:spLocks noGrp="1" noChangeArrowheads="1"/>
          </p:cNvSpPr>
          <p:nvPr>
            <p:ph type="body" idx="1"/>
          </p:nvPr>
        </p:nvSpPr>
        <p:spPr>
          <a:xfrm>
            <a:off x="609600" y="11430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You will recall that direct mapped cache evicts a block whenever another memory reference needs that block.</a:t>
            </a:r>
          </a:p>
          <a:p>
            <a:r>
              <a:rPr lang="en-US" altLang="en-US" sz="2600">
                <a:latin typeface="Arial" charset="0"/>
              </a:rPr>
              <a:t>With fully associative cache, we have no such mapping, thus we must devise an algorithm to determine which block to evict from the cache.</a:t>
            </a:r>
          </a:p>
          <a:p>
            <a:r>
              <a:rPr lang="en-US" altLang="en-US" sz="2600">
                <a:latin typeface="Arial" charset="0"/>
              </a:rPr>
              <a:t>The block that is evicted is the </a:t>
            </a:r>
            <a:r>
              <a:rPr lang="en-US" altLang="en-US" sz="2600" i="1">
                <a:latin typeface="Arial" charset="0"/>
              </a:rPr>
              <a:t>victim block</a:t>
            </a:r>
            <a:r>
              <a:rPr lang="en-US" altLang="en-US" sz="2600">
                <a:latin typeface="Arial" charset="0"/>
              </a:rPr>
              <a:t>.</a:t>
            </a:r>
          </a:p>
          <a:p>
            <a:r>
              <a:rPr lang="en-US" altLang="en-US" sz="2600">
                <a:latin typeface="Arial" charset="0"/>
              </a:rPr>
              <a:t>There are a number of ways to pick a victim, we will discuss them shortly.</a:t>
            </a:r>
          </a:p>
        </p:txBody>
      </p:sp>
      <p:sp>
        <p:nvSpPr>
          <p:cNvPr id="74035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006A9A9-55C1-43A9-96FF-3469632317E6}" type="slidenum">
              <a:rPr lang="en-US" altLang="en-US"/>
              <a:pPr/>
              <a:t>29</a:t>
            </a:fld>
            <a:endParaRPr lang="en-US" altLang="en-US"/>
          </a:p>
        </p:txBody>
      </p:sp>
      <p:sp>
        <p:nvSpPr>
          <p:cNvPr id="742403" name="Rectangle 3"/>
          <p:cNvSpPr>
            <a:spLocks noGrp="1" noChangeArrowheads="1"/>
          </p:cNvSpPr>
          <p:nvPr>
            <p:ph type="body" idx="1"/>
          </p:nvPr>
        </p:nvSpPr>
        <p:spPr>
          <a:xfrm>
            <a:off x="381000" y="990600"/>
            <a:ext cx="8305800" cy="4724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Set associative cache combines the ideas of direct mapped cache and fully associative cache.</a:t>
            </a:r>
          </a:p>
          <a:p>
            <a:r>
              <a:rPr lang="en-US" altLang="en-US" sz="2600">
                <a:latin typeface="Arial" charset="0"/>
              </a:rPr>
              <a:t>An </a:t>
            </a:r>
            <a:r>
              <a:rPr lang="en-US" altLang="en-US" sz="2600" i="1">
                <a:latin typeface="Arial" charset="0"/>
              </a:rPr>
              <a:t>N</a:t>
            </a:r>
            <a:r>
              <a:rPr lang="en-US" altLang="en-US" sz="2600">
                <a:latin typeface="Arial" charset="0"/>
              </a:rPr>
              <a:t>-way set associative cache mapping is like direct mapped cache in that a memory reference maps to a particular location in cache.</a:t>
            </a:r>
          </a:p>
          <a:p>
            <a:r>
              <a:rPr lang="en-US" altLang="en-US" sz="2600">
                <a:latin typeface="Arial" charset="0"/>
              </a:rPr>
              <a:t>Unlike direct mapped cache, a memory reference maps to a set of several cache blocks, similar to the way in which fully associative cache works.</a:t>
            </a:r>
          </a:p>
          <a:p>
            <a:r>
              <a:rPr lang="en-US" altLang="en-US" sz="2600">
                <a:latin typeface="Arial" charset="0"/>
              </a:rPr>
              <a:t>Instead of mapping anywhere in the entire cache, a memory reference can map only to the subset of cache slots.</a:t>
            </a:r>
          </a:p>
        </p:txBody>
      </p:sp>
      <p:sp>
        <p:nvSpPr>
          <p:cNvPr id="74240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1B279D-8F7F-4F5B-9DBC-34A1FBB7C982}" type="slidenum">
              <a:rPr lang="en-US" altLang="en-US"/>
              <a:pPr/>
              <a:t>3</a:t>
            </a:fld>
            <a:endParaRPr lang="en-US" altLang="en-US"/>
          </a:p>
        </p:txBody>
      </p:sp>
      <p:sp>
        <p:nvSpPr>
          <p:cNvPr id="8194" name="Rectangle 2"/>
          <p:cNvSpPr>
            <a:spLocks noGrp="1" noChangeArrowheads="1"/>
          </p:cNvSpPr>
          <p:nvPr>
            <p:ph type="title"/>
          </p:nvPr>
        </p:nvSpPr>
        <p:spPr>
          <a:xfrm>
            <a:off x="1600200" y="304800"/>
            <a:ext cx="5943600" cy="547688"/>
          </a:xfrm>
        </p:spPr>
        <p:txBody>
          <a:bodyPr/>
          <a:lstStyle/>
          <a:p>
            <a:r>
              <a:rPr lang="en-US" altLang="en-US"/>
              <a:t>6.1 Introduction</a:t>
            </a:r>
          </a:p>
        </p:txBody>
      </p:sp>
      <p:sp>
        <p:nvSpPr>
          <p:cNvPr id="8195" name="Rectangle 3"/>
          <p:cNvSpPr>
            <a:spLocks noGrp="1" noChangeArrowheads="1"/>
          </p:cNvSpPr>
          <p:nvPr>
            <p:ph type="body" idx="1"/>
          </p:nvPr>
        </p:nvSpPr>
        <p:spPr>
          <a:xfrm>
            <a:off x="647700" y="10668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700">
                <a:latin typeface="Arial" charset="0"/>
              </a:rPr>
              <a:t>Memory lies at the heart of the stored-program computer.</a:t>
            </a:r>
          </a:p>
          <a:p>
            <a:pPr>
              <a:spcBef>
                <a:spcPct val="25000"/>
              </a:spcBef>
            </a:pPr>
            <a:r>
              <a:rPr lang="en-US" altLang="en-US" sz="2700">
                <a:latin typeface="Arial" charset="0"/>
              </a:rPr>
              <a:t>In previous chapters, we studied the components from which memory is built and the ways in which memory is accessed by various ISAs.</a:t>
            </a:r>
          </a:p>
          <a:p>
            <a:pPr>
              <a:spcBef>
                <a:spcPct val="25000"/>
              </a:spcBef>
            </a:pPr>
            <a:r>
              <a:rPr lang="en-US" altLang="en-US" sz="2700">
                <a:latin typeface="Arial" charset="0"/>
              </a:rPr>
              <a:t>In this chapter, we focus on memory organization.  A clear understanding of these ideas is essential for the analysis of system performance.</a:t>
            </a:r>
            <a:endParaRPr lang="en-US" altLang="en-US" sz="2800">
              <a:latin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0EE9D10-B6E8-43D5-9EB8-650F450251F0}" type="slidenum">
              <a:rPr lang="en-US" altLang="en-US"/>
              <a:pPr/>
              <a:t>30</a:t>
            </a:fld>
            <a:endParaRPr lang="en-US" altLang="en-US"/>
          </a:p>
        </p:txBody>
      </p:sp>
      <p:sp>
        <p:nvSpPr>
          <p:cNvPr id="744451" name="Rectangle 3"/>
          <p:cNvSpPr>
            <a:spLocks noGrp="1" noChangeArrowheads="1"/>
          </p:cNvSpPr>
          <p:nvPr>
            <p:ph type="body" idx="1"/>
          </p:nvPr>
        </p:nvSpPr>
        <p:spPr>
          <a:xfrm>
            <a:off x="381000" y="838200"/>
            <a:ext cx="8305800" cy="990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400">
                <a:latin typeface="Arial" charset="0"/>
              </a:rPr>
              <a:t>The number of cache blocks per set in set associative cache varies according to overall system design.</a:t>
            </a:r>
          </a:p>
        </p:txBody>
      </p:sp>
      <p:sp>
        <p:nvSpPr>
          <p:cNvPr id="744454"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44457" name="Picture 9" descr="2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4614863" cy="2257425"/>
          </a:xfrm>
          <a:prstGeom prst="rect">
            <a:avLst/>
          </a:prstGeom>
          <a:noFill/>
          <a:extLst>
            <a:ext uri="{909E8E84-426E-40DD-AFC4-6F175D3DCCD1}">
              <a14:hiddenFill xmlns:a14="http://schemas.microsoft.com/office/drawing/2010/main">
                <a:solidFill>
                  <a:srgbClr val="FFFFFF"/>
                </a:solidFill>
              </a14:hiddenFill>
            </a:ext>
          </a:extLst>
        </p:spPr>
      </p:pic>
      <p:pic>
        <p:nvPicPr>
          <p:cNvPr id="744458" name="Picture 10" descr="26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828800"/>
            <a:ext cx="2936875" cy="4133850"/>
          </a:xfrm>
          <a:prstGeom prst="rect">
            <a:avLst/>
          </a:prstGeom>
          <a:noFill/>
          <a:extLst>
            <a:ext uri="{909E8E84-426E-40DD-AFC4-6F175D3DCCD1}">
              <a14:hiddenFill xmlns:a14="http://schemas.microsoft.com/office/drawing/2010/main">
                <a:solidFill>
                  <a:srgbClr val="FFFFFF"/>
                </a:solidFill>
              </a14:hiddenFill>
            </a:ext>
          </a:extLst>
        </p:spPr>
      </p:pic>
      <p:sp>
        <p:nvSpPr>
          <p:cNvPr id="744459" name="Text Box 11"/>
          <p:cNvSpPr txBox="1">
            <a:spLocks noChangeArrowheads="1"/>
          </p:cNvSpPr>
          <p:nvPr/>
        </p:nvSpPr>
        <p:spPr bwMode="auto">
          <a:xfrm>
            <a:off x="609600" y="1676400"/>
            <a:ext cx="51054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New Roman" pitchFamily="18" charset="0"/>
              </a:defRPr>
            </a:lvl1pPr>
            <a:lvl2pPr marL="571500" indent="-114300">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spcBef>
                <a:spcPct val="15000"/>
              </a:spcBef>
              <a:buFont typeface="Times New Roman" pitchFamily="18" charset="0"/>
              <a:buChar char="–"/>
            </a:pPr>
            <a:r>
              <a:rPr lang="en-US" altLang="en-US" sz="2000"/>
              <a:t>  For example, a 2-way set associative cache can be conceptualized as shown in the schematic below.</a:t>
            </a:r>
          </a:p>
          <a:p>
            <a:pPr lvl="1">
              <a:spcBef>
                <a:spcPct val="15000"/>
              </a:spcBef>
              <a:buFont typeface="Times New Roman" pitchFamily="18" charset="0"/>
              <a:buChar char="–"/>
            </a:pPr>
            <a:r>
              <a:rPr lang="en-US" altLang="en-US" sz="2000"/>
              <a:t>  Each set contains two different memory blocks.</a:t>
            </a:r>
          </a:p>
        </p:txBody>
      </p:sp>
      <p:sp>
        <p:nvSpPr>
          <p:cNvPr id="744455" name="Text Box 7"/>
          <p:cNvSpPr txBox="1">
            <a:spLocks noChangeArrowheads="1"/>
          </p:cNvSpPr>
          <p:nvPr/>
        </p:nvSpPr>
        <p:spPr bwMode="auto">
          <a:xfrm>
            <a:off x="990600" y="5486400"/>
            <a:ext cx="15160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Logical view</a:t>
            </a:r>
          </a:p>
        </p:txBody>
      </p:sp>
      <p:sp>
        <p:nvSpPr>
          <p:cNvPr id="744456" name="Text Box 8"/>
          <p:cNvSpPr txBox="1">
            <a:spLocks noChangeArrowheads="1"/>
          </p:cNvSpPr>
          <p:nvPr/>
        </p:nvSpPr>
        <p:spPr bwMode="auto">
          <a:xfrm>
            <a:off x="5486400" y="5486400"/>
            <a:ext cx="14033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Linear view</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548B90E-065D-4ABF-9FF0-E252D02E943F}" type="slidenum">
              <a:rPr lang="en-US" altLang="en-US"/>
              <a:pPr/>
              <a:t>31</a:t>
            </a:fld>
            <a:endParaRPr lang="en-US" altLang="en-US"/>
          </a:p>
        </p:txBody>
      </p:sp>
      <p:sp>
        <p:nvSpPr>
          <p:cNvPr id="746499" name="Rectangle 3"/>
          <p:cNvSpPr>
            <a:spLocks noGrp="1" noChangeArrowheads="1"/>
          </p:cNvSpPr>
          <p:nvPr>
            <p:ph type="body" idx="1"/>
          </p:nvPr>
        </p:nvSpPr>
        <p:spPr>
          <a:xfrm>
            <a:off x="838200" y="1143000"/>
            <a:ext cx="7391400" cy="3962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In set associative cache mapping, a memory reference is divided into three fields: tag, set, and offset.</a:t>
            </a:r>
          </a:p>
          <a:p>
            <a:r>
              <a:rPr lang="en-US" altLang="en-US" sz="2600">
                <a:latin typeface="Arial" charset="0"/>
              </a:rPr>
              <a:t>As with direct-mapped cache, the offset field chooses the word within the cache block, and the tag field uniquely identifies the memory address.</a:t>
            </a:r>
          </a:p>
          <a:p>
            <a:r>
              <a:rPr lang="en-US" altLang="en-US" sz="2600">
                <a:latin typeface="Arial" charset="0"/>
              </a:rPr>
              <a:t>The set field determines the set to which the memory block maps.</a:t>
            </a:r>
          </a:p>
        </p:txBody>
      </p:sp>
      <p:sp>
        <p:nvSpPr>
          <p:cNvPr id="746503"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32</a:t>
            </a:fld>
            <a:endParaRPr lang="en-US" altLang="en-US"/>
          </a:p>
        </p:txBody>
      </p:sp>
      <p:sp>
        <p:nvSpPr>
          <p:cNvPr id="748547" name="Rectangle 3"/>
          <p:cNvSpPr>
            <a:spLocks noGrp="1" noChangeArrowheads="1"/>
          </p:cNvSpPr>
          <p:nvPr>
            <p:ph type="body" idx="1"/>
          </p:nvPr>
        </p:nvSpPr>
        <p:spPr>
          <a:xfrm>
            <a:off x="533400" y="914400"/>
            <a:ext cx="8077200" cy="3200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a:latin typeface="Arial" charset="0"/>
              </a:rPr>
              <a:t>EXAMPLE 6.5</a:t>
            </a:r>
            <a:r>
              <a:rPr lang="en-US" altLang="en-US" sz="2400">
                <a:latin typeface="Arial" charset="0"/>
              </a:rPr>
              <a:t> Suppose we are using 2-way set associative mapping with a word-addressable main memory of 2</a:t>
            </a:r>
            <a:r>
              <a:rPr lang="en-US" altLang="en-US" sz="2800" baseline="30000">
                <a:latin typeface="Arial" charset="0"/>
              </a:rPr>
              <a:t>14</a:t>
            </a:r>
            <a:r>
              <a:rPr lang="en-US" altLang="en-US" sz="2400">
                <a:latin typeface="Arial" charset="0"/>
              </a:rPr>
              <a:t> words and a cache with 16 blocks, where each block contains 8 words. </a:t>
            </a:r>
          </a:p>
          <a:p>
            <a:pPr lvl="1">
              <a:spcBef>
                <a:spcPct val="25000"/>
              </a:spcBef>
            </a:pPr>
            <a:r>
              <a:rPr lang="en-US" altLang="en-US" sz="2400"/>
              <a:t>Cache has a total of 16 blocks, and each set has 2 blocks, then there are 8 sets in cache. </a:t>
            </a:r>
          </a:p>
          <a:p>
            <a:pPr lvl="1">
              <a:spcBef>
                <a:spcPct val="10000"/>
              </a:spcBef>
            </a:pPr>
            <a:r>
              <a:rPr lang="en-US" altLang="en-US" sz="2400"/>
              <a:t>Thus, the set field is 3 bits, the offset field is 3 bits, and the tag field is 8 bits.</a:t>
            </a:r>
            <a:r>
              <a:rPr lang="en-US" altLang="en-US" sz="2000">
                <a:latin typeface="Arial" charset="0"/>
              </a:rPr>
              <a:t> </a:t>
            </a: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48552" name="Picture 8" descr="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4087813"/>
            <a:ext cx="5310187" cy="200818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33</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6.7</a:t>
            </a:r>
            <a:r>
              <a:rPr lang="en-US" altLang="en-US" sz="2400" dirty="0">
                <a:latin typeface="Arial" charset="0"/>
              </a:rPr>
              <a:t> </a:t>
            </a:r>
            <a:r>
              <a:rPr lang="en-US" altLang="en-US" sz="2400" dirty="0" smtClean="0">
                <a:latin typeface="Arial" charset="0"/>
              </a:rPr>
              <a:t>A byte-addressable </a:t>
            </a:r>
            <a:r>
              <a:rPr lang="en-US" altLang="en-US" sz="2400" dirty="0">
                <a:latin typeface="Arial" charset="0"/>
              </a:rPr>
              <a:t>computer </a:t>
            </a:r>
            <a:r>
              <a:rPr lang="en-US" altLang="en-US" sz="2400" dirty="0" smtClean="0">
                <a:latin typeface="Arial" charset="0"/>
              </a:rPr>
              <a:t>with an 8-block cache of </a:t>
            </a:r>
            <a:r>
              <a:rPr lang="en-US" altLang="en-US" sz="2400" dirty="0">
                <a:latin typeface="Arial" charset="0"/>
              </a:rPr>
              <a:t>4 bytes </a:t>
            </a:r>
            <a:r>
              <a:rPr lang="en-US" altLang="en-US" sz="2400" dirty="0" smtClean="0">
                <a:latin typeface="Arial" charset="0"/>
              </a:rPr>
              <a:t>each, trace memory accesses: </a:t>
            </a:r>
            <a:r>
              <a:rPr lang="en-US" altLang="en-US" sz="2400" dirty="0">
                <a:latin typeface="Arial" charset="0"/>
              </a:rPr>
              <a:t>0x01, </a:t>
            </a:r>
            <a:r>
              <a:rPr lang="en-US" altLang="en-US" sz="2400" dirty="0" smtClean="0">
                <a:latin typeface="Arial" charset="0"/>
              </a:rPr>
              <a:t>0x04, 0x09</a:t>
            </a:r>
            <a:r>
              <a:rPr lang="en-US" altLang="en-US" sz="2400" dirty="0">
                <a:latin typeface="Arial" charset="0"/>
              </a:rPr>
              <a:t>, 0x05, 0x14, 0x21, and </a:t>
            </a:r>
            <a:r>
              <a:rPr lang="en-US" altLang="en-US" sz="2400" dirty="0" smtClean="0">
                <a:latin typeface="Arial" charset="0"/>
              </a:rPr>
              <a:t>0x01 for each mapping approach.</a:t>
            </a:r>
          </a:p>
          <a:p>
            <a:pPr>
              <a:spcBef>
                <a:spcPct val="10000"/>
              </a:spcBef>
            </a:pPr>
            <a:r>
              <a:rPr lang="en-US" altLang="en-US" sz="2400" dirty="0" smtClean="0">
                <a:latin typeface="Arial" charset="0"/>
              </a:rPr>
              <a:t>The address format for direct mapped cache is:</a:t>
            </a:r>
            <a:endParaRPr lang="en-US" altLang="en-US" sz="2400" dirty="0">
              <a:latin typeface="Arial" charset="0"/>
            </a:endParaRP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3276600"/>
            <a:ext cx="6496050" cy="1971675"/>
          </a:xfrm>
          <a:prstGeom prst="rect">
            <a:avLst/>
          </a:prstGeom>
        </p:spPr>
      </p:pic>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solidFill>
                  <a:srgbClr val="CC0000"/>
                </a:solidFill>
              </a:rPr>
              <a:t>Our trace is on the next slide.</a:t>
            </a:r>
            <a:endParaRPr lang="en-US" altLang="en-US" dirty="0">
              <a:solidFill>
                <a:srgbClr val="CC0000"/>
              </a:solidFill>
            </a:endParaRPr>
          </a:p>
        </p:txBody>
      </p:sp>
    </p:spTree>
    <p:extLst>
      <p:ext uri="{BB962C8B-B14F-4D97-AF65-F5344CB8AC3E}">
        <p14:creationId xmlns:p14="http://schemas.microsoft.com/office/powerpoint/2010/main" val="1939248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838200"/>
            <a:ext cx="9029700" cy="567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34</a:t>
            </a:fld>
            <a:endParaRPr lang="en-US" altLang="en-US"/>
          </a:p>
        </p:txBody>
      </p:sp>
    </p:spTree>
    <p:extLst>
      <p:ext uri="{BB962C8B-B14F-4D97-AF65-F5344CB8AC3E}">
        <p14:creationId xmlns:p14="http://schemas.microsoft.com/office/powerpoint/2010/main" val="36879008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35</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6.7 cont’d:</a:t>
            </a:r>
            <a:r>
              <a:rPr lang="en-US" altLang="en-US" sz="2400" dirty="0" smtClean="0">
                <a:latin typeface="Arial" charset="0"/>
              </a:rPr>
              <a:t> A byte-addressable </a:t>
            </a:r>
            <a:r>
              <a:rPr lang="en-US" altLang="en-US" sz="2400" dirty="0">
                <a:latin typeface="Arial" charset="0"/>
              </a:rPr>
              <a:t>computer </a:t>
            </a:r>
            <a:r>
              <a:rPr lang="en-US" altLang="en-US" sz="2400" dirty="0" smtClean="0">
                <a:latin typeface="Arial" charset="0"/>
              </a:rPr>
              <a:t>with an 8-block cache of </a:t>
            </a:r>
            <a:r>
              <a:rPr lang="en-US" altLang="en-US" sz="2400" dirty="0">
                <a:latin typeface="Arial" charset="0"/>
              </a:rPr>
              <a:t>4 bytes </a:t>
            </a:r>
            <a:r>
              <a:rPr lang="en-US" altLang="en-US" sz="2400" dirty="0" smtClean="0">
                <a:latin typeface="Arial" charset="0"/>
              </a:rPr>
              <a:t>each, trace memory accesses: </a:t>
            </a:r>
            <a:r>
              <a:rPr lang="en-US" altLang="en-US" sz="2400" dirty="0">
                <a:latin typeface="Arial" charset="0"/>
              </a:rPr>
              <a:t>0x01, </a:t>
            </a:r>
            <a:r>
              <a:rPr lang="en-US" altLang="en-US" sz="2400" dirty="0" smtClean="0">
                <a:latin typeface="Arial" charset="0"/>
              </a:rPr>
              <a:t>0x04, 0x09</a:t>
            </a:r>
            <a:r>
              <a:rPr lang="en-US" altLang="en-US" sz="2400" dirty="0">
                <a:latin typeface="Arial" charset="0"/>
              </a:rPr>
              <a:t>, 0x05, 0x14, 0x21, and </a:t>
            </a:r>
            <a:r>
              <a:rPr lang="en-US" altLang="en-US" sz="2400" dirty="0" smtClean="0">
                <a:latin typeface="Arial" charset="0"/>
              </a:rPr>
              <a:t>0x01 for each mapping approach.</a:t>
            </a:r>
          </a:p>
          <a:p>
            <a:pPr>
              <a:spcBef>
                <a:spcPct val="10000"/>
              </a:spcBef>
            </a:pPr>
            <a:r>
              <a:rPr lang="en-US" altLang="en-US" sz="2400" dirty="0" smtClean="0">
                <a:latin typeface="Arial" charset="0"/>
              </a:rPr>
              <a:t>The address format for fully associative cache is:</a:t>
            </a:r>
            <a:endParaRPr lang="en-US" altLang="en-US" sz="2400" dirty="0">
              <a:latin typeface="Arial" charset="0"/>
            </a:endParaRP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solidFill>
                  <a:srgbClr val="CC0000"/>
                </a:solidFill>
              </a:rPr>
              <a:t>Our trace is on the next slide.</a:t>
            </a:r>
            <a:endParaRPr lang="en-US" altLang="en-US" dirty="0">
              <a:solidFill>
                <a:srgbClr val="CC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3249867"/>
            <a:ext cx="6810374" cy="1997500"/>
          </a:xfrm>
          <a:prstGeom prst="rect">
            <a:avLst/>
          </a:prstGeom>
        </p:spPr>
      </p:pic>
    </p:spTree>
    <p:extLst>
      <p:ext uri="{BB962C8B-B14F-4D97-AF65-F5344CB8AC3E}">
        <p14:creationId xmlns:p14="http://schemas.microsoft.com/office/powerpoint/2010/main" val="440655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36</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74749"/>
            <a:ext cx="8701088" cy="469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857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37</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a:t>
            </a:r>
            <a:r>
              <a:rPr lang="en-US" altLang="en-US" sz="2400" u="sng" dirty="0" smtClean="0">
                <a:latin typeface="Arial" charset="0"/>
              </a:rPr>
              <a:t>6.7 cont’d:</a:t>
            </a:r>
            <a:r>
              <a:rPr lang="en-US" altLang="en-US" sz="2400" dirty="0" smtClean="0">
                <a:latin typeface="Arial" charset="0"/>
              </a:rPr>
              <a:t> A byte-addressable </a:t>
            </a:r>
            <a:r>
              <a:rPr lang="en-US" altLang="en-US" sz="2400" dirty="0">
                <a:latin typeface="Arial" charset="0"/>
              </a:rPr>
              <a:t>computer </a:t>
            </a:r>
            <a:r>
              <a:rPr lang="en-US" altLang="en-US" sz="2400" dirty="0" smtClean="0">
                <a:latin typeface="Arial" charset="0"/>
              </a:rPr>
              <a:t>with an 8-block cache of </a:t>
            </a:r>
            <a:r>
              <a:rPr lang="en-US" altLang="en-US" sz="2400" dirty="0">
                <a:latin typeface="Arial" charset="0"/>
              </a:rPr>
              <a:t>4 bytes </a:t>
            </a:r>
            <a:r>
              <a:rPr lang="en-US" altLang="en-US" sz="2400" dirty="0" smtClean="0">
                <a:latin typeface="Arial" charset="0"/>
              </a:rPr>
              <a:t>each, trace memory accesses: </a:t>
            </a:r>
            <a:r>
              <a:rPr lang="en-US" altLang="en-US" sz="2400" dirty="0">
                <a:latin typeface="Arial" charset="0"/>
              </a:rPr>
              <a:t>0x01, </a:t>
            </a:r>
            <a:r>
              <a:rPr lang="en-US" altLang="en-US" sz="2400" dirty="0" smtClean="0">
                <a:latin typeface="Arial" charset="0"/>
              </a:rPr>
              <a:t>0x04, 0x09</a:t>
            </a:r>
            <a:r>
              <a:rPr lang="en-US" altLang="en-US" sz="2400" dirty="0">
                <a:latin typeface="Arial" charset="0"/>
              </a:rPr>
              <a:t>, 0x05, 0x14, 0x21, and </a:t>
            </a:r>
            <a:r>
              <a:rPr lang="en-US" altLang="en-US" sz="2400" dirty="0" smtClean="0">
                <a:latin typeface="Arial" charset="0"/>
              </a:rPr>
              <a:t>0x01 for each mapping approach.</a:t>
            </a:r>
          </a:p>
          <a:p>
            <a:pPr>
              <a:spcBef>
                <a:spcPct val="10000"/>
              </a:spcBef>
            </a:pPr>
            <a:r>
              <a:rPr lang="en-US" altLang="en-US" sz="2400" dirty="0" smtClean="0">
                <a:latin typeface="Arial" charset="0"/>
              </a:rPr>
              <a:t>The address format for 2-way set-associative cache is:</a:t>
            </a:r>
            <a:endParaRPr lang="en-US" altLang="en-US" sz="2400" dirty="0">
              <a:latin typeface="Arial" charset="0"/>
            </a:endParaRP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solidFill>
                  <a:srgbClr val="CC0000"/>
                </a:solidFill>
              </a:rPr>
              <a:t>Our trace is on the next slide.</a:t>
            </a:r>
            <a:endParaRPr lang="en-US" altLang="en-US" dirty="0">
              <a:solidFill>
                <a:srgbClr val="CC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56" y="3276600"/>
            <a:ext cx="7529512" cy="2051895"/>
          </a:xfrm>
          <a:prstGeom prst="rect">
            <a:avLst/>
          </a:prstGeom>
        </p:spPr>
      </p:pic>
    </p:spTree>
    <p:extLst>
      <p:ext uri="{BB962C8B-B14F-4D97-AF65-F5344CB8AC3E}">
        <p14:creationId xmlns:p14="http://schemas.microsoft.com/office/powerpoint/2010/main" val="3079107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22600"/>
            <a:ext cx="8724900" cy="570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38</a:t>
            </a:fld>
            <a:endParaRPr lang="en-US" altLang="en-US"/>
          </a:p>
        </p:txBody>
      </p:sp>
    </p:spTree>
    <p:extLst>
      <p:ext uri="{BB962C8B-B14F-4D97-AF65-F5344CB8AC3E}">
        <p14:creationId xmlns:p14="http://schemas.microsoft.com/office/powerpoint/2010/main" val="1515175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4750FB-75F6-4DAD-B364-1A0E77E998F0}" type="slidenum">
              <a:rPr lang="en-US" altLang="en-US"/>
              <a:pPr/>
              <a:t>39</a:t>
            </a:fld>
            <a:endParaRPr lang="en-US" altLang="en-US"/>
          </a:p>
        </p:txBody>
      </p:sp>
      <p:sp>
        <p:nvSpPr>
          <p:cNvPr id="750595"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With fully associative and set associative cache, a </a:t>
            </a:r>
            <a:r>
              <a:rPr lang="en-US" altLang="en-US" sz="2600" i="1">
                <a:latin typeface="Arial" charset="0"/>
              </a:rPr>
              <a:t>replacement</a:t>
            </a:r>
            <a:r>
              <a:rPr lang="en-US" altLang="en-US" sz="2600">
                <a:latin typeface="Arial" charset="0"/>
              </a:rPr>
              <a:t> </a:t>
            </a:r>
            <a:r>
              <a:rPr lang="en-US" altLang="en-US" sz="2600" i="1">
                <a:latin typeface="Arial" charset="0"/>
              </a:rPr>
              <a:t>policy</a:t>
            </a:r>
            <a:r>
              <a:rPr lang="en-US" altLang="en-US" sz="2600">
                <a:latin typeface="Arial" charset="0"/>
              </a:rPr>
              <a:t> is invoked when it becomes necessary to evict a block from cache.</a:t>
            </a:r>
          </a:p>
          <a:p>
            <a:r>
              <a:rPr lang="en-US" altLang="en-US" sz="2600">
                <a:latin typeface="Arial" charset="0"/>
              </a:rPr>
              <a:t>An </a:t>
            </a:r>
            <a:r>
              <a:rPr lang="en-US" altLang="en-US" sz="2600" i="1">
                <a:latin typeface="Arial" charset="0"/>
              </a:rPr>
              <a:t>optimal</a:t>
            </a:r>
            <a:r>
              <a:rPr lang="en-US" altLang="en-US" sz="2600">
                <a:latin typeface="Arial" charset="0"/>
              </a:rPr>
              <a:t> replacement policy would be able to look into the future to see which blocks won’t be needed for the longest period of time.</a:t>
            </a:r>
          </a:p>
          <a:p>
            <a:r>
              <a:rPr lang="en-US" altLang="en-US" sz="2600">
                <a:latin typeface="Arial" charset="0"/>
              </a:rPr>
              <a:t>Although it is impossible to implement an optimal replacement algorithm, it is instructive to use it as a benchmark for assessing the efficiency of any other scheme we come up with.</a:t>
            </a:r>
          </a:p>
        </p:txBody>
      </p:sp>
      <p:sp>
        <p:nvSpPr>
          <p:cNvPr id="750598"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6EE30F-4009-4B70-B45B-81F5427780E5}" type="slidenum">
              <a:rPr lang="en-US" altLang="en-US"/>
              <a:pPr/>
              <a:t>4</a:t>
            </a:fld>
            <a:endParaRPr lang="en-US" altLang="en-US"/>
          </a:p>
        </p:txBody>
      </p:sp>
      <p:sp>
        <p:nvSpPr>
          <p:cNvPr id="703490" name="Rectangle 1026"/>
          <p:cNvSpPr>
            <a:spLocks noGrp="1" noChangeArrowheads="1"/>
          </p:cNvSpPr>
          <p:nvPr>
            <p:ph type="title"/>
          </p:nvPr>
        </p:nvSpPr>
        <p:spPr>
          <a:xfrm>
            <a:off x="1600200" y="228600"/>
            <a:ext cx="5943600" cy="547688"/>
          </a:xfrm>
        </p:spPr>
        <p:txBody>
          <a:bodyPr/>
          <a:lstStyle/>
          <a:p>
            <a:r>
              <a:rPr lang="en-US" altLang="en-US"/>
              <a:t>6.2 Types of Memory</a:t>
            </a:r>
          </a:p>
        </p:txBody>
      </p:sp>
      <p:sp>
        <p:nvSpPr>
          <p:cNvPr id="703491" name="Rectangle 1027"/>
          <p:cNvSpPr>
            <a:spLocks noGrp="1" noChangeArrowheads="1"/>
          </p:cNvSpPr>
          <p:nvPr>
            <p:ph type="body" idx="1"/>
          </p:nvPr>
        </p:nvSpPr>
        <p:spPr>
          <a:xfrm>
            <a:off x="457200" y="1066800"/>
            <a:ext cx="82296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There are two kinds of main memory: </a:t>
            </a:r>
            <a:r>
              <a:rPr lang="en-US" altLang="en-US" sz="2600" i="1">
                <a:latin typeface="Arial" charset="0"/>
              </a:rPr>
              <a:t>random access memory, RAM, and</a:t>
            </a:r>
            <a:r>
              <a:rPr lang="en-US" altLang="en-US" sz="2600">
                <a:latin typeface="Arial" charset="0"/>
              </a:rPr>
              <a:t> </a:t>
            </a:r>
            <a:r>
              <a:rPr lang="en-US" altLang="en-US" sz="2600" i="1">
                <a:latin typeface="Arial" charset="0"/>
              </a:rPr>
              <a:t>read-only-memory, ROM</a:t>
            </a:r>
            <a:r>
              <a:rPr lang="en-US" altLang="en-US" sz="2600">
                <a:latin typeface="Arial" charset="0"/>
              </a:rPr>
              <a:t>.</a:t>
            </a:r>
          </a:p>
          <a:p>
            <a:pPr>
              <a:spcBef>
                <a:spcPct val="35000"/>
              </a:spcBef>
            </a:pPr>
            <a:r>
              <a:rPr lang="en-US" altLang="en-US" sz="2600">
                <a:latin typeface="Arial" charset="0"/>
              </a:rPr>
              <a:t>There are two types of RAM, dynamic RAM (DRAM) and static RAM (SRAM).</a:t>
            </a:r>
          </a:p>
          <a:p>
            <a:pPr>
              <a:spcBef>
                <a:spcPct val="35000"/>
              </a:spcBef>
            </a:pPr>
            <a:r>
              <a:rPr lang="en-US" altLang="en-US" sz="2600">
                <a:latin typeface="Arial" charset="0"/>
              </a:rPr>
              <a:t>DRAM consists of capacitors that slowly leak their charge over time.  Thus, they must be refreshed every few milliseconds to prevent data loss.</a:t>
            </a:r>
          </a:p>
          <a:p>
            <a:pPr>
              <a:spcBef>
                <a:spcPct val="35000"/>
              </a:spcBef>
            </a:pPr>
            <a:r>
              <a:rPr lang="en-US" altLang="en-US" sz="2600">
                <a:latin typeface="Arial" charset="0"/>
              </a:rPr>
              <a:t>DRAM is “cheap” memory owing to its simple design.</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809D9AC-F279-49DA-8DDA-9E851219C41C}" type="slidenum">
              <a:rPr lang="en-US" altLang="en-US"/>
              <a:pPr/>
              <a:t>40</a:t>
            </a:fld>
            <a:endParaRPr lang="en-US" altLang="en-US"/>
          </a:p>
        </p:txBody>
      </p:sp>
      <p:sp>
        <p:nvSpPr>
          <p:cNvPr id="752643"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replacement policy that we choose depends upon the locality that we are trying to optimize-- usually, we are interested in temporal locality.</a:t>
            </a:r>
          </a:p>
          <a:p>
            <a:r>
              <a:rPr lang="en-US" altLang="en-US" sz="2600">
                <a:latin typeface="Arial" charset="0"/>
              </a:rPr>
              <a:t>A </a:t>
            </a:r>
            <a:r>
              <a:rPr lang="en-US" altLang="en-US" sz="2600" i="1">
                <a:latin typeface="Arial" charset="0"/>
              </a:rPr>
              <a:t>least recently used</a:t>
            </a:r>
            <a:r>
              <a:rPr lang="en-US" altLang="en-US" sz="2600">
                <a:latin typeface="Arial" charset="0"/>
              </a:rPr>
              <a:t> (LRU) algorithm keeps track of the last time that a block was assessed and evicts the block that has been unused for the longest period of time.</a:t>
            </a:r>
          </a:p>
          <a:p>
            <a:r>
              <a:rPr lang="en-US" altLang="en-US" sz="2600">
                <a:latin typeface="Arial" charset="0"/>
              </a:rPr>
              <a:t>The disadvantage of this approach is its complexity: LRU has to maintain an access history for each block, which ultimately slows down the cache.</a:t>
            </a:r>
          </a:p>
        </p:txBody>
      </p:sp>
      <p:sp>
        <p:nvSpPr>
          <p:cNvPr id="75264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B9E1B2-38D1-4FF9-A0BD-1E120E175BC3}" type="slidenum">
              <a:rPr lang="en-US" altLang="en-US"/>
              <a:pPr/>
              <a:t>41</a:t>
            </a:fld>
            <a:endParaRPr lang="en-US" altLang="en-US"/>
          </a:p>
        </p:txBody>
      </p:sp>
      <p:sp>
        <p:nvSpPr>
          <p:cNvPr id="754691"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i="1">
                <a:latin typeface="Arial" charset="0"/>
              </a:rPr>
              <a:t>First-in, first-out</a:t>
            </a:r>
            <a:r>
              <a:rPr lang="en-US" altLang="en-US" sz="2600">
                <a:latin typeface="Arial" charset="0"/>
              </a:rPr>
              <a:t> (FIFO) is a popular cache replacement policy.</a:t>
            </a:r>
          </a:p>
          <a:p>
            <a:r>
              <a:rPr lang="en-US" altLang="en-US" sz="2600">
                <a:latin typeface="Arial" charset="0"/>
              </a:rPr>
              <a:t>In FIFO, the block that has been in the cache the longest, regardless of when it was last used.</a:t>
            </a:r>
          </a:p>
          <a:p>
            <a:r>
              <a:rPr lang="en-US" altLang="en-US" sz="2600">
                <a:latin typeface="Arial" charset="0"/>
              </a:rPr>
              <a:t>A </a:t>
            </a:r>
            <a:r>
              <a:rPr lang="en-US" altLang="en-US" sz="2600" i="1">
                <a:latin typeface="Arial" charset="0"/>
              </a:rPr>
              <a:t>random</a:t>
            </a:r>
            <a:r>
              <a:rPr lang="en-US" altLang="en-US" sz="2600">
                <a:latin typeface="Arial" charset="0"/>
              </a:rPr>
              <a:t> replacement policy does what its name implies: It picks a block at random and replaces it with a new block.</a:t>
            </a:r>
          </a:p>
          <a:p>
            <a:r>
              <a:rPr lang="en-US" altLang="en-US" sz="2600">
                <a:latin typeface="Arial" charset="0"/>
              </a:rPr>
              <a:t>Random replacement can certainly evict a block that will be needed often or needed soon, but it never thrashes.</a:t>
            </a:r>
          </a:p>
        </p:txBody>
      </p:sp>
      <p:sp>
        <p:nvSpPr>
          <p:cNvPr id="754693"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1396F3-34FA-4116-9FB9-C6AE7CD5B8C2}" type="slidenum">
              <a:rPr lang="en-US" altLang="en-US"/>
              <a:pPr/>
              <a:t>42</a:t>
            </a:fld>
            <a:endParaRPr lang="en-US" altLang="en-US"/>
          </a:p>
        </p:txBody>
      </p:sp>
      <p:sp>
        <p:nvSpPr>
          <p:cNvPr id="758787"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performance of hierarchical memory is measured by its</a:t>
            </a:r>
            <a:r>
              <a:rPr lang="en-US" altLang="en-US" sz="2600" i="1">
                <a:latin typeface="Arial" charset="0"/>
              </a:rPr>
              <a:t> effective access time </a:t>
            </a:r>
            <a:r>
              <a:rPr lang="en-US" altLang="en-US" sz="2600">
                <a:latin typeface="Arial" charset="0"/>
              </a:rPr>
              <a:t>(EAT).</a:t>
            </a:r>
          </a:p>
          <a:p>
            <a:r>
              <a:rPr lang="en-US" altLang="en-US" sz="2600">
                <a:latin typeface="Arial" charset="0"/>
              </a:rPr>
              <a:t>EAT is a weighted average that takes into account the hit ratio and relative access times of successive levels of memory.</a:t>
            </a:r>
          </a:p>
          <a:p>
            <a:r>
              <a:rPr lang="en-US" altLang="en-US" sz="2600">
                <a:latin typeface="Arial" charset="0"/>
              </a:rPr>
              <a:t>The EAT for a two-level memory is given by:</a:t>
            </a:r>
          </a:p>
          <a:p>
            <a:pPr>
              <a:buFontTx/>
              <a:buNone/>
            </a:pPr>
            <a:r>
              <a:rPr lang="en-US" altLang="en-US" sz="2600">
                <a:latin typeface="Arial" charset="0"/>
              </a:rPr>
              <a:t>		EAT = </a:t>
            </a:r>
            <a:r>
              <a:rPr lang="en-US" altLang="en-US" sz="2600" i="1">
                <a:latin typeface="Arial" charset="0"/>
              </a:rPr>
              <a:t>H</a:t>
            </a:r>
            <a:r>
              <a:rPr lang="en-US" altLang="en-US" sz="2600">
                <a:latin typeface="Arial" charset="0"/>
              </a:rPr>
              <a:t> </a:t>
            </a:r>
            <a:r>
              <a:rPr lang="en-US" altLang="en-US" sz="2600">
                <a:latin typeface="Arial" charset="0"/>
                <a:sym typeface="Symbol" pitchFamily="18" charset="2"/>
              </a:rPr>
              <a:t></a:t>
            </a:r>
            <a:r>
              <a:rPr lang="en-US" altLang="en-US" sz="2600">
                <a:latin typeface="Arial" charset="0"/>
              </a:rPr>
              <a:t> Access</a:t>
            </a:r>
            <a:r>
              <a:rPr lang="en-US" altLang="en-US" sz="2800" i="1" baseline="-25000">
                <a:latin typeface="Arial" charset="0"/>
              </a:rPr>
              <a:t>C</a:t>
            </a:r>
            <a:r>
              <a:rPr lang="en-US" altLang="en-US" sz="2600">
                <a:latin typeface="Arial" charset="0"/>
              </a:rPr>
              <a:t> + (1-</a:t>
            </a:r>
            <a:r>
              <a:rPr lang="en-US" altLang="en-US" sz="2600" i="1">
                <a:latin typeface="Arial" charset="0"/>
              </a:rPr>
              <a:t>H</a:t>
            </a:r>
            <a:r>
              <a:rPr lang="en-US" altLang="en-US" sz="2600">
                <a:latin typeface="Arial" charset="0"/>
              </a:rPr>
              <a:t>) </a:t>
            </a:r>
            <a:r>
              <a:rPr lang="en-US" altLang="en-US" sz="2600">
                <a:latin typeface="Arial" charset="0"/>
                <a:sym typeface="Symbol" pitchFamily="18" charset="2"/>
              </a:rPr>
              <a:t></a:t>
            </a:r>
            <a:r>
              <a:rPr lang="en-US" altLang="en-US" sz="2600">
                <a:latin typeface="Arial" charset="0"/>
              </a:rPr>
              <a:t> Access</a:t>
            </a:r>
            <a:r>
              <a:rPr lang="en-US" altLang="en-US" sz="2800" i="1" baseline="-25000">
                <a:latin typeface="Arial" charset="0"/>
              </a:rPr>
              <a:t>MM</a:t>
            </a:r>
            <a:r>
              <a:rPr lang="en-US" altLang="en-US" sz="2600">
                <a:latin typeface="Arial" charset="0"/>
              </a:rPr>
              <a:t>.</a:t>
            </a:r>
          </a:p>
          <a:p>
            <a:pPr lvl="1">
              <a:spcBef>
                <a:spcPct val="40000"/>
              </a:spcBef>
              <a:buFontTx/>
              <a:buNone/>
            </a:pPr>
            <a:r>
              <a:rPr lang="en-US" altLang="en-US" sz="2200">
                <a:latin typeface="Arial" charset="0"/>
              </a:rPr>
              <a:t>	</a:t>
            </a:r>
            <a:r>
              <a:rPr lang="en-US" altLang="en-US" sz="2400"/>
              <a:t>where H is the cache hit rate and Access</a:t>
            </a:r>
            <a:r>
              <a:rPr lang="en-US" altLang="en-US" sz="2400" baseline="-25000"/>
              <a:t>C</a:t>
            </a:r>
            <a:r>
              <a:rPr lang="en-US" altLang="en-US" sz="2400"/>
              <a:t> and Access</a:t>
            </a:r>
            <a:r>
              <a:rPr lang="en-US" altLang="en-US" sz="2400" baseline="-25000"/>
              <a:t>MM</a:t>
            </a:r>
            <a:r>
              <a:rPr lang="en-US" altLang="en-US" sz="2400"/>
              <a:t> are the access times for cache and main memory, respectively.</a:t>
            </a:r>
          </a:p>
        </p:txBody>
      </p:sp>
      <p:sp>
        <p:nvSpPr>
          <p:cNvPr id="758789"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9DE1FB2-DFC5-45CA-A869-7C05C77432A5}" type="slidenum">
              <a:rPr lang="en-US" altLang="en-US"/>
              <a:pPr/>
              <a:t>43</a:t>
            </a:fld>
            <a:endParaRPr lang="en-US" altLang="en-US"/>
          </a:p>
        </p:txBody>
      </p:sp>
      <p:sp>
        <p:nvSpPr>
          <p:cNvPr id="756739" name="Rectangle 3"/>
          <p:cNvSpPr>
            <a:spLocks noGrp="1" noChangeArrowheads="1"/>
          </p:cNvSpPr>
          <p:nvPr>
            <p:ph type="body" idx="1"/>
          </p:nvPr>
        </p:nvSpPr>
        <p:spPr>
          <a:xfrm>
            <a:off x="533400" y="914400"/>
            <a:ext cx="8077200" cy="4800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For example, consider a system with a main memory access time of 200ns supported by a cache having a 10ns access time and a hit rate of 99%.</a:t>
            </a:r>
          </a:p>
          <a:p>
            <a:pPr>
              <a:spcBef>
                <a:spcPct val="40000"/>
              </a:spcBef>
            </a:pPr>
            <a:r>
              <a:rPr lang="en-US" altLang="en-US" sz="2600">
                <a:latin typeface="Arial" charset="0"/>
              </a:rPr>
              <a:t>Suppose access to cache and main memory occurs concurrently. (The accesses overlap.)</a:t>
            </a:r>
          </a:p>
          <a:p>
            <a:pPr>
              <a:spcBef>
                <a:spcPct val="40000"/>
              </a:spcBef>
            </a:pPr>
            <a:r>
              <a:rPr lang="en-US" altLang="en-US" sz="2600">
                <a:latin typeface="Arial" charset="0"/>
              </a:rPr>
              <a:t>The EAT is:</a:t>
            </a:r>
          </a:p>
          <a:p>
            <a:pPr>
              <a:spcBef>
                <a:spcPct val="40000"/>
              </a:spcBef>
              <a:buFontTx/>
              <a:buNone/>
            </a:pPr>
            <a:r>
              <a:rPr lang="en-US" altLang="en-US" sz="2600">
                <a:latin typeface="Arial" charset="0"/>
              </a:rPr>
              <a:t>	0.99(10ns) + 0.01(200ns) = 9.9ns + 2ns = 11ns.</a:t>
            </a:r>
          </a:p>
        </p:txBody>
      </p:sp>
      <p:sp>
        <p:nvSpPr>
          <p:cNvPr id="75674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9542F0-2173-41A0-BDF1-9088A526F721}" type="slidenum">
              <a:rPr lang="en-US" altLang="en-US"/>
              <a:pPr/>
              <a:t>44</a:t>
            </a:fld>
            <a:endParaRPr lang="en-US" altLang="en-US"/>
          </a:p>
        </p:txBody>
      </p:sp>
      <p:sp>
        <p:nvSpPr>
          <p:cNvPr id="825346" name="Rectangle 2"/>
          <p:cNvSpPr>
            <a:spLocks noGrp="1" noChangeArrowheads="1"/>
          </p:cNvSpPr>
          <p:nvPr>
            <p:ph type="body" idx="1"/>
          </p:nvPr>
        </p:nvSpPr>
        <p:spPr>
          <a:xfrm>
            <a:off x="381000" y="990600"/>
            <a:ext cx="8305800" cy="4800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For example, consider a system with a main memory access time of 200ns supported by a cache having a 10ns access time and a hit rate of 99%.</a:t>
            </a:r>
          </a:p>
          <a:p>
            <a:r>
              <a:rPr lang="en-US" altLang="en-US" sz="2600">
                <a:latin typeface="Arial" charset="0"/>
              </a:rPr>
              <a:t>If the accesses do not overlap, the EAT is:</a:t>
            </a:r>
          </a:p>
          <a:p>
            <a:pPr lvl="4"/>
            <a:endParaRPr lang="en-US" altLang="en-US" sz="1300">
              <a:latin typeface="Arial" charset="0"/>
            </a:endParaRPr>
          </a:p>
          <a:p>
            <a:pPr>
              <a:buFontTx/>
              <a:buNone/>
            </a:pPr>
            <a:r>
              <a:rPr lang="en-US" altLang="en-US" sz="2600">
                <a:latin typeface="Arial" charset="0"/>
              </a:rPr>
              <a:t>		0.99(10ns) + 0.01(10ns + 200ns) </a:t>
            </a:r>
          </a:p>
          <a:p>
            <a:pPr>
              <a:buFontTx/>
              <a:buNone/>
            </a:pPr>
            <a:r>
              <a:rPr lang="en-US" altLang="en-US" sz="2600">
                <a:latin typeface="Arial" charset="0"/>
              </a:rPr>
              <a:t>					= 9.9ns + 2.01ns = 12ns.</a:t>
            </a:r>
          </a:p>
          <a:p>
            <a:pPr>
              <a:spcBef>
                <a:spcPct val="40000"/>
              </a:spcBef>
            </a:pPr>
            <a:r>
              <a:rPr lang="en-US" altLang="en-US" sz="2600">
                <a:latin typeface="Arial" charset="0"/>
              </a:rPr>
              <a:t>This equation for determining the effective access time can be extended to any number of memory levels, as we will see in later sections.</a:t>
            </a:r>
          </a:p>
        </p:txBody>
      </p:sp>
      <p:sp>
        <p:nvSpPr>
          <p:cNvPr id="825347"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E3D37F9-B104-4415-8EB5-CC8EE2C9421D}" type="slidenum">
              <a:rPr lang="en-US" altLang="en-US"/>
              <a:pPr/>
              <a:t>45</a:t>
            </a:fld>
            <a:endParaRPr lang="en-US" altLang="en-US"/>
          </a:p>
        </p:txBody>
      </p:sp>
      <p:sp>
        <p:nvSpPr>
          <p:cNvPr id="827394" name="Rectangle 2"/>
          <p:cNvSpPr>
            <a:spLocks noGrp="1" noChangeArrowheads="1"/>
          </p:cNvSpPr>
          <p:nvPr>
            <p:ph type="body" idx="1"/>
          </p:nvPr>
        </p:nvSpPr>
        <p:spPr>
          <a:xfrm>
            <a:off x="381000" y="990600"/>
            <a:ext cx="8305800" cy="4800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Caching is depends upon programs exhibiting good locality.</a:t>
            </a:r>
          </a:p>
          <a:p>
            <a:pPr lvl="1"/>
            <a:r>
              <a:rPr lang="en-US" altLang="en-US" sz="2600"/>
              <a:t>Some object-oriented programs have poor locality owing to their complex, dynamic structures.</a:t>
            </a:r>
          </a:p>
          <a:p>
            <a:pPr lvl="1">
              <a:spcBef>
                <a:spcPct val="40000"/>
              </a:spcBef>
            </a:pPr>
            <a:r>
              <a:rPr lang="en-US" altLang="en-US" sz="2600"/>
              <a:t>Arrays stored in column-major rather than row-major order can be problematic for certain cache organizations.</a:t>
            </a:r>
          </a:p>
          <a:p>
            <a:pPr>
              <a:spcBef>
                <a:spcPct val="40000"/>
              </a:spcBef>
            </a:pPr>
            <a:r>
              <a:rPr lang="en-US" altLang="en-US" sz="2600">
                <a:latin typeface="Arial" charset="0"/>
              </a:rPr>
              <a:t>With poor locality, caching can actually cause performance degradation rather than performance improvement.</a:t>
            </a:r>
          </a:p>
        </p:txBody>
      </p:sp>
      <p:sp>
        <p:nvSpPr>
          <p:cNvPr id="827395"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B8345D-DBC9-4DAA-94E2-1F703B449EC0}" type="slidenum">
              <a:rPr lang="en-US" altLang="en-US"/>
              <a:pPr/>
              <a:t>46</a:t>
            </a:fld>
            <a:endParaRPr lang="en-US" altLang="en-US"/>
          </a:p>
        </p:txBody>
      </p:sp>
      <p:sp>
        <p:nvSpPr>
          <p:cNvPr id="760835" name="Rectangle 3"/>
          <p:cNvSpPr>
            <a:spLocks noGrp="1" noChangeArrowheads="1"/>
          </p:cNvSpPr>
          <p:nvPr>
            <p:ph type="body" idx="1"/>
          </p:nvPr>
        </p:nvSpPr>
        <p:spPr>
          <a:xfrm>
            <a:off x="381000" y="990600"/>
            <a:ext cx="81534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Cache replacement policies must take into account </a:t>
            </a:r>
            <a:r>
              <a:rPr lang="en-US" altLang="en-US" sz="2600" i="1">
                <a:latin typeface="Arial" charset="0"/>
              </a:rPr>
              <a:t>dirty blocks</a:t>
            </a:r>
            <a:r>
              <a:rPr lang="en-US" altLang="en-US" sz="2600">
                <a:latin typeface="Arial" charset="0"/>
              </a:rPr>
              <a:t>, those blocks that have been updated while they were in the cache.</a:t>
            </a:r>
          </a:p>
          <a:p>
            <a:r>
              <a:rPr lang="en-US" altLang="en-US" sz="2600">
                <a:latin typeface="Arial" charset="0"/>
              </a:rPr>
              <a:t>Dirty blocks must be written back to memory.  A </a:t>
            </a:r>
            <a:r>
              <a:rPr lang="en-US" altLang="en-US" sz="2600" i="1">
                <a:latin typeface="Arial" charset="0"/>
              </a:rPr>
              <a:t>write policy</a:t>
            </a:r>
            <a:r>
              <a:rPr lang="en-US" altLang="en-US" sz="2600">
                <a:latin typeface="Arial" charset="0"/>
              </a:rPr>
              <a:t> determines how this will be done.</a:t>
            </a:r>
          </a:p>
          <a:p>
            <a:pPr>
              <a:spcBef>
                <a:spcPct val="40000"/>
              </a:spcBef>
            </a:pPr>
            <a:r>
              <a:rPr lang="en-US" altLang="en-US" sz="2600">
                <a:latin typeface="Arial" charset="0"/>
              </a:rPr>
              <a:t>There are two types of write policies,</a:t>
            </a:r>
            <a:r>
              <a:rPr lang="en-US" altLang="en-US" sz="2600" i="1">
                <a:latin typeface="Arial" charset="0"/>
              </a:rPr>
              <a:t>write through</a:t>
            </a:r>
            <a:r>
              <a:rPr lang="en-US" altLang="en-US" sz="2600">
                <a:latin typeface="Arial" charset="0"/>
              </a:rPr>
              <a:t> and </a:t>
            </a:r>
            <a:r>
              <a:rPr lang="en-US" altLang="en-US" sz="2600" i="1">
                <a:latin typeface="Arial" charset="0"/>
              </a:rPr>
              <a:t>write back</a:t>
            </a:r>
            <a:r>
              <a:rPr lang="en-US" altLang="en-US" sz="2600">
                <a:latin typeface="Arial" charset="0"/>
              </a:rPr>
              <a:t>.</a:t>
            </a:r>
          </a:p>
          <a:p>
            <a:pPr>
              <a:spcBef>
                <a:spcPct val="40000"/>
              </a:spcBef>
            </a:pPr>
            <a:r>
              <a:rPr lang="en-US" altLang="en-US" sz="2600">
                <a:latin typeface="Arial" charset="0"/>
              </a:rPr>
              <a:t>Write through updates cache and main memory simultaneously on every write.</a:t>
            </a:r>
          </a:p>
        </p:txBody>
      </p:sp>
      <p:sp>
        <p:nvSpPr>
          <p:cNvPr id="760837"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26176F-07EF-4B03-B39B-4542E1F1E0A3}" type="slidenum">
              <a:rPr lang="en-US" altLang="en-US"/>
              <a:pPr/>
              <a:t>47</a:t>
            </a:fld>
            <a:endParaRPr lang="en-US" altLang="en-US"/>
          </a:p>
        </p:txBody>
      </p:sp>
      <p:sp>
        <p:nvSpPr>
          <p:cNvPr id="762883" name="Rectangle 3"/>
          <p:cNvSpPr>
            <a:spLocks noGrp="1" noChangeArrowheads="1"/>
          </p:cNvSpPr>
          <p:nvPr>
            <p:ph type="body" idx="1"/>
          </p:nvPr>
        </p:nvSpPr>
        <p:spPr>
          <a:xfrm>
            <a:off x="4572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500">
                <a:latin typeface="Arial" charset="0"/>
              </a:rPr>
              <a:t>Write back (also called </a:t>
            </a:r>
            <a:r>
              <a:rPr lang="en-US" altLang="en-US" sz="2500" i="1">
                <a:latin typeface="Arial" charset="0"/>
              </a:rPr>
              <a:t>copyback</a:t>
            </a:r>
            <a:r>
              <a:rPr lang="en-US" altLang="en-US" sz="2500">
                <a:latin typeface="Arial" charset="0"/>
              </a:rPr>
              <a:t>) updates memory only when the block is selected for replacement.</a:t>
            </a:r>
          </a:p>
          <a:p>
            <a:pPr>
              <a:spcBef>
                <a:spcPct val="25000"/>
              </a:spcBef>
            </a:pPr>
            <a:r>
              <a:rPr lang="en-US" altLang="en-US" sz="2500">
                <a:latin typeface="Arial" charset="0"/>
              </a:rPr>
              <a:t>The disadvantage of write through is that memory must be updated with each cache write, which slows down the access time on updates. This slowdown is usually negligible, because the majority of accesses tend to be reads, not writes.</a:t>
            </a:r>
          </a:p>
          <a:p>
            <a:pPr>
              <a:spcBef>
                <a:spcPct val="25000"/>
              </a:spcBef>
            </a:pPr>
            <a:r>
              <a:rPr lang="en-US" altLang="en-US" sz="2500">
                <a:latin typeface="Arial" charset="0"/>
              </a:rPr>
              <a:t>The advantage of write back is that memory traffic is minimized, but its disadvantage is that memory does not always agree with the value in cache, causing problems in systems with many concurrent users.</a:t>
            </a:r>
          </a:p>
        </p:txBody>
      </p:sp>
      <p:sp>
        <p:nvSpPr>
          <p:cNvPr id="76288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D43311-1C11-44C5-B6E5-2D866043CE3D}" type="slidenum">
              <a:rPr lang="en-US" altLang="en-US"/>
              <a:pPr/>
              <a:t>48</a:t>
            </a:fld>
            <a:endParaRPr lang="en-US" altLang="en-US"/>
          </a:p>
        </p:txBody>
      </p:sp>
      <p:sp>
        <p:nvSpPr>
          <p:cNvPr id="803843" name="Rectangle 3"/>
          <p:cNvSpPr>
            <a:spLocks noGrp="1" noChangeArrowheads="1"/>
          </p:cNvSpPr>
          <p:nvPr>
            <p:ph type="body" idx="1"/>
          </p:nvPr>
        </p:nvSpPr>
        <p:spPr>
          <a:xfrm>
            <a:off x="5334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600">
                <a:latin typeface="Arial" charset="0"/>
              </a:rPr>
              <a:t>The cache we have been discussing is called a </a:t>
            </a:r>
            <a:r>
              <a:rPr lang="en-US" altLang="en-US" sz="2600" i="1">
                <a:latin typeface="Arial" charset="0"/>
              </a:rPr>
              <a:t>unified</a:t>
            </a:r>
            <a:r>
              <a:rPr lang="en-US" altLang="en-US" sz="2600">
                <a:latin typeface="Arial" charset="0"/>
              </a:rPr>
              <a:t> or </a:t>
            </a:r>
            <a:r>
              <a:rPr lang="en-US" altLang="en-US" sz="2600" i="1">
                <a:latin typeface="Arial" charset="0"/>
              </a:rPr>
              <a:t>integrated</a:t>
            </a:r>
            <a:r>
              <a:rPr lang="en-US" altLang="en-US" sz="2600">
                <a:latin typeface="Arial" charset="0"/>
              </a:rPr>
              <a:t> cache where both instructions and data are cached.</a:t>
            </a:r>
            <a:endParaRPr lang="en-US" altLang="en-US" sz="2500">
              <a:latin typeface="Arial" charset="0"/>
            </a:endParaRPr>
          </a:p>
          <a:p>
            <a:pPr>
              <a:spcBef>
                <a:spcPct val="25000"/>
              </a:spcBef>
            </a:pPr>
            <a:r>
              <a:rPr lang="en-US" altLang="en-US" sz="2600">
                <a:latin typeface="Arial" charset="0"/>
              </a:rPr>
              <a:t>Many modern systems employ separate caches for data and instructions.</a:t>
            </a:r>
            <a:endParaRPr lang="en-US" altLang="en-US" sz="2500">
              <a:latin typeface="Arial" charset="0"/>
            </a:endParaRPr>
          </a:p>
          <a:p>
            <a:pPr lvl="1">
              <a:spcBef>
                <a:spcPct val="25000"/>
              </a:spcBef>
            </a:pPr>
            <a:r>
              <a:rPr lang="en-US" altLang="en-US" sz="2400"/>
              <a:t>This is called a </a:t>
            </a:r>
            <a:r>
              <a:rPr lang="en-US" altLang="en-US" sz="2400" i="1"/>
              <a:t>Harvard</a:t>
            </a:r>
            <a:r>
              <a:rPr lang="en-US" altLang="en-US" sz="2400"/>
              <a:t> cache.</a:t>
            </a:r>
            <a:endParaRPr lang="en-US" altLang="en-US" sz="2100">
              <a:latin typeface="Arial" charset="0"/>
            </a:endParaRPr>
          </a:p>
          <a:p>
            <a:pPr>
              <a:spcBef>
                <a:spcPct val="25000"/>
              </a:spcBef>
            </a:pPr>
            <a:r>
              <a:rPr lang="en-US" altLang="en-US" sz="2600">
                <a:latin typeface="Arial" charset="0"/>
              </a:rPr>
              <a:t>The separation of data from instructions provides better locality, at the cost of greater complexity.</a:t>
            </a:r>
            <a:endParaRPr lang="en-US" altLang="en-US" sz="2500">
              <a:latin typeface="Arial" charset="0"/>
            </a:endParaRPr>
          </a:p>
          <a:p>
            <a:pPr lvl="1">
              <a:spcBef>
                <a:spcPct val="25000"/>
              </a:spcBef>
            </a:pPr>
            <a:r>
              <a:rPr lang="en-US" altLang="en-US" sz="2400"/>
              <a:t>Simply making the cache larger provides about the same performance improvement without the complexity.</a:t>
            </a:r>
            <a:endParaRPr lang="en-US" altLang="en-US" sz="2100">
              <a:latin typeface="Arial" charset="0"/>
            </a:endParaRPr>
          </a:p>
        </p:txBody>
      </p:sp>
      <p:sp>
        <p:nvSpPr>
          <p:cNvPr id="80384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74F316-644D-427B-AB84-C92D994AEC3D}" type="slidenum">
              <a:rPr lang="en-US" altLang="en-US"/>
              <a:pPr/>
              <a:t>49</a:t>
            </a:fld>
            <a:endParaRPr lang="en-US" altLang="en-US"/>
          </a:p>
        </p:txBody>
      </p:sp>
      <p:sp>
        <p:nvSpPr>
          <p:cNvPr id="805891" name="Rectangle 3"/>
          <p:cNvSpPr>
            <a:spLocks noGrp="1" noChangeArrowheads="1"/>
          </p:cNvSpPr>
          <p:nvPr>
            <p:ph type="body" idx="1"/>
          </p:nvPr>
        </p:nvSpPr>
        <p:spPr>
          <a:xfrm>
            <a:off x="762000" y="1143000"/>
            <a:ext cx="7620000" cy="39624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Cache performance can also be improved by adding a small associative cache to hold blocks that have been evicted recently.</a:t>
            </a:r>
            <a:endParaRPr lang="en-US" altLang="en-US" sz="2500">
              <a:latin typeface="Arial" charset="0"/>
            </a:endParaRPr>
          </a:p>
          <a:p>
            <a:pPr lvl="1">
              <a:spcBef>
                <a:spcPct val="35000"/>
              </a:spcBef>
            </a:pPr>
            <a:r>
              <a:rPr lang="en-US" altLang="en-US" sz="2500"/>
              <a:t>This is called a </a:t>
            </a:r>
            <a:r>
              <a:rPr lang="en-US" altLang="en-US" sz="2500" i="1"/>
              <a:t>victim cache</a:t>
            </a:r>
            <a:r>
              <a:rPr lang="en-US" altLang="en-US" sz="2500"/>
              <a:t>.</a:t>
            </a:r>
            <a:endParaRPr lang="en-US" altLang="en-US" sz="2100">
              <a:latin typeface="Arial" charset="0"/>
            </a:endParaRPr>
          </a:p>
          <a:p>
            <a:pPr>
              <a:spcBef>
                <a:spcPct val="35000"/>
              </a:spcBef>
            </a:pPr>
            <a:r>
              <a:rPr lang="en-US" altLang="en-US" sz="2600">
                <a:latin typeface="Arial" charset="0"/>
              </a:rPr>
              <a:t>A </a:t>
            </a:r>
            <a:r>
              <a:rPr lang="en-US" altLang="en-US" sz="2600" i="1">
                <a:latin typeface="Arial" charset="0"/>
              </a:rPr>
              <a:t>trace cache</a:t>
            </a:r>
            <a:r>
              <a:rPr lang="en-US" altLang="en-US" sz="2600">
                <a:latin typeface="Arial" charset="0"/>
              </a:rPr>
              <a:t> is a variant of an instruction cache that holds decoded instructions for program branches, giving the illusion that noncontiguous instructions are really contiguous.</a:t>
            </a:r>
            <a:endParaRPr lang="en-US" altLang="en-US" sz="2500">
              <a:latin typeface="Arial" charset="0"/>
            </a:endParaRPr>
          </a:p>
        </p:txBody>
      </p:sp>
      <p:sp>
        <p:nvSpPr>
          <p:cNvPr id="805893"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626414-16AA-454F-A75B-0181E5629C29}" type="slidenum">
              <a:rPr lang="en-US" altLang="en-US"/>
              <a:pPr/>
              <a:t>5</a:t>
            </a:fld>
            <a:endParaRPr lang="en-US" altLang="en-US"/>
          </a:p>
        </p:txBody>
      </p:sp>
      <p:sp>
        <p:nvSpPr>
          <p:cNvPr id="705539" name="Rectangle 1027"/>
          <p:cNvSpPr>
            <a:spLocks noGrp="1" noChangeArrowheads="1"/>
          </p:cNvSpPr>
          <p:nvPr>
            <p:ph type="body" idx="1"/>
          </p:nvPr>
        </p:nvSpPr>
        <p:spPr>
          <a:xfrm>
            <a:off x="495300" y="11811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SRAM consists of circuits similar to the D flip-flop that we studied in Chapter 3.</a:t>
            </a:r>
          </a:p>
          <a:p>
            <a:pPr>
              <a:spcBef>
                <a:spcPct val="35000"/>
              </a:spcBef>
            </a:pPr>
            <a:r>
              <a:rPr lang="en-US" altLang="en-US" sz="2600">
                <a:latin typeface="Arial" charset="0"/>
              </a:rPr>
              <a:t>SRAM is very fast memory and it doesn’t need to be refreshed like DRAM does.  It is used to build cache memory, which we will discuss in detail later.</a:t>
            </a:r>
          </a:p>
          <a:p>
            <a:pPr>
              <a:spcBef>
                <a:spcPct val="35000"/>
              </a:spcBef>
            </a:pPr>
            <a:r>
              <a:rPr lang="en-US" altLang="en-US" sz="2600">
                <a:latin typeface="Arial" charset="0"/>
              </a:rPr>
              <a:t>ROM also does not need to be refreshed, either.  In fact, it needs very little charge to retain its memory.</a:t>
            </a:r>
          </a:p>
          <a:p>
            <a:pPr>
              <a:spcBef>
                <a:spcPct val="35000"/>
              </a:spcBef>
            </a:pPr>
            <a:r>
              <a:rPr lang="en-US" altLang="en-US" sz="2600">
                <a:latin typeface="Arial" charset="0"/>
              </a:rPr>
              <a:t>ROM is used to store permanent, or semi-permanent data that persists even while the system is turned off.</a:t>
            </a:r>
          </a:p>
        </p:txBody>
      </p:sp>
      <p:sp>
        <p:nvSpPr>
          <p:cNvPr id="705541" name="Rectangle 1029"/>
          <p:cNvSpPr>
            <a:spLocks noGrp="1" noChangeArrowheads="1"/>
          </p:cNvSpPr>
          <p:nvPr>
            <p:ph type="title"/>
          </p:nvPr>
        </p:nvSpPr>
        <p:spPr>
          <a:xfrm>
            <a:off x="1600200" y="228600"/>
            <a:ext cx="5943600" cy="547688"/>
          </a:xfrm>
          <a:noFill/>
          <a:ln/>
        </p:spPr>
        <p:txBody>
          <a:bodyPr/>
          <a:lstStyle/>
          <a:p>
            <a:r>
              <a:rPr lang="en-US" altLang="en-US"/>
              <a:t>6.2 Types of Memory</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1FD9710-38F7-441B-9053-CFBD5AD07E1A}" type="slidenum">
              <a:rPr lang="en-US" altLang="en-US"/>
              <a:pPr/>
              <a:t>50</a:t>
            </a:fld>
            <a:endParaRPr lang="en-US" altLang="en-US"/>
          </a:p>
        </p:txBody>
      </p:sp>
      <p:sp>
        <p:nvSpPr>
          <p:cNvPr id="807939" name="Rectangle 3"/>
          <p:cNvSpPr>
            <a:spLocks noGrp="1" noChangeArrowheads="1"/>
          </p:cNvSpPr>
          <p:nvPr>
            <p:ph type="body" idx="1"/>
          </p:nvPr>
        </p:nvSpPr>
        <p:spPr>
          <a:xfrm>
            <a:off x="533400" y="1066800"/>
            <a:ext cx="8001000" cy="45720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a:latin typeface="Arial" charset="0"/>
              </a:rPr>
              <a:t>Most of today’s small systems employ multilevel cache hierarchies.</a:t>
            </a:r>
          </a:p>
          <a:p>
            <a:pPr>
              <a:spcBef>
                <a:spcPct val="35000"/>
              </a:spcBef>
            </a:pPr>
            <a:r>
              <a:rPr lang="en-US" altLang="en-US" sz="2500">
                <a:latin typeface="Arial" charset="0"/>
              </a:rPr>
              <a:t>The levels of cache form their own small memory hierarchy.</a:t>
            </a:r>
          </a:p>
          <a:p>
            <a:pPr>
              <a:spcBef>
                <a:spcPct val="35000"/>
              </a:spcBef>
            </a:pPr>
            <a:r>
              <a:rPr lang="en-US" altLang="en-US" sz="2500">
                <a:latin typeface="Arial" charset="0"/>
              </a:rPr>
              <a:t>Level1 cache (8KB to 64KB) is situated on the processor itself.</a:t>
            </a:r>
          </a:p>
          <a:p>
            <a:pPr lvl="1">
              <a:spcBef>
                <a:spcPct val="15000"/>
              </a:spcBef>
            </a:pPr>
            <a:r>
              <a:rPr lang="en-US" altLang="en-US" sz="2500"/>
              <a:t>Access time is typically about 4ns.</a:t>
            </a:r>
            <a:endParaRPr lang="en-US" altLang="en-US" sz="2100">
              <a:latin typeface="Arial" charset="0"/>
            </a:endParaRPr>
          </a:p>
          <a:p>
            <a:pPr>
              <a:spcBef>
                <a:spcPct val="35000"/>
              </a:spcBef>
            </a:pPr>
            <a:r>
              <a:rPr lang="en-US" altLang="en-US" sz="2500">
                <a:latin typeface="Arial" charset="0"/>
              </a:rPr>
              <a:t>Level 2 cache (64KB to 2MB) may be on the motherboard, or on an expansion card.</a:t>
            </a:r>
          </a:p>
          <a:p>
            <a:pPr lvl="1">
              <a:spcBef>
                <a:spcPct val="15000"/>
              </a:spcBef>
            </a:pPr>
            <a:r>
              <a:rPr lang="en-US" altLang="en-US" sz="2500"/>
              <a:t>Access time is usually around 15 - 20ns.</a:t>
            </a:r>
            <a:endParaRPr lang="en-US" altLang="en-US" sz="2100">
              <a:latin typeface="Arial" charset="0"/>
            </a:endParaRPr>
          </a:p>
        </p:txBody>
      </p:sp>
      <p:sp>
        <p:nvSpPr>
          <p:cNvPr id="80794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02006D-00BA-457A-A5C5-BFA40398CFF5}" type="slidenum">
              <a:rPr lang="en-US" altLang="en-US"/>
              <a:pPr/>
              <a:t>51</a:t>
            </a:fld>
            <a:endParaRPr lang="en-US" altLang="en-US"/>
          </a:p>
        </p:txBody>
      </p:sp>
      <p:sp>
        <p:nvSpPr>
          <p:cNvPr id="809987" name="Rectangle 3"/>
          <p:cNvSpPr>
            <a:spLocks noGrp="1" noChangeArrowheads="1"/>
          </p:cNvSpPr>
          <p:nvPr>
            <p:ph type="body" idx="1"/>
          </p:nvPr>
        </p:nvSpPr>
        <p:spPr>
          <a:xfrm>
            <a:off x="609600" y="1066800"/>
            <a:ext cx="7924800" cy="39624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a:latin typeface="Arial" charset="0"/>
              </a:rPr>
              <a:t>In systems that employ three levels of cache, the Level 2 cache is placed on the same die as the CPU (reducing access time to about 10ns)</a:t>
            </a:r>
          </a:p>
          <a:p>
            <a:pPr>
              <a:spcBef>
                <a:spcPct val="35000"/>
              </a:spcBef>
            </a:pPr>
            <a:r>
              <a:rPr lang="en-US" altLang="en-US" sz="2500">
                <a:latin typeface="Arial" charset="0"/>
              </a:rPr>
              <a:t>Accordingly, the Level 3 cache (2MB to 256MB) refers to cache that is situated between the processor and main memory.</a:t>
            </a:r>
          </a:p>
          <a:p>
            <a:pPr>
              <a:spcBef>
                <a:spcPct val="35000"/>
              </a:spcBef>
            </a:pPr>
            <a:r>
              <a:rPr lang="en-US" altLang="en-US" sz="2500">
                <a:latin typeface="Arial" charset="0"/>
              </a:rPr>
              <a:t>Once the number of cache levels is determined, the next thing to consider is whether data (or instructions) can  exist in more than one cache level.</a:t>
            </a:r>
          </a:p>
        </p:txBody>
      </p:sp>
      <p:sp>
        <p:nvSpPr>
          <p:cNvPr id="809989"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B6FB506-1A9E-495B-9A82-2FD230FEE69A}" type="slidenum">
              <a:rPr lang="en-US" altLang="en-US"/>
              <a:pPr/>
              <a:t>52</a:t>
            </a:fld>
            <a:endParaRPr lang="en-US" altLang="en-US"/>
          </a:p>
        </p:txBody>
      </p:sp>
      <p:sp>
        <p:nvSpPr>
          <p:cNvPr id="812035" name="Rectangle 3"/>
          <p:cNvSpPr>
            <a:spLocks noGrp="1" noChangeArrowheads="1"/>
          </p:cNvSpPr>
          <p:nvPr>
            <p:ph type="body" idx="1"/>
          </p:nvPr>
        </p:nvSpPr>
        <p:spPr>
          <a:xfrm>
            <a:off x="685800" y="1143000"/>
            <a:ext cx="7772400" cy="45720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a:latin typeface="Arial" charset="0"/>
              </a:rPr>
              <a:t>If the cache system used an </a:t>
            </a:r>
            <a:r>
              <a:rPr lang="en-US" altLang="en-US" sz="2500" i="1">
                <a:latin typeface="Arial" charset="0"/>
              </a:rPr>
              <a:t>inclusive</a:t>
            </a:r>
            <a:r>
              <a:rPr lang="en-US" altLang="en-US" sz="2500">
                <a:latin typeface="Arial" charset="0"/>
              </a:rPr>
              <a:t> cache, the same data may be present at multiple levels of cache. </a:t>
            </a:r>
          </a:p>
          <a:p>
            <a:pPr>
              <a:spcBef>
                <a:spcPct val="35000"/>
              </a:spcBef>
            </a:pPr>
            <a:r>
              <a:rPr lang="en-US" altLang="en-US" sz="2500" i="1">
                <a:latin typeface="Arial" charset="0"/>
              </a:rPr>
              <a:t>Strictly inclusive</a:t>
            </a:r>
            <a:r>
              <a:rPr lang="en-US" altLang="en-US" sz="2500">
                <a:latin typeface="Arial" charset="0"/>
              </a:rPr>
              <a:t> caches guarantee that all data in a smaller cache also exists at the next higher level.</a:t>
            </a:r>
          </a:p>
          <a:p>
            <a:pPr>
              <a:spcBef>
                <a:spcPct val="35000"/>
              </a:spcBef>
            </a:pPr>
            <a:r>
              <a:rPr lang="en-US" altLang="en-US" sz="2500" i="1">
                <a:latin typeface="Arial" charset="0"/>
              </a:rPr>
              <a:t>Exclusive</a:t>
            </a:r>
            <a:r>
              <a:rPr lang="en-US" altLang="en-US" sz="2500">
                <a:latin typeface="Arial" charset="0"/>
              </a:rPr>
              <a:t> caches permit only one copy of the data.</a:t>
            </a:r>
          </a:p>
          <a:p>
            <a:pPr>
              <a:spcBef>
                <a:spcPct val="35000"/>
              </a:spcBef>
            </a:pPr>
            <a:r>
              <a:rPr lang="en-US" altLang="en-US" sz="2500">
                <a:latin typeface="Arial" charset="0"/>
              </a:rPr>
              <a:t>The tradeoffs in choosing one over the other involve weighing the variables of access time, memory size, and circuit complexity.</a:t>
            </a:r>
          </a:p>
        </p:txBody>
      </p:sp>
      <p:sp>
        <p:nvSpPr>
          <p:cNvPr id="812037"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EC161D-FBC4-4B43-B417-41DED1C66B5A}" type="slidenum">
              <a:rPr lang="en-US" altLang="en-US"/>
              <a:pPr/>
              <a:t>53</a:t>
            </a:fld>
            <a:endParaRPr lang="en-US" altLang="en-US"/>
          </a:p>
        </p:txBody>
      </p:sp>
      <p:sp>
        <p:nvSpPr>
          <p:cNvPr id="764930" name="Rectangle 2"/>
          <p:cNvSpPr>
            <a:spLocks noGrp="1" noChangeArrowheads="1"/>
          </p:cNvSpPr>
          <p:nvPr>
            <p:ph type="title"/>
          </p:nvPr>
        </p:nvSpPr>
        <p:spPr>
          <a:xfrm>
            <a:off x="1600200" y="304800"/>
            <a:ext cx="5943600" cy="547688"/>
          </a:xfrm>
        </p:spPr>
        <p:txBody>
          <a:bodyPr/>
          <a:lstStyle/>
          <a:p>
            <a:r>
              <a:rPr lang="en-US" altLang="en-US"/>
              <a:t>6.5 Virtual Memory</a:t>
            </a:r>
          </a:p>
        </p:txBody>
      </p:sp>
      <p:sp>
        <p:nvSpPr>
          <p:cNvPr id="764931" name="Rectangle 3"/>
          <p:cNvSpPr>
            <a:spLocks noGrp="1" noChangeArrowheads="1"/>
          </p:cNvSpPr>
          <p:nvPr>
            <p:ph type="body" idx="1"/>
          </p:nvPr>
        </p:nvSpPr>
        <p:spPr>
          <a:xfrm>
            <a:off x="342900" y="1143000"/>
            <a:ext cx="84582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Cache memory enhances performance by providing faster memory access speed.</a:t>
            </a:r>
          </a:p>
          <a:p>
            <a:pPr>
              <a:spcBef>
                <a:spcPct val="10000"/>
              </a:spcBef>
            </a:pPr>
            <a:r>
              <a:rPr lang="en-US" altLang="en-US" sz="2600">
                <a:latin typeface="Arial" charset="0"/>
              </a:rPr>
              <a:t>Virtual memory enhances performance by providing greater memory capacity, without the expense of adding main memory.</a:t>
            </a:r>
          </a:p>
          <a:p>
            <a:pPr>
              <a:spcBef>
                <a:spcPct val="10000"/>
              </a:spcBef>
            </a:pPr>
            <a:r>
              <a:rPr lang="en-US" altLang="en-US" sz="2600">
                <a:latin typeface="Arial" charset="0"/>
              </a:rPr>
              <a:t>Instead, a portion of a disk drive serves as an extension of main memory.</a:t>
            </a:r>
          </a:p>
          <a:p>
            <a:pPr>
              <a:spcBef>
                <a:spcPct val="10000"/>
              </a:spcBef>
            </a:pPr>
            <a:r>
              <a:rPr lang="en-US" altLang="en-US" sz="2600">
                <a:latin typeface="Arial" charset="0"/>
              </a:rPr>
              <a:t>If a system uses paging, virtual memory partitions main memory into individually managed </a:t>
            </a:r>
            <a:r>
              <a:rPr lang="en-US" altLang="en-US" sz="2600" i="1">
                <a:latin typeface="Arial" charset="0"/>
              </a:rPr>
              <a:t>page frames</a:t>
            </a:r>
            <a:r>
              <a:rPr lang="en-US" altLang="en-US" sz="2600">
                <a:latin typeface="Arial" charset="0"/>
              </a:rPr>
              <a:t>, that are written</a:t>
            </a:r>
            <a:r>
              <a:rPr lang="en-US" altLang="en-US" sz="2600" i="1">
                <a:latin typeface="Arial" charset="0"/>
              </a:rPr>
              <a:t> (or paged) </a:t>
            </a:r>
            <a:r>
              <a:rPr lang="en-US" altLang="en-US" sz="2600">
                <a:latin typeface="Arial" charset="0"/>
              </a:rPr>
              <a:t>to disk when they are not immediately needed.</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42F5BD-B11F-458B-B0E4-AC6997CEAC42}" type="slidenum">
              <a:rPr lang="en-US" altLang="en-US"/>
              <a:pPr/>
              <a:t>54</a:t>
            </a:fld>
            <a:endParaRPr lang="en-US" altLang="en-US"/>
          </a:p>
        </p:txBody>
      </p:sp>
      <p:sp>
        <p:nvSpPr>
          <p:cNvPr id="766979" name="Rectangle 3"/>
          <p:cNvSpPr>
            <a:spLocks noGrp="1" noChangeArrowheads="1"/>
          </p:cNvSpPr>
          <p:nvPr>
            <p:ph type="body" idx="1"/>
          </p:nvPr>
        </p:nvSpPr>
        <p:spPr>
          <a:xfrm>
            <a:off x="495300" y="1143000"/>
            <a:ext cx="81534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 </a:t>
            </a:r>
            <a:r>
              <a:rPr lang="en-US" altLang="en-US" sz="2600" i="1">
                <a:latin typeface="Arial" charset="0"/>
              </a:rPr>
              <a:t>physical address</a:t>
            </a:r>
            <a:r>
              <a:rPr lang="en-US" altLang="en-US" sz="2600">
                <a:latin typeface="Arial" charset="0"/>
              </a:rPr>
              <a:t> is the actual memory address of physical memory.</a:t>
            </a:r>
          </a:p>
          <a:p>
            <a:pPr>
              <a:spcBef>
                <a:spcPct val="40000"/>
              </a:spcBef>
            </a:pPr>
            <a:r>
              <a:rPr lang="en-US" altLang="en-US" sz="2600">
                <a:latin typeface="Arial" charset="0"/>
              </a:rPr>
              <a:t>Programs create </a:t>
            </a:r>
            <a:r>
              <a:rPr lang="en-US" altLang="en-US" sz="2600" i="1">
                <a:latin typeface="Arial" charset="0"/>
              </a:rPr>
              <a:t>virtual addresses</a:t>
            </a:r>
            <a:r>
              <a:rPr lang="en-US" altLang="en-US" sz="2600">
                <a:latin typeface="Arial" charset="0"/>
              </a:rPr>
              <a:t> that are </a:t>
            </a:r>
            <a:r>
              <a:rPr lang="en-US" altLang="en-US" sz="2600" i="1">
                <a:latin typeface="Arial" charset="0"/>
              </a:rPr>
              <a:t>mapped</a:t>
            </a:r>
            <a:r>
              <a:rPr lang="en-US" altLang="en-US" sz="2600">
                <a:latin typeface="Arial" charset="0"/>
              </a:rPr>
              <a:t> to physical addresses by the memory manager.</a:t>
            </a:r>
          </a:p>
          <a:p>
            <a:pPr>
              <a:spcBef>
                <a:spcPct val="40000"/>
              </a:spcBef>
            </a:pPr>
            <a:r>
              <a:rPr lang="en-US" altLang="en-US" sz="2600" i="1">
                <a:latin typeface="Arial" charset="0"/>
              </a:rPr>
              <a:t>Page faults</a:t>
            </a:r>
            <a:r>
              <a:rPr lang="en-US" altLang="en-US" sz="2600">
                <a:latin typeface="Arial" charset="0"/>
              </a:rPr>
              <a:t> occur when a logical address requires that a page be brought in from disk.</a:t>
            </a:r>
          </a:p>
          <a:p>
            <a:pPr>
              <a:spcBef>
                <a:spcPct val="40000"/>
              </a:spcBef>
            </a:pPr>
            <a:r>
              <a:rPr lang="en-US" altLang="en-US" sz="2600" i="1">
                <a:latin typeface="Arial" charset="0"/>
              </a:rPr>
              <a:t>Memory fragmentation</a:t>
            </a:r>
            <a:r>
              <a:rPr lang="en-US" altLang="en-US" sz="2600">
                <a:latin typeface="Arial" charset="0"/>
              </a:rPr>
              <a:t> occurs when the paging process results in the creation of small, unusable clusters of memory addresses.</a:t>
            </a:r>
          </a:p>
        </p:txBody>
      </p:sp>
      <p:sp>
        <p:nvSpPr>
          <p:cNvPr id="766981"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BEAE8C-663D-45C2-A827-D3FB2D1921AF}" type="slidenum">
              <a:rPr lang="en-US" altLang="en-US"/>
              <a:pPr/>
              <a:t>55</a:t>
            </a:fld>
            <a:endParaRPr lang="en-US" altLang="en-US"/>
          </a:p>
        </p:txBody>
      </p:sp>
      <p:sp>
        <p:nvSpPr>
          <p:cNvPr id="769027" name="Rectangle 3"/>
          <p:cNvSpPr>
            <a:spLocks noGrp="1" noChangeArrowheads="1"/>
          </p:cNvSpPr>
          <p:nvPr>
            <p:ph type="body" idx="1"/>
          </p:nvPr>
        </p:nvSpPr>
        <p:spPr>
          <a:xfrm>
            <a:off x="495300" y="1104900"/>
            <a:ext cx="81534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Main memory and virtual memory are divided into equal sized pages.</a:t>
            </a:r>
          </a:p>
          <a:p>
            <a:pPr>
              <a:spcBef>
                <a:spcPct val="10000"/>
              </a:spcBef>
            </a:pPr>
            <a:r>
              <a:rPr lang="en-US" altLang="en-US" sz="2600">
                <a:latin typeface="Arial" charset="0"/>
              </a:rPr>
              <a:t>The entire address space required by a process need not be in memory at once. Some parts can be on disk, while others are in main memory.</a:t>
            </a:r>
          </a:p>
          <a:p>
            <a:pPr>
              <a:spcBef>
                <a:spcPct val="10000"/>
              </a:spcBef>
            </a:pPr>
            <a:r>
              <a:rPr lang="en-US" altLang="en-US" sz="2600">
                <a:latin typeface="Arial" charset="0"/>
              </a:rPr>
              <a:t>Further, the pages allocated to a process do not need to be stored contiguously-- either on disk or in memory.</a:t>
            </a:r>
          </a:p>
          <a:p>
            <a:pPr>
              <a:spcBef>
                <a:spcPct val="10000"/>
              </a:spcBef>
            </a:pPr>
            <a:r>
              <a:rPr lang="en-US" altLang="en-US" sz="2600">
                <a:latin typeface="Arial" charset="0"/>
              </a:rPr>
              <a:t>In this way, only the needed pages are in memory at any time, the unnecessary pages are in slower disk storage.</a:t>
            </a:r>
          </a:p>
        </p:txBody>
      </p:sp>
      <p:sp>
        <p:nvSpPr>
          <p:cNvPr id="769029"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05362E-35EC-4646-ACD6-78BC32E323EE}" type="slidenum">
              <a:rPr lang="en-US" altLang="en-US"/>
              <a:pPr/>
              <a:t>56</a:t>
            </a:fld>
            <a:endParaRPr lang="en-US" altLang="en-US"/>
          </a:p>
        </p:txBody>
      </p:sp>
      <p:sp>
        <p:nvSpPr>
          <p:cNvPr id="771075" name="Rectangle 3"/>
          <p:cNvSpPr>
            <a:spLocks noGrp="1" noChangeArrowheads="1"/>
          </p:cNvSpPr>
          <p:nvPr>
            <p:ph type="body" idx="1"/>
          </p:nvPr>
        </p:nvSpPr>
        <p:spPr>
          <a:xfrm>
            <a:off x="381000" y="990600"/>
            <a:ext cx="8382000" cy="1828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500">
                <a:latin typeface="Arial" charset="0"/>
              </a:rPr>
              <a:t>Information concerning the location of each page, whether on disk or in memory, is maintained in a data structure called a </a:t>
            </a:r>
            <a:r>
              <a:rPr lang="en-US" altLang="en-US" sz="2500" i="1">
                <a:latin typeface="Arial" charset="0"/>
              </a:rPr>
              <a:t>page table </a:t>
            </a:r>
            <a:r>
              <a:rPr lang="en-US" altLang="en-US" sz="2500">
                <a:latin typeface="Arial" charset="0"/>
              </a:rPr>
              <a:t>(shown below).</a:t>
            </a:r>
          </a:p>
          <a:p>
            <a:pPr>
              <a:spcBef>
                <a:spcPct val="10000"/>
              </a:spcBef>
            </a:pPr>
            <a:r>
              <a:rPr lang="en-US" altLang="en-US" sz="2500">
                <a:latin typeface="Arial" charset="0"/>
              </a:rPr>
              <a:t>There is one page table for each active process.</a:t>
            </a:r>
            <a:endParaRPr lang="en-US" altLang="en-US" sz="2600">
              <a:latin typeface="Arial" charset="0"/>
            </a:endParaRPr>
          </a:p>
        </p:txBody>
      </p:sp>
      <p:sp>
        <p:nvSpPr>
          <p:cNvPr id="771080" name="Rectangle 8"/>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525" y="2667000"/>
            <a:ext cx="3248025" cy="35720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2885971"/>
            <a:ext cx="3702050" cy="33276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76FF39-E2A6-4EEC-8848-38E8E324DC78}" type="slidenum">
              <a:rPr lang="en-US" altLang="en-US"/>
              <a:pPr/>
              <a:t>57</a:t>
            </a:fld>
            <a:endParaRPr lang="en-US" altLang="en-US"/>
          </a:p>
        </p:txBody>
      </p:sp>
      <p:sp>
        <p:nvSpPr>
          <p:cNvPr id="773123" name="Rectangle 3"/>
          <p:cNvSpPr>
            <a:spLocks noGrp="1" noChangeArrowheads="1"/>
          </p:cNvSpPr>
          <p:nvPr>
            <p:ph type="body" idx="1"/>
          </p:nvPr>
        </p:nvSpPr>
        <p:spPr>
          <a:xfrm>
            <a:off x="457200" y="1143000"/>
            <a:ext cx="81534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When a process generates a virtual address, the operating system translates it into a physical memory address.</a:t>
            </a:r>
          </a:p>
          <a:p>
            <a:pPr>
              <a:spcBef>
                <a:spcPct val="10000"/>
              </a:spcBef>
            </a:pPr>
            <a:r>
              <a:rPr lang="en-US" altLang="en-US" sz="2600">
                <a:latin typeface="Arial" charset="0"/>
              </a:rPr>
              <a:t>To accomplish this, the virtual address is divided into two fields: A </a:t>
            </a:r>
            <a:r>
              <a:rPr lang="en-US" altLang="en-US" sz="2600" i="1">
                <a:latin typeface="Arial" charset="0"/>
              </a:rPr>
              <a:t>page</a:t>
            </a:r>
            <a:r>
              <a:rPr lang="en-US" altLang="en-US" sz="2600">
                <a:latin typeface="Arial" charset="0"/>
              </a:rPr>
              <a:t> field, and an </a:t>
            </a:r>
            <a:r>
              <a:rPr lang="en-US" altLang="en-US" sz="2600" i="1">
                <a:latin typeface="Arial" charset="0"/>
              </a:rPr>
              <a:t>offset</a:t>
            </a:r>
            <a:r>
              <a:rPr lang="en-US" altLang="en-US" sz="2600">
                <a:latin typeface="Arial" charset="0"/>
              </a:rPr>
              <a:t> field.</a:t>
            </a:r>
          </a:p>
          <a:p>
            <a:pPr>
              <a:spcBef>
                <a:spcPct val="10000"/>
              </a:spcBef>
            </a:pPr>
            <a:r>
              <a:rPr lang="en-US" altLang="en-US" sz="2600">
                <a:latin typeface="Arial" charset="0"/>
              </a:rPr>
              <a:t>The page field determines the page location of the address, and the offset indicates the location of the address within the page.</a:t>
            </a:r>
          </a:p>
          <a:p>
            <a:pPr>
              <a:spcBef>
                <a:spcPct val="10000"/>
              </a:spcBef>
            </a:pPr>
            <a:r>
              <a:rPr lang="en-US" altLang="en-US" sz="2600">
                <a:latin typeface="Arial" charset="0"/>
              </a:rPr>
              <a:t>The logical page number is translated into a physical page frame through a lookup in the page table.</a:t>
            </a:r>
          </a:p>
        </p:txBody>
      </p:sp>
      <p:sp>
        <p:nvSpPr>
          <p:cNvPr id="773126"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470FDC-5F03-48F0-8D4B-E93D0BA7A0A7}" type="slidenum">
              <a:rPr lang="en-US" altLang="en-US"/>
              <a:pPr/>
              <a:t>58</a:t>
            </a:fld>
            <a:endParaRPr lang="en-US" altLang="en-US"/>
          </a:p>
        </p:txBody>
      </p:sp>
      <p:sp>
        <p:nvSpPr>
          <p:cNvPr id="775171" name="Rectangle 3"/>
          <p:cNvSpPr>
            <a:spLocks noGrp="1" noChangeArrowheads="1"/>
          </p:cNvSpPr>
          <p:nvPr>
            <p:ph type="body" idx="1"/>
          </p:nvPr>
        </p:nvSpPr>
        <p:spPr>
          <a:xfrm>
            <a:off x="381000" y="1066800"/>
            <a:ext cx="8305800" cy="4419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If the valid bit is zero in the page table entry for the logical address, this means that the page is not in memory and must be fetched from disk.</a:t>
            </a:r>
          </a:p>
          <a:p>
            <a:pPr lvl="1">
              <a:spcBef>
                <a:spcPct val="30000"/>
              </a:spcBef>
            </a:pPr>
            <a:r>
              <a:rPr lang="en-US" altLang="en-US" sz="2400"/>
              <a:t>This is a page fault.</a:t>
            </a:r>
          </a:p>
          <a:p>
            <a:pPr lvl="1">
              <a:spcBef>
                <a:spcPct val="30000"/>
              </a:spcBef>
            </a:pPr>
            <a:r>
              <a:rPr lang="en-US" altLang="en-US" sz="2400"/>
              <a:t>If necessary, a page is evicted from memory and is replaced by the page retrieved from disk, and the valid bit is set to 1.</a:t>
            </a:r>
          </a:p>
          <a:p>
            <a:pPr>
              <a:spcBef>
                <a:spcPct val="30000"/>
              </a:spcBef>
            </a:pPr>
            <a:r>
              <a:rPr lang="en-US" altLang="en-US" sz="2600">
                <a:latin typeface="Arial" charset="0"/>
              </a:rPr>
              <a:t>If the valid bit is 1, the virtual page number is replaced by the physical frame number.</a:t>
            </a:r>
          </a:p>
          <a:p>
            <a:pPr>
              <a:spcBef>
                <a:spcPct val="30000"/>
              </a:spcBef>
            </a:pPr>
            <a:r>
              <a:rPr lang="en-US" altLang="en-US" sz="2600">
                <a:latin typeface="Arial" charset="0"/>
              </a:rPr>
              <a:t>The data is then accessed by adding the offset to the physical frame number.</a:t>
            </a:r>
          </a:p>
        </p:txBody>
      </p:sp>
      <p:sp>
        <p:nvSpPr>
          <p:cNvPr id="775173"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95CA096-EDC0-4E18-A720-1F87B3BCF14F}" type="slidenum">
              <a:rPr lang="en-US" altLang="en-US"/>
              <a:pPr/>
              <a:t>59</a:t>
            </a:fld>
            <a:endParaRPr lang="en-US" altLang="en-US"/>
          </a:p>
        </p:txBody>
      </p:sp>
      <p:sp>
        <p:nvSpPr>
          <p:cNvPr id="777219" name="Rectangle 3"/>
          <p:cNvSpPr>
            <a:spLocks noGrp="1" noChangeArrowheads="1"/>
          </p:cNvSpPr>
          <p:nvPr>
            <p:ph type="body" idx="1"/>
          </p:nvPr>
        </p:nvSpPr>
        <p:spPr>
          <a:xfrm>
            <a:off x="381000" y="990600"/>
            <a:ext cx="8305800" cy="3429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a:latin typeface="Arial" charset="0"/>
              </a:rPr>
              <a:t>As an example, suppose a system has a virtual address space of 8K and a physical address space of 4K, and the system uses byte addressing.</a:t>
            </a:r>
          </a:p>
          <a:p>
            <a:pPr lvl="1">
              <a:spcBef>
                <a:spcPct val="10000"/>
              </a:spcBef>
            </a:pPr>
            <a:r>
              <a:rPr lang="en-US" altLang="en-US" sz="2400"/>
              <a:t>We have 2</a:t>
            </a:r>
            <a:r>
              <a:rPr lang="en-US" altLang="en-US" sz="2400" baseline="30000"/>
              <a:t>13</a:t>
            </a:r>
            <a:r>
              <a:rPr lang="en-US" altLang="en-US" sz="2400"/>
              <a:t>/2</a:t>
            </a:r>
            <a:r>
              <a:rPr lang="en-US" altLang="en-US" sz="2400" baseline="30000"/>
              <a:t>10</a:t>
            </a:r>
            <a:r>
              <a:rPr lang="en-US" altLang="en-US" sz="2400"/>
              <a:t> = 2</a:t>
            </a:r>
            <a:r>
              <a:rPr lang="en-US" altLang="en-US" sz="2400" baseline="30000"/>
              <a:t>3</a:t>
            </a:r>
            <a:r>
              <a:rPr lang="en-US" altLang="en-US" sz="2400"/>
              <a:t> virtual pages.</a:t>
            </a:r>
            <a:endParaRPr lang="en-US" altLang="en-US" sz="2100">
              <a:latin typeface="Arial" charset="0"/>
            </a:endParaRPr>
          </a:p>
          <a:p>
            <a:r>
              <a:rPr lang="en-US" altLang="en-US" sz="2200">
                <a:latin typeface="Arial" charset="0"/>
              </a:rPr>
              <a:t>A virtual address has 13 bits (8K = 2</a:t>
            </a:r>
            <a:r>
              <a:rPr lang="en-US" altLang="en-US" sz="2200" baseline="30000">
                <a:latin typeface="Arial" charset="0"/>
              </a:rPr>
              <a:t>13</a:t>
            </a:r>
            <a:r>
              <a:rPr lang="en-US" altLang="en-US" sz="2200">
                <a:latin typeface="Arial" charset="0"/>
              </a:rPr>
              <a:t>) with 3 bits for the page field and 10 for the offset, because the page size is 1024.</a:t>
            </a:r>
          </a:p>
          <a:p>
            <a:r>
              <a:rPr lang="en-US" altLang="en-US" sz="2200">
                <a:latin typeface="Arial" charset="0"/>
              </a:rPr>
              <a:t>A physical memory address requires 12 bits, the first two bits for the page frame and the trailing 10 bits the offset.</a:t>
            </a:r>
          </a:p>
        </p:txBody>
      </p:sp>
      <p:sp>
        <p:nvSpPr>
          <p:cNvPr id="777223"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77225" name="Picture 9" descr="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14800"/>
            <a:ext cx="8077200" cy="20510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E0B6F-8ACA-4D84-8FB8-8D84B2DB1DFE}" type="slidenum">
              <a:rPr lang="en-US" altLang="en-US"/>
              <a:pPr/>
              <a:t>6</a:t>
            </a:fld>
            <a:endParaRPr lang="en-US" altLang="en-US"/>
          </a:p>
        </p:txBody>
      </p:sp>
      <p:sp>
        <p:nvSpPr>
          <p:cNvPr id="707586" name="Rectangle 1026"/>
          <p:cNvSpPr>
            <a:spLocks noGrp="1" noChangeArrowheads="1"/>
          </p:cNvSpPr>
          <p:nvPr>
            <p:ph type="title"/>
          </p:nvPr>
        </p:nvSpPr>
        <p:spPr>
          <a:xfrm>
            <a:off x="1600200" y="304800"/>
            <a:ext cx="5943600" cy="547688"/>
          </a:xfrm>
        </p:spPr>
        <p:txBody>
          <a:bodyPr/>
          <a:lstStyle/>
          <a:p>
            <a:r>
              <a:rPr lang="en-US" altLang="en-US"/>
              <a:t>6.3 The Memory Hierarchy</a:t>
            </a:r>
          </a:p>
        </p:txBody>
      </p:sp>
      <p:sp>
        <p:nvSpPr>
          <p:cNvPr id="707587" name="Rectangle 1027"/>
          <p:cNvSpPr>
            <a:spLocks noGrp="1" noChangeArrowheads="1"/>
          </p:cNvSpPr>
          <p:nvPr>
            <p:ph type="body" idx="1"/>
          </p:nvPr>
        </p:nvSpPr>
        <p:spPr>
          <a:xfrm>
            <a:off x="495300" y="11811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Generally speaking, faster memory is more expensive than slower memory.</a:t>
            </a:r>
          </a:p>
          <a:p>
            <a:pPr>
              <a:spcBef>
                <a:spcPct val="35000"/>
              </a:spcBef>
            </a:pPr>
            <a:r>
              <a:rPr lang="en-US" altLang="en-US" sz="2600">
                <a:latin typeface="Arial" charset="0"/>
              </a:rPr>
              <a:t>To provide the best performance at the lowest cost, memory is organized in a hierarchical fashion.</a:t>
            </a:r>
          </a:p>
          <a:p>
            <a:pPr>
              <a:spcBef>
                <a:spcPct val="35000"/>
              </a:spcBef>
            </a:pPr>
            <a:r>
              <a:rPr lang="en-US" altLang="en-US" sz="2600">
                <a:latin typeface="Arial" charset="0"/>
              </a:rPr>
              <a:t>Small, fast storage elements are kept in the CPU, larger, slower main memory is accessed through the data bus.</a:t>
            </a:r>
          </a:p>
          <a:p>
            <a:pPr>
              <a:spcBef>
                <a:spcPct val="35000"/>
              </a:spcBef>
            </a:pPr>
            <a:r>
              <a:rPr lang="en-US" altLang="en-US" sz="2600">
                <a:latin typeface="Arial" charset="0"/>
              </a:rPr>
              <a:t>Larger, (almost) permanent storage in the form of disk and tape drives is still further from the CPU.</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D79271-CDD0-46F0-B1F8-7A17D8702AA1}" type="slidenum">
              <a:rPr lang="en-US" altLang="en-US"/>
              <a:pPr/>
              <a:t>60</a:t>
            </a:fld>
            <a:endParaRPr lang="en-US" altLang="en-US"/>
          </a:p>
        </p:txBody>
      </p:sp>
      <p:sp>
        <p:nvSpPr>
          <p:cNvPr id="779267" name="Rectangle 3"/>
          <p:cNvSpPr>
            <a:spLocks noGrp="1" noChangeArrowheads="1"/>
          </p:cNvSpPr>
          <p:nvPr>
            <p:ph type="body" idx="1"/>
          </p:nvPr>
        </p:nvSpPr>
        <p:spPr>
          <a:xfrm>
            <a:off x="381000" y="914400"/>
            <a:ext cx="8305800" cy="1524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Suppose we have the page table shown below.</a:t>
            </a:r>
          </a:p>
          <a:p>
            <a:pPr>
              <a:spcBef>
                <a:spcPct val="30000"/>
              </a:spcBef>
            </a:pPr>
            <a:r>
              <a:rPr lang="en-US" altLang="en-US" sz="2600" dirty="0">
                <a:latin typeface="Arial" charset="0"/>
              </a:rPr>
              <a:t>What happens when CPU generates address 5459</a:t>
            </a:r>
            <a:r>
              <a:rPr lang="en-US" altLang="en-US" sz="2600" baseline="-25000" dirty="0">
                <a:latin typeface="Arial" charset="0"/>
              </a:rPr>
              <a:t>10 </a:t>
            </a:r>
            <a:r>
              <a:rPr lang="en-US" altLang="en-US" sz="2600" dirty="0">
                <a:latin typeface="Arial" charset="0"/>
              </a:rPr>
              <a:t>= 1010101010011</a:t>
            </a:r>
            <a:r>
              <a:rPr lang="en-US" altLang="en-US" sz="2600" baseline="-25000" dirty="0">
                <a:latin typeface="Arial" charset="0"/>
              </a:rPr>
              <a:t>2 </a:t>
            </a:r>
            <a:r>
              <a:rPr lang="en-US" altLang="en-US" sz="2600" dirty="0">
                <a:latin typeface="Arial" charset="0"/>
              </a:rPr>
              <a:t>= </a:t>
            </a:r>
            <a:r>
              <a:rPr lang="en-US" altLang="en-US" sz="2600" dirty="0" smtClean="0">
                <a:latin typeface="Arial" charset="0"/>
              </a:rPr>
              <a:t>0x1553? </a:t>
            </a:r>
            <a:endParaRPr lang="en-US" altLang="en-US" sz="2600" dirty="0">
              <a:latin typeface="Arial" charset="0"/>
            </a:endParaRPr>
          </a:p>
        </p:txBody>
      </p:sp>
      <p:sp>
        <p:nvSpPr>
          <p:cNvPr id="779270"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79271" name="Picture 7"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362200"/>
            <a:ext cx="84486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0E649E-7610-44D6-9406-535C388EC9FD}" type="slidenum">
              <a:rPr lang="en-US" altLang="en-US"/>
              <a:pPr/>
              <a:t>61</a:t>
            </a:fld>
            <a:endParaRPr lang="en-US" altLang="en-US"/>
          </a:p>
        </p:txBody>
      </p:sp>
      <p:sp>
        <p:nvSpPr>
          <p:cNvPr id="829442" name="Rectangle 2"/>
          <p:cNvSpPr>
            <a:spLocks noGrp="1" noChangeArrowheads="1"/>
          </p:cNvSpPr>
          <p:nvPr>
            <p:ph type="body" idx="1"/>
          </p:nvPr>
        </p:nvSpPr>
        <p:spPr>
          <a:xfrm>
            <a:off x="381000" y="914400"/>
            <a:ext cx="8305800" cy="990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What happens when CPU generates address 5459</a:t>
            </a:r>
            <a:r>
              <a:rPr lang="en-US" altLang="en-US" sz="2600" baseline="-25000" dirty="0">
                <a:latin typeface="Arial" charset="0"/>
              </a:rPr>
              <a:t>10 </a:t>
            </a:r>
            <a:r>
              <a:rPr lang="en-US" altLang="en-US" sz="2600" dirty="0">
                <a:latin typeface="Arial" charset="0"/>
              </a:rPr>
              <a:t>= 1010101010011</a:t>
            </a:r>
            <a:r>
              <a:rPr lang="en-US" altLang="en-US" sz="2600" baseline="-25000" dirty="0">
                <a:latin typeface="Arial" charset="0"/>
              </a:rPr>
              <a:t>2 </a:t>
            </a:r>
            <a:r>
              <a:rPr lang="en-US" altLang="en-US" sz="2600" dirty="0">
                <a:latin typeface="Arial" charset="0"/>
              </a:rPr>
              <a:t>= </a:t>
            </a:r>
            <a:r>
              <a:rPr lang="en-US" altLang="en-US" sz="2600" dirty="0" smtClean="0">
                <a:latin typeface="Arial" charset="0"/>
              </a:rPr>
              <a:t>0x1553? </a:t>
            </a:r>
            <a:endParaRPr lang="en-US" altLang="en-US" sz="2600" dirty="0">
              <a:latin typeface="Arial" charset="0"/>
            </a:endParaRPr>
          </a:p>
        </p:txBody>
      </p:sp>
      <p:sp>
        <p:nvSpPr>
          <p:cNvPr id="829443" name="Rectangle 3"/>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829445" name="Picture 5" descr="49"/>
          <p:cNvPicPr>
            <a:picLocks noChangeAspect="1" noChangeArrowheads="1"/>
          </p:cNvPicPr>
          <p:nvPr/>
        </p:nvPicPr>
        <p:blipFill>
          <a:blip r:embed="rId4">
            <a:extLst>
              <a:ext uri="{28A0092B-C50C-407E-A947-70E740481C1C}">
                <a14:useLocalDpi xmlns:a14="http://schemas.microsoft.com/office/drawing/2010/main" val="0"/>
              </a:ext>
            </a:extLst>
          </a:blip>
          <a:srcRect r="49991"/>
          <a:stretch>
            <a:fillRect/>
          </a:stretch>
        </p:blipFill>
        <p:spPr bwMode="auto">
          <a:xfrm>
            <a:off x="2057400" y="2209800"/>
            <a:ext cx="4108450" cy="2085975"/>
          </a:xfrm>
          <a:prstGeom prst="rect">
            <a:avLst/>
          </a:prstGeom>
          <a:noFill/>
          <a:extLst>
            <a:ext uri="{909E8E84-426E-40DD-AFC4-6F175D3DCCD1}">
              <a14:hiddenFill xmlns:a14="http://schemas.microsoft.com/office/drawing/2010/main">
                <a:solidFill>
                  <a:srgbClr val="FFFFFF"/>
                </a:solidFill>
              </a14:hiddenFill>
            </a:ext>
          </a:extLst>
        </p:spPr>
      </p:pic>
      <p:sp>
        <p:nvSpPr>
          <p:cNvPr id="829446" name="Text Box 6"/>
          <p:cNvSpPr txBox="1">
            <a:spLocks noChangeArrowheads="1"/>
          </p:cNvSpPr>
          <p:nvPr/>
        </p:nvSpPr>
        <p:spPr bwMode="auto">
          <a:xfrm>
            <a:off x="1860550" y="4572000"/>
            <a:ext cx="5421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The high-order 3 bits of the virtual address, 101 (5</a:t>
            </a:r>
            <a:r>
              <a:rPr lang="en-US" altLang="en-US" sz="2400" baseline="-25000"/>
              <a:t>10</a:t>
            </a:r>
            <a:r>
              <a:rPr lang="en-US" altLang="en-US"/>
              <a:t>), provide the page number in the page table. </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925E2E-C3B9-411F-B8CA-B2B93C4B98D6}" type="slidenum">
              <a:rPr lang="en-US" altLang="en-US"/>
              <a:pPr/>
              <a:t>62</a:t>
            </a:fld>
            <a:endParaRPr lang="en-US" altLang="en-US"/>
          </a:p>
        </p:txBody>
      </p:sp>
      <p:sp>
        <p:nvSpPr>
          <p:cNvPr id="781315" name="Rectangle 3"/>
          <p:cNvSpPr>
            <a:spLocks noGrp="1" noChangeArrowheads="1"/>
          </p:cNvSpPr>
          <p:nvPr>
            <p:ph type="body" idx="1"/>
          </p:nvPr>
        </p:nvSpPr>
        <p:spPr>
          <a:xfrm>
            <a:off x="419100" y="914400"/>
            <a:ext cx="8305800" cy="1752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The address 1010101010011</a:t>
            </a:r>
            <a:r>
              <a:rPr lang="en-US" altLang="en-US" sz="2600" baseline="-25000" dirty="0">
                <a:latin typeface="Arial" charset="0"/>
              </a:rPr>
              <a:t>2</a:t>
            </a:r>
            <a:r>
              <a:rPr lang="en-US" altLang="en-US" sz="2600" dirty="0">
                <a:latin typeface="Arial" charset="0"/>
              </a:rPr>
              <a:t> is converted to physical address 010101010011</a:t>
            </a:r>
            <a:r>
              <a:rPr lang="en-US" altLang="en-US" sz="2600" baseline="-25000" dirty="0">
                <a:latin typeface="Arial" charset="0"/>
              </a:rPr>
              <a:t>2</a:t>
            </a:r>
            <a:r>
              <a:rPr lang="en-US" altLang="en-US" sz="2600" dirty="0">
                <a:latin typeface="Arial" charset="0"/>
              </a:rPr>
              <a:t> = </a:t>
            </a:r>
            <a:r>
              <a:rPr lang="en-US" altLang="en-US" sz="2600" dirty="0" smtClean="0">
                <a:latin typeface="Arial" charset="0"/>
              </a:rPr>
              <a:t>0x1363 </a:t>
            </a:r>
            <a:r>
              <a:rPr lang="en-US" altLang="en-US" sz="2600" dirty="0">
                <a:latin typeface="Arial" charset="0"/>
              </a:rPr>
              <a:t>because the page field 101 is replaced by frame number 01 through a lookup in the page table.</a:t>
            </a:r>
          </a:p>
        </p:txBody>
      </p:sp>
      <p:sp>
        <p:nvSpPr>
          <p:cNvPr id="781319"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81320"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8110538" cy="362108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6EB151-EBF6-4DB2-9BE2-5EF4016D83D0}" type="slidenum">
              <a:rPr lang="en-US" altLang="en-US"/>
              <a:pPr/>
              <a:t>63</a:t>
            </a:fld>
            <a:endParaRPr lang="en-US" altLang="en-US"/>
          </a:p>
        </p:txBody>
      </p:sp>
      <p:sp>
        <p:nvSpPr>
          <p:cNvPr id="783363" name="Rectangle 3"/>
          <p:cNvSpPr>
            <a:spLocks noGrp="1" noChangeArrowheads="1"/>
          </p:cNvSpPr>
          <p:nvPr>
            <p:ph type="body" idx="1"/>
          </p:nvPr>
        </p:nvSpPr>
        <p:spPr>
          <a:xfrm>
            <a:off x="381000" y="1066800"/>
            <a:ext cx="8305800" cy="1143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What happens when the CPU generates address 1000000000100</a:t>
            </a:r>
            <a:r>
              <a:rPr lang="en-US" altLang="en-US" sz="2600" baseline="-25000" dirty="0">
                <a:latin typeface="Arial" charset="0"/>
              </a:rPr>
              <a:t>2</a:t>
            </a:r>
            <a:r>
              <a:rPr lang="en-US" altLang="en-US" sz="2600" dirty="0">
                <a:latin typeface="Arial" charset="0"/>
              </a:rPr>
              <a:t>?</a:t>
            </a:r>
          </a:p>
        </p:txBody>
      </p:sp>
      <p:sp>
        <p:nvSpPr>
          <p:cNvPr id="783367"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83368"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171700"/>
            <a:ext cx="84486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97A09A-3108-4D72-82BD-F8C1B577495C}" type="slidenum">
              <a:rPr lang="en-US" altLang="en-US"/>
              <a:pPr/>
              <a:t>64</a:t>
            </a:fld>
            <a:endParaRPr lang="en-US" altLang="en-US"/>
          </a:p>
        </p:txBody>
      </p:sp>
      <p:sp>
        <p:nvSpPr>
          <p:cNvPr id="785411" name="Rectangle 3"/>
          <p:cNvSpPr>
            <a:spLocks noGrp="1" noChangeArrowheads="1"/>
          </p:cNvSpPr>
          <p:nvPr>
            <p:ph type="body" idx="1"/>
          </p:nvPr>
        </p:nvSpPr>
        <p:spPr>
          <a:xfrm>
            <a:off x="381000" y="1143000"/>
            <a:ext cx="84582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We said earlier that effective access time (EAT) takes all levels of memory into consideration.</a:t>
            </a:r>
          </a:p>
          <a:p>
            <a:r>
              <a:rPr lang="en-US" altLang="en-US" sz="2600">
                <a:latin typeface="Arial" charset="0"/>
              </a:rPr>
              <a:t>Thus, virtual memory is also a factor in the calculation, and we also have to consider page table access time.</a:t>
            </a:r>
          </a:p>
          <a:p>
            <a:r>
              <a:rPr lang="en-US" altLang="en-US" sz="2600">
                <a:latin typeface="Arial" charset="0"/>
              </a:rPr>
              <a:t>Suppose a main memory access takes 200ns, the page fault rate is 1%, and it takes 10ms to load a page from disk.  We have:</a:t>
            </a:r>
          </a:p>
          <a:p>
            <a:pPr lvl="1">
              <a:spcBef>
                <a:spcPct val="40000"/>
              </a:spcBef>
              <a:buFontTx/>
              <a:buNone/>
            </a:pPr>
            <a:r>
              <a:rPr lang="en-US" altLang="en-US" sz="2200">
                <a:latin typeface="Arial" charset="0"/>
              </a:rPr>
              <a:t>	</a:t>
            </a:r>
            <a:r>
              <a:rPr lang="en-US" altLang="en-US" sz="2400">
                <a:latin typeface="Arial" charset="0"/>
              </a:rPr>
              <a:t>EAT = 0.99(200ns + 200ns)  0.01(10ms) = 100, 396ns.</a:t>
            </a:r>
            <a:endParaRPr lang="en-US" altLang="en-US" sz="2200">
              <a:latin typeface="Arial" charset="0"/>
            </a:endParaRPr>
          </a:p>
        </p:txBody>
      </p:sp>
      <p:sp>
        <p:nvSpPr>
          <p:cNvPr id="785414"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E8D7D3-ABA1-4750-9191-BC4CBA9F2F38}" type="slidenum">
              <a:rPr lang="en-US" altLang="en-US"/>
              <a:pPr/>
              <a:t>65</a:t>
            </a:fld>
            <a:endParaRPr lang="en-US" altLang="en-US"/>
          </a:p>
        </p:txBody>
      </p:sp>
      <p:sp>
        <p:nvSpPr>
          <p:cNvPr id="787459" name="Rectangle 3"/>
          <p:cNvSpPr>
            <a:spLocks noGrp="1" noChangeArrowheads="1"/>
          </p:cNvSpPr>
          <p:nvPr>
            <p:ph type="body" idx="1"/>
          </p:nvPr>
        </p:nvSpPr>
        <p:spPr>
          <a:xfrm>
            <a:off x="381000" y="1143000"/>
            <a:ext cx="8458200" cy="4267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Even if we had no page faults, the EAT would be 400ns because memory is always read twice: First to access the page table, and second to load the page from memory.</a:t>
            </a:r>
          </a:p>
          <a:p>
            <a:pPr>
              <a:spcBef>
                <a:spcPct val="30000"/>
              </a:spcBef>
            </a:pPr>
            <a:r>
              <a:rPr lang="en-US" altLang="en-US" sz="2600">
                <a:latin typeface="Arial" charset="0"/>
              </a:rPr>
              <a:t>Because page tables are read constantly, it makes sense to keep them in a special cache called a </a:t>
            </a:r>
            <a:r>
              <a:rPr lang="en-US" altLang="en-US" sz="2600" i="1">
                <a:latin typeface="Arial" charset="0"/>
              </a:rPr>
              <a:t>translation look-aside buffer</a:t>
            </a:r>
            <a:r>
              <a:rPr lang="en-US" altLang="en-US" sz="2600">
                <a:latin typeface="Arial" charset="0"/>
              </a:rPr>
              <a:t> (TLB).</a:t>
            </a:r>
          </a:p>
          <a:p>
            <a:pPr>
              <a:spcBef>
                <a:spcPct val="30000"/>
              </a:spcBef>
            </a:pPr>
            <a:r>
              <a:rPr lang="en-US" altLang="en-US" sz="2600">
                <a:latin typeface="Arial" charset="0"/>
              </a:rPr>
              <a:t>TLBs are a special associative cache that stores the mapping of virtual pages to physical pages.</a:t>
            </a:r>
          </a:p>
        </p:txBody>
      </p:sp>
      <p:sp>
        <p:nvSpPr>
          <p:cNvPr id="787460" name="Text Box 4"/>
          <p:cNvSpPr txBox="1">
            <a:spLocks noChangeArrowheads="1"/>
          </p:cNvSpPr>
          <p:nvPr/>
        </p:nvSpPr>
        <p:spPr bwMode="auto">
          <a:xfrm>
            <a:off x="1295400" y="5257800"/>
            <a:ext cx="47244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address lookup steps  when a TLB is involved.</a:t>
            </a:r>
            <a:endParaRPr lang="en-US" altLang="en-US"/>
          </a:p>
        </p:txBody>
      </p:sp>
      <p:sp>
        <p:nvSpPr>
          <p:cNvPr id="78746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F8A4EE-C546-4D99-A3C1-D367C76280F0}" type="slidenum">
              <a:rPr lang="en-US" altLang="en-US"/>
              <a:pPr/>
              <a:t>66</a:t>
            </a:fld>
            <a:endParaRPr lang="en-US" altLang="en-US"/>
          </a:p>
        </p:txBody>
      </p:sp>
      <p:pic>
        <p:nvPicPr>
          <p:cNvPr id="831492" name="Picture 4" descr="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228600"/>
            <a:ext cx="5819775" cy="6143625"/>
          </a:xfrm>
          <a:prstGeom prst="rect">
            <a:avLst/>
          </a:prstGeom>
          <a:noFill/>
          <a:extLst>
            <a:ext uri="{909E8E84-426E-40DD-AFC4-6F175D3DCCD1}">
              <a14:hiddenFill xmlns:a14="http://schemas.microsoft.com/office/drawing/2010/main">
                <a:solidFill>
                  <a:srgbClr val="FFFFFF"/>
                </a:solidFill>
              </a14:hiddenFill>
            </a:ext>
          </a:extLst>
        </p:spPr>
      </p:pic>
      <p:sp>
        <p:nvSpPr>
          <p:cNvPr id="831494" name="Text Box 6"/>
          <p:cNvSpPr txBox="1">
            <a:spLocks noChangeArrowheads="1"/>
          </p:cNvSpPr>
          <p:nvPr/>
        </p:nvSpPr>
        <p:spPr bwMode="auto">
          <a:xfrm>
            <a:off x="228600" y="706438"/>
            <a:ext cx="3352800"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1. Extract the page number from </a:t>
            </a:r>
          </a:p>
          <a:p>
            <a:r>
              <a:rPr lang="en-US" altLang="en-US" sz="1600"/>
              <a:t>the virtual address.</a:t>
            </a:r>
          </a:p>
          <a:p>
            <a:r>
              <a:rPr lang="en-US" altLang="en-US" sz="1600"/>
              <a:t>2. Extract the offset from the virtual address.</a:t>
            </a:r>
          </a:p>
          <a:p>
            <a:r>
              <a:rPr lang="en-US" altLang="en-US" sz="1600"/>
              <a:t>3. Search for the virtual page number in the TLB.</a:t>
            </a:r>
          </a:p>
          <a:p>
            <a:r>
              <a:rPr lang="en-US" altLang="en-US" sz="1600"/>
              <a:t>4. If the (virtual page #, page frame #) pair is found in the TLB, add the offset to the physical frame number and access the memory location.</a:t>
            </a:r>
          </a:p>
          <a:p>
            <a:r>
              <a:rPr lang="en-US" altLang="en-US" sz="1600"/>
              <a:t>5. If there is a TLB miss, go to the page table to get the necessary frame number.</a:t>
            </a:r>
          </a:p>
          <a:p>
            <a:r>
              <a:rPr lang="en-US" altLang="en-US" sz="1600"/>
              <a:t>If the page is in memory, use the corresponding frame number and add the offset to yield the physical address.</a:t>
            </a:r>
          </a:p>
          <a:p>
            <a:r>
              <a:rPr lang="en-US" altLang="en-US" sz="1600"/>
              <a:t>6. If the page is not in main memory, generate a page fault and restart the access when the page fault is complete.</a:t>
            </a:r>
          </a:p>
        </p:txBody>
      </p:sp>
      <p:sp>
        <p:nvSpPr>
          <p:cNvPr id="831495" name="Text Box 7"/>
          <p:cNvSpPr txBox="1">
            <a:spLocks noChangeArrowheads="1"/>
          </p:cNvSpPr>
          <p:nvPr/>
        </p:nvSpPr>
        <p:spPr bwMode="auto">
          <a:xfrm>
            <a:off x="381000" y="228600"/>
            <a:ext cx="225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TLB lookup process</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913B73-1E81-4B82-A272-DEED462480FE}" type="slidenum">
              <a:rPr lang="en-US" altLang="en-US"/>
              <a:pPr/>
              <a:t>67</a:t>
            </a:fld>
            <a:endParaRPr lang="en-US" altLang="en-US"/>
          </a:p>
        </p:txBody>
      </p:sp>
      <p:pic>
        <p:nvPicPr>
          <p:cNvPr id="789512" name="Picture 8" descr="6-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8143875" cy="5267325"/>
          </a:xfrm>
          <a:prstGeom prst="rect">
            <a:avLst/>
          </a:prstGeom>
          <a:noFill/>
          <a:extLst>
            <a:ext uri="{909E8E84-426E-40DD-AFC4-6F175D3DCCD1}">
              <a14:hiddenFill xmlns:a14="http://schemas.microsoft.com/office/drawing/2010/main">
                <a:solidFill>
                  <a:srgbClr val="FFFFFF"/>
                </a:solidFill>
              </a14:hiddenFill>
            </a:ext>
          </a:extLst>
        </p:spPr>
      </p:pic>
      <p:sp>
        <p:nvSpPr>
          <p:cNvPr id="789514" name="Rectangle 10"/>
          <p:cNvSpPr>
            <a:spLocks noGrp="1" noChangeArrowheads="1"/>
          </p:cNvSpPr>
          <p:nvPr>
            <p:ph type="title"/>
          </p:nvPr>
        </p:nvSpPr>
        <p:spPr>
          <a:xfrm>
            <a:off x="2209800" y="304800"/>
            <a:ext cx="5943600" cy="547688"/>
          </a:xfrm>
          <a:noFill/>
          <a:ln/>
        </p:spPr>
        <p:txBody>
          <a:bodyPr/>
          <a:lstStyle/>
          <a:p>
            <a:r>
              <a:rPr lang="en-US" altLang="en-US"/>
              <a:t>6.5 Virtual Memory</a:t>
            </a:r>
          </a:p>
        </p:txBody>
      </p:sp>
      <p:sp>
        <p:nvSpPr>
          <p:cNvPr id="789515" name="Text Box 11"/>
          <p:cNvSpPr txBox="1">
            <a:spLocks noChangeArrowheads="1"/>
          </p:cNvSpPr>
          <p:nvPr/>
        </p:nvSpPr>
        <p:spPr bwMode="auto">
          <a:xfrm>
            <a:off x="381000" y="381000"/>
            <a:ext cx="2438400" cy="91598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Putting it all together: The TLB, Page Table, and Main Memory</a:t>
            </a: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D2C209B-7CAC-449F-9936-713F68637299}" type="slidenum">
              <a:rPr lang="en-US" altLang="en-US"/>
              <a:pPr/>
              <a:t>68</a:t>
            </a:fld>
            <a:endParaRPr lang="en-US" altLang="en-US"/>
          </a:p>
        </p:txBody>
      </p:sp>
      <p:sp>
        <p:nvSpPr>
          <p:cNvPr id="791555" name="Rectangle 3"/>
          <p:cNvSpPr>
            <a:spLocks noGrp="1" noChangeArrowheads="1"/>
          </p:cNvSpPr>
          <p:nvPr>
            <p:ph type="body" idx="1"/>
          </p:nvPr>
        </p:nvSpPr>
        <p:spPr>
          <a:xfrm>
            <a:off x="381000" y="1143000"/>
            <a:ext cx="84582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Another approach to virtual memory is the use of </a:t>
            </a:r>
            <a:r>
              <a:rPr lang="en-US" altLang="en-US" sz="2600" i="1">
                <a:latin typeface="Arial" charset="0"/>
              </a:rPr>
              <a:t>segmentation</a:t>
            </a:r>
            <a:r>
              <a:rPr lang="en-US" altLang="en-US" sz="2600">
                <a:latin typeface="Arial" charset="0"/>
              </a:rPr>
              <a:t>.</a:t>
            </a:r>
          </a:p>
          <a:p>
            <a:pPr>
              <a:spcBef>
                <a:spcPct val="10000"/>
              </a:spcBef>
            </a:pPr>
            <a:r>
              <a:rPr lang="en-US" altLang="en-US" sz="2600">
                <a:latin typeface="Arial" charset="0"/>
              </a:rPr>
              <a:t>Instead of dividing memory into equal-sized pages, virtual address space is divided into variable-length segments, often under the control of the programmer.</a:t>
            </a:r>
          </a:p>
          <a:p>
            <a:pPr>
              <a:spcBef>
                <a:spcPct val="10000"/>
              </a:spcBef>
            </a:pPr>
            <a:r>
              <a:rPr lang="en-US" altLang="en-US" sz="2600">
                <a:latin typeface="Arial" charset="0"/>
              </a:rPr>
              <a:t>A segment is located through its entry in a segment table, which contains the segment’s memory location and a bounds limit that indicates its size.  </a:t>
            </a:r>
          </a:p>
          <a:p>
            <a:pPr>
              <a:spcBef>
                <a:spcPct val="10000"/>
              </a:spcBef>
            </a:pPr>
            <a:r>
              <a:rPr lang="en-US" altLang="en-US" sz="2600">
                <a:latin typeface="Arial" charset="0"/>
              </a:rPr>
              <a:t>After a page fault, the operating system searches for a location in memory large enough to hold the segment that is retrieved from disk.</a:t>
            </a:r>
            <a:endParaRPr lang="en-US" altLang="en-US" sz="2800">
              <a:latin typeface="Arial" charset="0"/>
            </a:endParaRPr>
          </a:p>
        </p:txBody>
      </p:sp>
      <p:sp>
        <p:nvSpPr>
          <p:cNvPr id="791557"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BFA00E-AEB5-46A5-BDF2-83B6C8049A75}" type="slidenum">
              <a:rPr lang="en-US" altLang="en-US"/>
              <a:pPr/>
              <a:t>69</a:t>
            </a:fld>
            <a:endParaRPr lang="en-US" altLang="en-US"/>
          </a:p>
        </p:txBody>
      </p:sp>
      <p:sp>
        <p:nvSpPr>
          <p:cNvPr id="833539" name="Rectangle 3"/>
          <p:cNvSpPr>
            <a:spLocks noGrp="1" noChangeArrowheads="1"/>
          </p:cNvSpPr>
          <p:nvPr>
            <p:ph type="body" idx="1"/>
          </p:nvPr>
        </p:nvSpPr>
        <p:spPr>
          <a:xfrm>
            <a:off x="342900" y="1181100"/>
            <a:ext cx="84582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Both paging and segmentation can cause fragmentation.</a:t>
            </a:r>
          </a:p>
          <a:p>
            <a:pPr>
              <a:spcBef>
                <a:spcPct val="30000"/>
              </a:spcBef>
            </a:pPr>
            <a:r>
              <a:rPr lang="en-US" altLang="en-US" sz="2600" dirty="0">
                <a:latin typeface="Arial" charset="0"/>
              </a:rPr>
              <a:t>Paging is subject to </a:t>
            </a:r>
            <a:r>
              <a:rPr lang="en-US" altLang="en-US" sz="2600" i="1" dirty="0">
                <a:latin typeface="Arial" charset="0"/>
              </a:rPr>
              <a:t>internal</a:t>
            </a:r>
            <a:r>
              <a:rPr lang="en-US" altLang="en-US" sz="2600" dirty="0">
                <a:latin typeface="Arial" charset="0"/>
              </a:rPr>
              <a:t> fragmentation because a process may not need the entire range of addresses contained within the page.  Thus, there may be many pages containing unused fragments of memory. </a:t>
            </a:r>
          </a:p>
          <a:p>
            <a:pPr>
              <a:spcBef>
                <a:spcPct val="30000"/>
              </a:spcBef>
            </a:pPr>
            <a:r>
              <a:rPr lang="en-US" altLang="en-US" sz="2600" dirty="0">
                <a:latin typeface="Arial" charset="0"/>
              </a:rPr>
              <a:t>Segmentation is subject to </a:t>
            </a:r>
            <a:r>
              <a:rPr lang="en-US" altLang="en-US" sz="2600" i="1" dirty="0">
                <a:latin typeface="Arial" charset="0"/>
              </a:rPr>
              <a:t>external</a:t>
            </a:r>
            <a:r>
              <a:rPr lang="en-US" altLang="en-US" sz="2600" dirty="0">
                <a:latin typeface="Arial" charset="0"/>
              </a:rPr>
              <a:t> fragmentation, which occurs when contiguous chunks of memory become broken up as segments are allocated and </a:t>
            </a:r>
            <a:r>
              <a:rPr lang="en-US" altLang="en-US" sz="2600" dirty="0" err="1">
                <a:latin typeface="Arial" charset="0"/>
              </a:rPr>
              <a:t>deallocated</a:t>
            </a:r>
            <a:r>
              <a:rPr lang="en-US" altLang="en-US" sz="2600" dirty="0">
                <a:latin typeface="Arial" charset="0"/>
              </a:rPr>
              <a:t> over time.</a:t>
            </a:r>
          </a:p>
        </p:txBody>
      </p:sp>
      <p:sp>
        <p:nvSpPr>
          <p:cNvPr id="833540" name="Text Box 4"/>
          <p:cNvSpPr txBox="1">
            <a:spLocks noChangeArrowheads="1"/>
          </p:cNvSpPr>
          <p:nvPr/>
        </p:nvSpPr>
        <p:spPr bwMode="auto">
          <a:xfrm>
            <a:off x="685800" y="5821363"/>
            <a:ext cx="7543800" cy="427037"/>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slides illustrate internal and external fragmentation. </a:t>
            </a:r>
            <a:endParaRPr lang="en-US" altLang="en-US"/>
          </a:p>
        </p:txBody>
      </p:sp>
      <p:sp>
        <p:nvSpPr>
          <p:cNvPr id="83354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D21BDF-5BA2-43B5-AF78-1E3C64B3F554}" type="slidenum">
              <a:rPr lang="en-US" altLang="en-US"/>
              <a:pPr/>
              <a:t>7</a:t>
            </a:fld>
            <a:endParaRPr lang="en-US" altLang="en-US"/>
          </a:p>
        </p:txBody>
      </p:sp>
      <p:sp>
        <p:nvSpPr>
          <p:cNvPr id="709635" name="Rectangle 1027"/>
          <p:cNvSpPr>
            <a:spLocks noGrp="1" noChangeArrowheads="1"/>
          </p:cNvSpPr>
          <p:nvPr>
            <p:ph type="body" idx="1"/>
          </p:nvPr>
        </p:nvSpPr>
        <p:spPr>
          <a:xfrm>
            <a:off x="342900" y="838200"/>
            <a:ext cx="8458200" cy="6096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400">
                <a:latin typeface="Arial" charset="0"/>
              </a:rPr>
              <a:t>This storage organization can be thought of as a pyramid:</a:t>
            </a:r>
            <a:endParaRPr lang="en-US" altLang="en-US" sz="2600">
              <a:latin typeface="Arial" charset="0"/>
            </a:endParaRPr>
          </a:p>
        </p:txBody>
      </p:sp>
      <p:sp>
        <p:nvSpPr>
          <p:cNvPr id="709638" name="Rectangle 1030"/>
          <p:cNvSpPr>
            <a:spLocks noGrp="1" noChangeArrowheads="1"/>
          </p:cNvSpPr>
          <p:nvPr>
            <p:ph type="title"/>
          </p:nvPr>
        </p:nvSpPr>
        <p:spPr>
          <a:xfrm>
            <a:off x="1600200" y="214313"/>
            <a:ext cx="5943600" cy="547687"/>
          </a:xfrm>
          <a:noFill/>
          <a:ln/>
        </p:spPr>
        <p:txBody>
          <a:bodyPr/>
          <a:lstStyle/>
          <a:p>
            <a:r>
              <a:rPr lang="en-US" altLang="en-US"/>
              <a:t>6.3 The Memory Hierarchy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95400"/>
            <a:ext cx="8382000" cy="500482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AC75E2-FD89-4769-B778-98B3B8F063FA}" type="slidenum">
              <a:rPr lang="en-US" altLang="en-US"/>
              <a:pPr/>
              <a:t>70</a:t>
            </a:fld>
            <a:endParaRPr lang="en-US" altLang="en-US"/>
          </a:p>
        </p:txBody>
      </p:sp>
      <p:sp>
        <p:nvSpPr>
          <p:cNvPr id="835587" name="Rectangle 3"/>
          <p:cNvSpPr>
            <a:spLocks noGrp="1" noChangeArrowheads="1"/>
          </p:cNvSpPr>
          <p:nvPr>
            <p:ph type="body" idx="1"/>
          </p:nvPr>
        </p:nvSpPr>
        <p:spPr>
          <a:xfrm>
            <a:off x="762000" y="952500"/>
            <a:ext cx="5105400" cy="4953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Consider a small computer having 32K of memory.</a:t>
            </a:r>
          </a:p>
          <a:p>
            <a:pPr>
              <a:spcBef>
                <a:spcPct val="30000"/>
              </a:spcBef>
            </a:pPr>
            <a:r>
              <a:rPr lang="en-US" altLang="en-US" sz="2600">
                <a:latin typeface="Arial" charset="0"/>
              </a:rPr>
              <a:t>The 32K memory is divided into 8 page frames of 4K each.</a:t>
            </a:r>
          </a:p>
          <a:p>
            <a:pPr>
              <a:spcBef>
                <a:spcPct val="30000"/>
              </a:spcBef>
            </a:pPr>
            <a:r>
              <a:rPr lang="en-US" altLang="en-US" sz="2600">
                <a:latin typeface="Arial" charset="0"/>
              </a:rPr>
              <a:t>A schematic of this configuration is shown at the right.</a:t>
            </a:r>
          </a:p>
          <a:p>
            <a:pPr>
              <a:spcBef>
                <a:spcPct val="30000"/>
              </a:spcBef>
            </a:pPr>
            <a:r>
              <a:rPr lang="en-US" altLang="en-US" sz="2600">
                <a:latin typeface="Arial" charset="0"/>
              </a:rPr>
              <a:t>The numbers at the right are memory frame addresses.</a:t>
            </a:r>
          </a:p>
        </p:txBody>
      </p:sp>
      <p:pic>
        <p:nvPicPr>
          <p:cNvPr id="835588" name="Picture 4" descr="MFRAM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793750"/>
            <a:ext cx="1736725" cy="5268913"/>
          </a:xfrm>
          <a:prstGeom prst="rect">
            <a:avLst/>
          </a:prstGeom>
          <a:noFill/>
          <a:extLst>
            <a:ext uri="{909E8E84-426E-40DD-AFC4-6F175D3DCCD1}">
              <a14:hiddenFill xmlns:a14="http://schemas.microsoft.com/office/drawing/2010/main">
                <a:solidFill>
                  <a:srgbClr val="FFFFFF"/>
                </a:solidFill>
              </a14:hiddenFill>
            </a:ext>
          </a:extLst>
        </p:spPr>
      </p:pic>
      <p:sp>
        <p:nvSpPr>
          <p:cNvPr id="835590"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0CD665-925D-42DA-8C26-FEA7C1A49E01}" type="slidenum">
              <a:rPr lang="en-US" altLang="en-US"/>
              <a:pPr/>
              <a:t>71</a:t>
            </a:fld>
            <a:endParaRPr lang="en-US" altLang="en-US"/>
          </a:p>
        </p:txBody>
      </p:sp>
      <p:sp>
        <p:nvSpPr>
          <p:cNvPr id="837635" name="Rectangle 3"/>
          <p:cNvSpPr>
            <a:spLocks noGrp="1" noChangeArrowheads="1"/>
          </p:cNvSpPr>
          <p:nvPr>
            <p:ph type="body" idx="1"/>
          </p:nvPr>
        </p:nvSpPr>
        <p:spPr>
          <a:xfrm>
            <a:off x="381000" y="1447800"/>
            <a:ext cx="5029200" cy="4191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Suppose there are four processes waiting to be loaded into the system with memory requirements as shown in the table.</a:t>
            </a:r>
          </a:p>
          <a:p>
            <a:pPr>
              <a:spcBef>
                <a:spcPct val="30000"/>
              </a:spcBef>
            </a:pPr>
            <a:r>
              <a:rPr lang="en-US" altLang="en-US" sz="2600">
                <a:latin typeface="Arial" charset="0"/>
              </a:rPr>
              <a:t>We observe that these processes require 31K of memory.</a:t>
            </a:r>
          </a:p>
        </p:txBody>
      </p:sp>
      <p:pic>
        <p:nvPicPr>
          <p:cNvPr id="837636" name="Picture 4" descr="PTABL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3259138" cy="3292475"/>
          </a:xfrm>
          <a:prstGeom prst="rect">
            <a:avLst/>
          </a:prstGeom>
          <a:noFill/>
          <a:extLst>
            <a:ext uri="{909E8E84-426E-40DD-AFC4-6F175D3DCCD1}">
              <a14:hiddenFill xmlns:a14="http://schemas.microsoft.com/office/drawing/2010/main">
                <a:solidFill>
                  <a:srgbClr val="FFFFFF"/>
                </a:solidFill>
              </a14:hiddenFill>
            </a:ext>
          </a:extLst>
        </p:spPr>
      </p:pic>
      <p:sp>
        <p:nvSpPr>
          <p:cNvPr id="837638"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661064-20D6-4DAD-9491-D8FD9E3EA480}" type="slidenum">
              <a:rPr lang="en-US" altLang="en-US"/>
              <a:pPr/>
              <a:t>72</a:t>
            </a:fld>
            <a:endParaRPr lang="en-US" altLang="en-US"/>
          </a:p>
        </p:txBody>
      </p:sp>
      <p:sp>
        <p:nvSpPr>
          <p:cNvPr id="839683" name="Rectangle 3"/>
          <p:cNvSpPr>
            <a:spLocks noGrp="1" noChangeArrowheads="1"/>
          </p:cNvSpPr>
          <p:nvPr>
            <p:ph type="body" idx="1"/>
          </p:nvPr>
        </p:nvSpPr>
        <p:spPr>
          <a:xfrm>
            <a:off x="609600" y="1219200"/>
            <a:ext cx="5638800" cy="3352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When the first three processes are loaded, memory looks like this:</a:t>
            </a:r>
          </a:p>
          <a:p>
            <a:pPr>
              <a:spcBef>
                <a:spcPct val="30000"/>
              </a:spcBef>
            </a:pPr>
            <a:r>
              <a:rPr lang="en-US" altLang="en-US" sz="2600">
                <a:latin typeface="Arial" charset="0"/>
              </a:rPr>
              <a:t>All of the frames are occupied by three of the processes.</a:t>
            </a:r>
          </a:p>
        </p:txBody>
      </p:sp>
      <p:pic>
        <p:nvPicPr>
          <p:cNvPr id="839684" name="Picture 4" descr="M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00100"/>
            <a:ext cx="173355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839685" name="Picture 5" descr="PTABLE1"/>
          <p:cNvPicPr>
            <a:picLocks noChangeAspect="1" noChangeArrowheads="1"/>
          </p:cNvPicPr>
          <p:nvPr/>
        </p:nvPicPr>
        <p:blipFill>
          <a:blip r:embed="rId4">
            <a:extLst>
              <a:ext uri="{28A0092B-C50C-407E-A947-70E740481C1C}">
                <a14:useLocalDpi xmlns:a14="http://schemas.microsoft.com/office/drawing/2010/main" val="0"/>
              </a:ext>
            </a:extLst>
          </a:blip>
          <a:srcRect t="28571"/>
          <a:stretch>
            <a:fillRect/>
          </a:stretch>
        </p:blipFill>
        <p:spPr bwMode="auto">
          <a:xfrm>
            <a:off x="2667000" y="3429000"/>
            <a:ext cx="2649538" cy="1909763"/>
          </a:xfrm>
          <a:prstGeom prst="rect">
            <a:avLst/>
          </a:prstGeom>
          <a:noFill/>
          <a:extLst>
            <a:ext uri="{909E8E84-426E-40DD-AFC4-6F175D3DCCD1}">
              <a14:hiddenFill xmlns:a14="http://schemas.microsoft.com/office/drawing/2010/main">
                <a:solidFill>
                  <a:srgbClr val="FFFFFF"/>
                </a:solidFill>
              </a14:hiddenFill>
            </a:ext>
          </a:extLst>
        </p:spPr>
      </p:pic>
      <p:sp>
        <p:nvSpPr>
          <p:cNvPr id="839687"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662FFA-EEDD-4890-B165-D2CF2EC9C16A}" type="slidenum">
              <a:rPr lang="en-US" altLang="en-US"/>
              <a:pPr/>
              <a:t>73</a:t>
            </a:fld>
            <a:endParaRPr lang="en-US" altLang="en-US"/>
          </a:p>
        </p:txBody>
      </p:sp>
      <p:sp>
        <p:nvSpPr>
          <p:cNvPr id="841731" name="Rectangle 3"/>
          <p:cNvSpPr>
            <a:spLocks noGrp="1" noChangeArrowheads="1"/>
          </p:cNvSpPr>
          <p:nvPr>
            <p:ph type="body" idx="1"/>
          </p:nvPr>
        </p:nvSpPr>
        <p:spPr>
          <a:xfrm>
            <a:off x="381000" y="914400"/>
            <a:ext cx="6096000" cy="2667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Despite the fact that there are enough free bytes in memory to load the fourth process, P4 has to wait for one of the other three to terminate, because there are no unallocated frames.</a:t>
            </a:r>
          </a:p>
          <a:p>
            <a:pPr>
              <a:spcBef>
                <a:spcPct val="30000"/>
              </a:spcBef>
            </a:pPr>
            <a:r>
              <a:rPr lang="en-US" altLang="en-US" sz="2600">
                <a:latin typeface="Arial" charset="0"/>
              </a:rPr>
              <a:t>This is an example of </a:t>
            </a:r>
            <a:r>
              <a:rPr lang="en-US" altLang="en-US" sz="2600" i="1">
                <a:latin typeface="Arial" charset="0"/>
              </a:rPr>
              <a:t>internal fragmentation.</a:t>
            </a:r>
            <a:endParaRPr lang="en-US" altLang="en-US" sz="2600">
              <a:latin typeface="Arial" charset="0"/>
            </a:endParaRPr>
          </a:p>
        </p:txBody>
      </p:sp>
      <p:pic>
        <p:nvPicPr>
          <p:cNvPr id="841732" name="Picture 4" descr="M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09600"/>
            <a:ext cx="173355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841733" name="Picture 5" descr="PTABLE1"/>
          <p:cNvPicPr>
            <a:picLocks noChangeAspect="1" noChangeArrowheads="1"/>
          </p:cNvPicPr>
          <p:nvPr/>
        </p:nvPicPr>
        <p:blipFill>
          <a:blip r:embed="rId4">
            <a:extLst>
              <a:ext uri="{28A0092B-C50C-407E-A947-70E740481C1C}">
                <a14:useLocalDpi xmlns:a14="http://schemas.microsoft.com/office/drawing/2010/main" val="0"/>
              </a:ext>
            </a:extLst>
          </a:blip>
          <a:srcRect t="28571"/>
          <a:stretch>
            <a:fillRect/>
          </a:stretch>
        </p:blipFill>
        <p:spPr bwMode="auto">
          <a:xfrm>
            <a:off x="3505200" y="4114800"/>
            <a:ext cx="2649538" cy="1909763"/>
          </a:xfrm>
          <a:prstGeom prst="rect">
            <a:avLst/>
          </a:prstGeom>
          <a:noFill/>
          <a:extLst>
            <a:ext uri="{909E8E84-426E-40DD-AFC4-6F175D3DCCD1}">
              <a14:hiddenFill xmlns:a14="http://schemas.microsoft.com/office/drawing/2010/main">
                <a:solidFill>
                  <a:srgbClr val="FFFFFF"/>
                </a:solidFill>
              </a14:hiddenFill>
            </a:ext>
          </a:extLst>
        </p:spPr>
      </p:pic>
      <p:sp>
        <p:nvSpPr>
          <p:cNvPr id="841735"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A5A0E1-1FB4-4E5A-A0B8-AE86DB606A5C}" type="slidenum">
              <a:rPr lang="en-US" altLang="en-US"/>
              <a:pPr/>
              <a:t>74</a:t>
            </a:fld>
            <a:endParaRPr lang="en-US" altLang="en-US"/>
          </a:p>
        </p:txBody>
      </p:sp>
      <p:sp>
        <p:nvSpPr>
          <p:cNvPr id="843779" name="Rectangle 3"/>
          <p:cNvSpPr>
            <a:spLocks noGrp="1" noChangeArrowheads="1"/>
          </p:cNvSpPr>
          <p:nvPr>
            <p:ph type="body" idx="1"/>
          </p:nvPr>
        </p:nvSpPr>
        <p:spPr>
          <a:xfrm>
            <a:off x="304800" y="1066800"/>
            <a:ext cx="4267200" cy="4419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Suppose that instead of frames, our 32K system uses segmentation.</a:t>
            </a:r>
          </a:p>
          <a:p>
            <a:pPr>
              <a:spcBef>
                <a:spcPct val="30000"/>
              </a:spcBef>
            </a:pPr>
            <a:r>
              <a:rPr lang="en-US" altLang="en-US" sz="2600">
                <a:latin typeface="Arial" charset="0"/>
              </a:rPr>
              <a:t>The memory segments of two processes is shown in the table at the right.</a:t>
            </a:r>
          </a:p>
          <a:p>
            <a:pPr>
              <a:spcBef>
                <a:spcPct val="30000"/>
              </a:spcBef>
            </a:pPr>
            <a:r>
              <a:rPr lang="en-US" altLang="en-US" sz="2600">
                <a:latin typeface="Arial" charset="0"/>
              </a:rPr>
              <a:t>The segments can be allocated anywhere in memory</a:t>
            </a:r>
            <a:r>
              <a:rPr lang="en-US" altLang="en-US" sz="2600" i="1">
                <a:latin typeface="Arial" charset="0"/>
              </a:rPr>
              <a:t>.</a:t>
            </a:r>
            <a:endParaRPr lang="en-US" altLang="en-US" sz="2600">
              <a:latin typeface="Arial" charset="0"/>
            </a:endParaRPr>
          </a:p>
        </p:txBody>
      </p:sp>
      <p:pic>
        <p:nvPicPr>
          <p:cNvPr id="843780" name="Picture 4" descr="PTABL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76400"/>
            <a:ext cx="4038600" cy="3252788"/>
          </a:xfrm>
          <a:prstGeom prst="rect">
            <a:avLst/>
          </a:prstGeom>
          <a:noFill/>
          <a:extLst>
            <a:ext uri="{909E8E84-426E-40DD-AFC4-6F175D3DCCD1}">
              <a14:hiddenFill xmlns:a14="http://schemas.microsoft.com/office/drawing/2010/main">
                <a:solidFill>
                  <a:srgbClr val="FFFFFF"/>
                </a:solidFill>
              </a14:hiddenFill>
            </a:ext>
          </a:extLst>
        </p:spPr>
      </p:pic>
      <p:sp>
        <p:nvSpPr>
          <p:cNvPr id="84378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B0C7AA-2BE4-4F81-86A5-98CBE4CEAE0A}" type="slidenum">
              <a:rPr lang="en-US" altLang="en-US"/>
              <a:pPr/>
              <a:t>75</a:t>
            </a:fld>
            <a:endParaRPr lang="en-US" altLang="en-US"/>
          </a:p>
        </p:txBody>
      </p:sp>
      <p:pic>
        <p:nvPicPr>
          <p:cNvPr id="845826" name="Picture 2" descr="MSE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784225"/>
            <a:ext cx="1736725" cy="5287963"/>
          </a:xfrm>
          <a:prstGeom prst="rect">
            <a:avLst/>
          </a:prstGeom>
          <a:noFill/>
          <a:extLst>
            <a:ext uri="{909E8E84-426E-40DD-AFC4-6F175D3DCCD1}">
              <a14:hiddenFill xmlns:a14="http://schemas.microsoft.com/office/drawing/2010/main">
                <a:solidFill>
                  <a:srgbClr val="FFFFFF"/>
                </a:solidFill>
              </a14:hiddenFill>
            </a:ext>
          </a:extLst>
        </p:spPr>
      </p:pic>
      <p:sp>
        <p:nvSpPr>
          <p:cNvPr id="845828" name="Rectangle 4"/>
          <p:cNvSpPr>
            <a:spLocks noGrp="1" noChangeArrowheads="1"/>
          </p:cNvSpPr>
          <p:nvPr>
            <p:ph type="body" idx="1"/>
          </p:nvPr>
        </p:nvSpPr>
        <p:spPr>
          <a:xfrm>
            <a:off x="381000" y="1066800"/>
            <a:ext cx="6019800" cy="3200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All of the segments of P1 and one of the segments of P2 are loaded as shown at the right.</a:t>
            </a:r>
          </a:p>
          <a:p>
            <a:pPr>
              <a:spcBef>
                <a:spcPct val="30000"/>
              </a:spcBef>
            </a:pPr>
            <a:r>
              <a:rPr lang="en-US" altLang="en-US" sz="2600">
                <a:latin typeface="Arial" charset="0"/>
              </a:rPr>
              <a:t>Segment S2 of process P2  requires 11K of memory, and there is only 1K free, so it waits.</a:t>
            </a:r>
          </a:p>
        </p:txBody>
      </p:sp>
      <p:pic>
        <p:nvPicPr>
          <p:cNvPr id="845829" name="Picture 5" descr="PTABLE4"/>
          <p:cNvPicPr>
            <a:picLocks noChangeAspect="1" noChangeArrowheads="1"/>
          </p:cNvPicPr>
          <p:nvPr/>
        </p:nvPicPr>
        <p:blipFill>
          <a:blip r:embed="rId4">
            <a:extLst>
              <a:ext uri="{28A0092B-C50C-407E-A947-70E740481C1C}">
                <a14:useLocalDpi xmlns:a14="http://schemas.microsoft.com/office/drawing/2010/main" val="0"/>
              </a:ext>
            </a:extLst>
          </a:blip>
          <a:srcRect t="24007"/>
          <a:stretch>
            <a:fillRect/>
          </a:stretch>
        </p:blipFill>
        <p:spPr bwMode="auto">
          <a:xfrm>
            <a:off x="1752600" y="3886200"/>
            <a:ext cx="3581400" cy="2193925"/>
          </a:xfrm>
          <a:prstGeom prst="rect">
            <a:avLst/>
          </a:prstGeom>
          <a:noFill/>
          <a:extLst>
            <a:ext uri="{909E8E84-426E-40DD-AFC4-6F175D3DCCD1}">
              <a14:hiddenFill xmlns:a14="http://schemas.microsoft.com/office/drawing/2010/main">
                <a:solidFill>
                  <a:srgbClr val="FFFFFF"/>
                </a:solidFill>
              </a14:hiddenFill>
            </a:ext>
          </a:extLst>
        </p:spPr>
      </p:pic>
      <p:sp>
        <p:nvSpPr>
          <p:cNvPr id="845831"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E0B920-12F7-4259-9D9E-96AB06A4F6C6}" type="slidenum">
              <a:rPr lang="en-US" altLang="en-US"/>
              <a:pPr/>
              <a:t>76</a:t>
            </a:fld>
            <a:endParaRPr lang="en-US" altLang="en-US"/>
          </a:p>
        </p:txBody>
      </p:sp>
      <p:pic>
        <p:nvPicPr>
          <p:cNvPr id="847874" name="Picture 2" descr="MSE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39775"/>
            <a:ext cx="2916238" cy="5378450"/>
          </a:xfrm>
          <a:prstGeom prst="rect">
            <a:avLst/>
          </a:prstGeom>
          <a:noFill/>
          <a:extLst>
            <a:ext uri="{909E8E84-426E-40DD-AFC4-6F175D3DCCD1}">
              <a14:hiddenFill xmlns:a14="http://schemas.microsoft.com/office/drawing/2010/main">
                <a:solidFill>
                  <a:srgbClr val="FFFFFF"/>
                </a:solidFill>
              </a14:hiddenFill>
            </a:ext>
          </a:extLst>
        </p:spPr>
      </p:pic>
      <p:sp>
        <p:nvSpPr>
          <p:cNvPr id="847876" name="Rectangle 4"/>
          <p:cNvSpPr>
            <a:spLocks noGrp="1" noChangeArrowheads="1"/>
          </p:cNvSpPr>
          <p:nvPr>
            <p:ph type="body" idx="1"/>
          </p:nvPr>
        </p:nvSpPr>
        <p:spPr>
          <a:xfrm>
            <a:off x="381000" y="1143000"/>
            <a:ext cx="5943600" cy="3352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Eventually, Segment 2 of Process 1 is no longer needed, so it is unloaded giving 11K of free memory.</a:t>
            </a:r>
          </a:p>
          <a:p>
            <a:pPr>
              <a:spcBef>
                <a:spcPct val="30000"/>
              </a:spcBef>
            </a:pPr>
            <a:r>
              <a:rPr lang="en-US" altLang="en-US" sz="2600">
                <a:latin typeface="Arial" charset="0"/>
              </a:rPr>
              <a:t>But Segment 2 of Process 2 cannot be loaded because the free memory is not contiguous.</a:t>
            </a:r>
          </a:p>
        </p:txBody>
      </p:sp>
      <p:pic>
        <p:nvPicPr>
          <p:cNvPr id="847877" name="Picture 5" descr="PTABLE4"/>
          <p:cNvPicPr>
            <a:picLocks noChangeAspect="1" noChangeArrowheads="1"/>
          </p:cNvPicPr>
          <p:nvPr/>
        </p:nvPicPr>
        <p:blipFill>
          <a:blip r:embed="rId4">
            <a:extLst>
              <a:ext uri="{28A0092B-C50C-407E-A947-70E740481C1C}">
                <a14:useLocalDpi xmlns:a14="http://schemas.microsoft.com/office/drawing/2010/main" val="0"/>
              </a:ext>
            </a:extLst>
          </a:blip>
          <a:srcRect t="24007"/>
          <a:stretch>
            <a:fillRect/>
          </a:stretch>
        </p:blipFill>
        <p:spPr bwMode="auto">
          <a:xfrm>
            <a:off x="1371600" y="3886200"/>
            <a:ext cx="3581400" cy="2193925"/>
          </a:xfrm>
          <a:prstGeom prst="rect">
            <a:avLst/>
          </a:prstGeom>
          <a:noFill/>
          <a:extLst>
            <a:ext uri="{909E8E84-426E-40DD-AFC4-6F175D3DCCD1}">
              <a14:hiddenFill xmlns:a14="http://schemas.microsoft.com/office/drawing/2010/main">
                <a:solidFill>
                  <a:srgbClr val="FFFFFF"/>
                </a:solidFill>
              </a14:hiddenFill>
            </a:ext>
          </a:extLst>
        </p:spPr>
      </p:pic>
      <p:sp>
        <p:nvSpPr>
          <p:cNvPr id="847879"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38FB00C-4B6D-40BD-BA19-C11361E8CE41}" type="slidenum">
              <a:rPr lang="en-US" altLang="en-US"/>
              <a:pPr/>
              <a:t>77</a:t>
            </a:fld>
            <a:endParaRPr lang="en-US" altLang="en-US"/>
          </a:p>
        </p:txBody>
      </p:sp>
      <p:pic>
        <p:nvPicPr>
          <p:cNvPr id="849922" name="Picture 2" descr="MSEG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0"/>
            <a:ext cx="1736725" cy="5268913"/>
          </a:xfrm>
          <a:prstGeom prst="rect">
            <a:avLst/>
          </a:prstGeom>
          <a:noFill/>
          <a:extLst>
            <a:ext uri="{909E8E84-426E-40DD-AFC4-6F175D3DCCD1}">
              <a14:hiddenFill xmlns:a14="http://schemas.microsoft.com/office/drawing/2010/main">
                <a:solidFill>
                  <a:srgbClr val="FFFFFF"/>
                </a:solidFill>
              </a14:hiddenFill>
            </a:ext>
          </a:extLst>
        </p:spPr>
      </p:pic>
      <p:sp>
        <p:nvSpPr>
          <p:cNvPr id="849924" name="Rectangle 4"/>
          <p:cNvSpPr>
            <a:spLocks noGrp="1" noChangeArrowheads="1"/>
          </p:cNvSpPr>
          <p:nvPr>
            <p:ph type="body" idx="1"/>
          </p:nvPr>
        </p:nvSpPr>
        <p:spPr>
          <a:xfrm>
            <a:off x="685800" y="1143000"/>
            <a:ext cx="5105400" cy="3962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Over time, the problem gets worse, resulting in small unusable blocks scattered throughout physical memory.</a:t>
            </a:r>
          </a:p>
          <a:p>
            <a:pPr>
              <a:spcBef>
                <a:spcPct val="30000"/>
              </a:spcBef>
            </a:pPr>
            <a:r>
              <a:rPr lang="en-US" altLang="en-US" sz="2600">
                <a:latin typeface="Arial" charset="0"/>
              </a:rPr>
              <a:t>This is an example of </a:t>
            </a:r>
            <a:r>
              <a:rPr lang="en-US" altLang="en-US" sz="2600" i="1">
                <a:latin typeface="Arial" charset="0"/>
              </a:rPr>
              <a:t>external fragmentation</a:t>
            </a:r>
            <a:r>
              <a:rPr lang="en-US" altLang="en-US" sz="2600">
                <a:latin typeface="Arial" charset="0"/>
              </a:rPr>
              <a:t>.</a:t>
            </a:r>
          </a:p>
          <a:p>
            <a:pPr>
              <a:spcBef>
                <a:spcPct val="30000"/>
              </a:spcBef>
            </a:pPr>
            <a:r>
              <a:rPr lang="en-US" altLang="en-US" sz="2600">
                <a:latin typeface="Arial" charset="0"/>
              </a:rPr>
              <a:t>Eventually, this memory is recovered through compaction, and the process starts over.</a:t>
            </a:r>
          </a:p>
        </p:txBody>
      </p:sp>
      <p:sp>
        <p:nvSpPr>
          <p:cNvPr id="849926" name="Rectangle 6"/>
          <p:cNvSpPr>
            <a:spLocks noGrp="1" noChangeArrowheads="1"/>
          </p:cNvSpPr>
          <p:nvPr>
            <p:ph type="title"/>
          </p:nvPr>
        </p:nvSpPr>
        <p:spPr>
          <a:xfrm>
            <a:off x="1447800" y="304800"/>
            <a:ext cx="5943600" cy="547688"/>
          </a:xfrm>
          <a:noFill/>
          <a:ln/>
        </p:spPr>
        <p:txBody>
          <a:bodyPr/>
          <a:lstStyle/>
          <a:p>
            <a:r>
              <a:rPr lang="en-US" altLang="en-US"/>
              <a:t>6.5 Virtual Memory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C8FDF7E-1C60-40F4-B8EF-3BC32140C133}" type="slidenum">
              <a:rPr lang="en-US" altLang="en-US"/>
              <a:pPr/>
              <a:t>78</a:t>
            </a:fld>
            <a:endParaRPr lang="en-US" altLang="en-US"/>
          </a:p>
        </p:txBody>
      </p:sp>
      <p:sp>
        <p:nvSpPr>
          <p:cNvPr id="795651" name="Rectangle 3"/>
          <p:cNvSpPr>
            <a:spLocks noGrp="1" noChangeArrowheads="1"/>
          </p:cNvSpPr>
          <p:nvPr>
            <p:ph type="body" idx="1"/>
          </p:nvPr>
        </p:nvSpPr>
        <p:spPr>
          <a:xfrm>
            <a:off x="304800" y="1066800"/>
            <a:ext cx="8534400" cy="4800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Large page tables are cumbersome and slow, but with its uniform memory mapping, page operations are fast.  Segmentation allows fast access to the segment table, but segment loading is labor-intensive.</a:t>
            </a:r>
          </a:p>
          <a:p>
            <a:pPr>
              <a:spcBef>
                <a:spcPct val="30000"/>
              </a:spcBef>
            </a:pPr>
            <a:r>
              <a:rPr lang="en-US" altLang="en-US" sz="2600">
                <a:latin typeface="Arial" charset="0"/>
              </a:rPr>
              <a:t>Paging and segmentation can be combined to take advantage of the best features of both by assigning fixed-size pages within variable-sized segments.</a:t>
            </a:r>
          </a:p>
          <a:p>
            <a:pPr>
              <a:spcBef>
                <a:spcPct val="30000"/>
              </a:spcBef>
            </a:pPr>
            <a:r>
              <a:rPr lang="en-US" altLang="en-US" sz="2600">
                <a:latin typeface="Arial" charset="0"/>
              </a:rPr>
              <a:t>Each segment has a page table. This means that a memory address will have three fields, one for the segment, another for the page, and a third for the offset.</a:t>
            </a:r>
          </a:p>
        </p:txBody>
      </p:sp>
      <p:sp>
        <p:nvSpPr>
          <p:cNvPr id="795653"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99E6C3-3FE9-4A4B-A77C-54CCEE07070F}" type="slidenum">
              <a:rPr lang="en-US" altLang="en-US"/>
              <a:pPr/>
              <a:t>79</a:t>
            </a:fld>
            <a:endParaRPr lang="en-US" altLang="en-US"/>
          </a:p>
        </p:txBody>
      </p:sp>
      <p:sp>
        <p:nvSpPr>
          <p:cNvPr id="797698" name="Rectangle 2"/>
          <p:cNvSpPr>
            <a:spLocks noGrp="1" noChangeArrowheads="1"/>
          </p:cNvSpPr>
          <p:nvPr>
            <p:ph type="title"/>
          </p:nvPr>
        </p:nvSpPr>
        <p:spPr>
          <a:xfrm>
            <a:off x="1600200" y="304800"/>
            <a:ext cx="5943600" cy="547688"/>
          </a:xfrm>
        </p:spPr>
        <p:txBody>
          <a:bodyPr/>
          <a:lstStyle/>
          <a:p>
            <a:r>
              <a:rPr lang="en-US" altLang="en-US"/>
              <a:t>6.6 A Real-World Example</a:t>
            </a:r>
          </a:p>
        </p:txBody>
      </p:sp>
      <p:sp>
        <p:nvSpPr>
          <p:cNvPr id="797699" name="Rectangle 3"/>
          <p:cNvSpPr>
            <a:spLocks noGrp="1" noChangeArrowheads="1"/>
          </p:cNvSpPr>
          <p:nvPr>
            <p:ph type="body" idx="1"/>
          </p:nvPr>
        </p:nvSpPr>
        <p:spPr>
          <a:xfrm>
            <a:off x="457200" y="990600"/>
            <a:ext cx="82296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500">
                <a:latin typeface="Arial" charset="0"/>
              </a:rPr>
              <a:t>The Pentium architecture supports both paging and segmentation, and they can be used in various combinations including unpaged unsegmented, segmented unpaged, and unsegmented paged.</a:t>
            </a:r>
          </a:p>
          <a:p>
            <a:pPr>
              <a:spcBef>
                <a:spcPct val="30000"/>
              </a:spcBef>
            </a:pPr>
            <a:r>
              <a:rPr lang="en-US" altLang="en-US" sz="2500">
                <a:latin typeface="Arial" charset="0"/>
              </a:rPr>
              <a:t>The processor supports two levels of cache (L1 and L2), both having a block size of 32 bytes.</a:t>
            </a:r>
          </a:p>
          <a:p>
            <a:pPr>
              <a:spcBef>
                <a:spcPct val="30000"/>
              </a:spcBef>
            </a:pPr>
            <a:r>
              <a:rPr lang="en-US" altLang="en-US" sz="2500">
                <a:latin typeface="Arial" charset="0"/>
              </a:rPr>
              <a:t>The L1 cache is next to the processor, and the L2 cache sits between the processor and memory.</a:t>
            </a:r>
          </a:p>
          <a:p>
            <a:pPr>
              <a:spcBef>
                <a:spcPct val="30000"/>
              </a:spcBef>
            </a:pPr>
            <a:r>
              <a:rPr lang="en-US" altLang="en-US" sz="2500">
                <a:latin typeface="Arial" charset="0"/>
              </a:rPr>
              <a:t>The L1 cache is in two parts: and instruction cache (I-cache) and a data cache (D-cache).</a:t>
            </a:r>
          </a:p>
        </p:txBody>
      </p:sp>
      <p:sp>
        <p:nvSpPr>
          <p:cNvPr id="797700" name="Text Box 4"/>
          <p:cNvSpPr txBox="1">
            <a:spLocks noChangeArrowheads="1"/>
          </p:cNvSpPr>
          <p:nvPr/>
        </p:nvSpPr>
        <p:spPr bwMode="auto">
          <a:xfrm>
            <a:off x="1257300" y="5638800"/>
            <a:ext cx="66294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this organization schematically. </a:t>
            </a:r>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B1A686B-EB0F-4F60-A7CD-107EA7955676}" type="slidenum">
              <a:rPr lang="en-US" altLang="en-US"/>
              <a:pPr/>
              <a:t>8</a:t>
            </a:fld>
            <a:endParaRPr lang="en-US" altLang="en-US"/>
          </a:p>
        </p:txBody>
      </p:sp>
      <p:sp>
        <p:nvSpPr>
          <p:cNvPr id="711683" name="Rectangle 1027"/>
          <p:cNvSpPr>
            <a:spLocks noGrp="1" noChangeArrowheads="1"/>
          </p:cNvSpPr>
          <p:nvPr>
            <p:ph type="body" idx="1"/>
          </p:nvPr>
        </p:nvSpPr>
        <p:spPr>
          <a:xfrm>
            <a:off x="647700" y="9144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are most interested in the memory hierarchy that involves registers, cache, main memory, and virtual memory.</a:t>
            </a:r>
          </a:p>
          <a:p>
            <a:pPr>
              <a:spcBef>
                <a:spcPct val="40000"/>
              </a:spcBef>
            </a:pPr>
            <a:r>
              <a:rPr lang="en-US" altLang="en-US" sz="2600">
                <a:latin typeface="Arial" charset="0"/>
              </a:rPr>
              <a:t>Registers are storage locations available on the processor itself.</a:t>
            </a:r>
          </a:p>
          <a:p>
            <a:pPr>
              <a:spcBef>
                <a:spcPct val="40000"/>
              </a:spcBef>
            </a:pPr>
            <a:r>
              <a:rPr lang="en-US" altLang="en-US" sz="2600">
                <a:latin typeface="Arial" charset="0"/>
              </a:rPr>
              <a:t>Virtual memory is typically implemented using a hard drive; it extends the address space from RAM to the hard drive.</a:t>
            </a:r>
          </a:p>
          <a:p>
            <a:pPr>
              <a:spcBef>
                <a:spcPct val="40000"/>
              </a:spcBef>
            </a:pPr>
            <a:r>
              <a:rPr lang="en-US" altLang="en-US" sz="2600">
                <a:latin typeface="Arial" charset="0"/>
              </a:rPr>
              <a:t>Virtual memory provides more space: Cache memory provides speed.</a:t>
            </a:r>
          </a:p>
        </p:txBody>
      </p:sp>
      <p:sp>
        <p:nvSpPr>
          <p:cNvPr id="711685" name="Rectangle 1029"/>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40F610-91CB-49C0-87A4-86578B866CDB}" type="slidenum">
              <a:rPr lang="en-US" altLang="en-US"/>
              <a:pPr/>
              <a:t>80</a:t>
            </a:fld>
            <a:endParaRPr lang="en-US" altLang="en-US"/>
          </a:p>
        </p:txBody>
      </p:sp>
      <p:sp>
        <p:nvSpPr>
          <p:cNvPr id="799752" name="Rectangle 8"/>
          <p:cNvSpPr>
            <a:spLocks noGrp="1" noChangeArrowheads="1"/>
          </p:cNvSpPr>
          <p:nvPr>
            <p:ph type="title"/>
          </p:nvPr>
        </p:nvSpPr>
        <p:spPr>
          <a:xfrm>
            <a:off x="1600200" y="304800"/>
            <a:ext cx="5943600" cy="547688"/>
          </a:xfrm>
          <a:noFill/>
          <a:ln/>
        </p:spPr>
        <p:txBody>
          <a:bodyPr/>
          <a:lstStyle/>
          <a:p>
            <a:r>
              <a:rPr lang="en-US" altLang="en-US"/>
              <a:t>6.6 A Real-World Example</a:t>
            </a:r>
          </a:p>
        </p:txBody>
      </p:sp>
      <p:pic>
        <p:nvPicPr>
          <p:cNvPr id="799753" name="Picture 9" descr="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6175"/>
            <a:ext cx="8763000" cy="45656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579EACE5-41A0-470E-A09E-2B6BEE8A45B5}" type="slidenum">
              <a:rPr lang="en-US" altLang="en-US"/>
              <a:pPr/>
              <a:t>81</a:t>
            </a:fld>
            <a:endParaRPr lang="en-US" altLang="en-US"/>
          </a:p>
        </p:txBody>
      </p:sp>
      <p:sp>
        <p:nvSpPr>
          <p:cNvPr id="648194" name="Rectangle 2"/>
          <p:cNvSpPr>
            <a:spLocks noGrp="1" noChangeArrowheads="1"/>
          </p:cNvSpPr>
          <p:nvPr>
            <p:ph type="body" sz="half" idx="1"/>
          </p:nvPr>
        </p:nvSpPr>
        <p:spPr>
          <a:xfrm>
            <a:off x="609600" y="1219200"/>
            <a:ext cx="7924800" cy="4572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500">
                <a:latin typeface="Arial" charset="0"/>
              </a:rPr>
              <a:t>Computer memory is organized in a hierarchy, with the smallest, fastest memory at the top and the largest, slowest memory at the bottom.</a:t>
            </a:r>
          </a:p>
          <a:p>
            <a:pPr>
              <a:spcBef>
                <a:spcPct val="30000"/>
              </a:spcBef>
            </a:pPr>
            <a:r>
              <a:rPr lang="en-US" altLang="en-US" sz="2500">
                <a:latin typeface="Arial" charset="0"/>
              </a:rPr>
              <a:t>Cache memory gives faster access to main memory, while virtual memory uses disk storage to give the illusion of having a large main memory.</a:t>
            </a:r>
          </a:p>
          <a:p>
            <a:pPr>
              <a:spcBef>
                <a:spcPct val="30000"/>
              </a:spcBef>
            </a:pPr>
            <a:r>
              <a:rPr lang="en-US" altLang="en-US" sz="2500">
                <a:latin typeface="Arial" charset="0"/>
              </a:rPr>
              <a:t>Cache maps blocks of main memory to blocks of cache memory. Virtual memory maps page frames to virtual pages.</a:t>
            </a:r>
          </a:p>
          <a:p>
            <a:pPr>
              <a:spcBef>
                <a:spcPct val="30000"/>
              </a:spcBef>
            </a:pPr>
            <a:r>
              <a:rPr lang="en-US" altLang="en-US" sz="2500">
                <a:latin typeface="Arial" charset="0"/>
              </a:rPr>
              <a:t>There are three general types of cache: Direct mapped, fully associative and set associative.</a:t>
            </a:r>
          </a:p>
        </p:txBody>
      </p:sp>
      <p:sp>
        <p:nvSpPr>
          <p:cNvPr id="648195" name="Rectangle 3"/>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6 Conclusion</a:t>
            </a: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5FFCA700-76B7-4D36-8BBC-9FB57D20354D}" type="slidenum">
              <a:rPr lang="en-US" altLang="en-US"/>
              <a:pPr/>
              <a:t>82</a:t>
            </a:fld>
            <a:endParaRPr lang="en-US" altLang="en-US"/>
          </a:p>
        </p:txBody>
      </p:sp>
      <p:sp>
        <p:nvSpPr>
          <p:cNvPr id="801794" name="Rectangle 2"/>
          <p:cNvSpPr>
            <a:spLocks noGrp="1" noChangeArrowheads="1"/>
          </p:cNvSpPr>
          <p:nvPr>
            <p:ph type="body" sz="half" idx="1"/>
          </p:nvPr>
        </p:nvSpPr>
        <p:spPr>
          <a:xfrm>
            <a:off x="647700" y="1219200"/>
            <a:ext cx="7848600" cy="4191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5000"/>
              </a:spcBef>
            </a:pPr>
            <a:r>
              <a:rPr lang="en-US" altLang="en-US" sz="2600">
                <a:latin typeface="Arial" charset="0"/>
              </a:rPr>
              <a:t>With fully associative and set associative cache, as well as with virtual memory, replacement policies must be established.</a:t>
            </a:r>
          </a:p>
          <a:p>
            <a:pPr>
              <a:spcBef>
                <a:spcPct val="35000"/>
              </a:spcBef>
            </a:pPr>
            <a:r>
              <a:rPr lang="en-US" altLang="en-US" sz="2600">
                <a:latin typeface="Arial" charset="0"/>
              </a:rPr>
              <a:t>Replacement policies include LRU, FIFO, or LFU. These policies must also take into account what to do with dirty blocks.</a:t>
            </a:r>
          </a:p>
          <a:p>
            <a:pPr>
              <a:spcBef>
                <a:spcPct val="35000"/>
              </a:spcBef>
            </a:pPr>
            <a:r>
              <a:rPr lang="en-US" altLang="en-US" sz="2600">
                <a:latin typeface="Arial" charset="0"/>
              </a:rPr>
              <a:t>All virtual memory must deal with fragmentation, internal for paged memory, external for segmented memory.</a:t>
            </a:r>
          </a:p>
        </p:txBody>
      </p:sp>
      <p:sp>
        <p:nvSpPr>
          <p:cNvPr id="801797" name="Rectangle 5"/>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6 Conclusion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FB4E596-AACC-4902-8CFE-60D2FEDBDE7D}" type="slidenum">
              <a:rPr lang="en-US" altLang="en-US"/>
              <a:pPr/>
              <a:t>9</a:t>
            </a:fld>
            <a:endParaRPr lang="en-US" altLang="en-US"/>
          </a:p>
        </p:txBody>
      </p:sp>
      <p:sp>
        <p:nvSpPr>
          <p:cNvPr id="814082" name="Rectangle 2"/>
          <p:cNvSpPr>
            <a:spLocks noGrp="1" noChangeArrowheads="1"/>
          </p:cNvSpPr>
          <p:nvPr>
            <p:ph type="body" idx="1"/>
          </p:nvPr>
        </p:nvSpPr>
        <p:spPr>
          <a:xfrm>
            <a:off x="609600" y="10668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To access a particular piece of data, the CPU first sends a request to its nearest memory, usually cache.  </a:t>
            </a:r>
          </a:p>
          <a:p>
            <a:pPr>
              <a:spcBef>
                <a:spcPct val="40000"/>
              </a:spcBef>
            </a:pPr>
            <a:r>
              <a:rPr lang="en-US" altLang="en-US" sz="2600">
                <a:latin typeface="Arial" charset="0"/>
              </a:rPr>
              <a:t>If the data is not in cache, then main memory is queried.  If the data is not in main memory, then the request goes to disk.</a:t>
            </a:r>
          </a:p>
          <a:p>
            <a:pPr>
              <a:spcBef>
                <a:spcPct val="40000"/>
              </a:spcBef>
            </a:pPr>
            <a:r>
              <a:rPr lang="en-US" altLang="en-US" sz="2600">
                <a:latin typeface="Arial" charset="0"/>
              </a:rPr>
              <a:t>Once the data is located, then the data, and a number of its nearby data elements are fetched into cache memory.</a:t>
            </a:r>
          </a:p>
        </p:txBody>
      </p:sp>
      <p:sp>
        <p:nvSpPr>
          <p:cNvPr id="814083" name="Rectangle 3"/>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7675</TotalTime>
  <Words>5248</Words>
  <Application>Microsoft Office PowerPoint</Application>
  <PresentationFormat>On-screen Show (4:3)</PresentationFormat>
  <Paragraphs>521</Paragraphs>
  <Slides>82</Slides>
  <Notes>80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ECOA_Mstr.pot</vt:lpstr>
      <vt:lpstr>Chapter 6</vt:lpstr>
      <vt:lpstr>Chapter 6 Objectives</vt:lpstr>
      <vt:lpstr>6.1 Introduction</vt:lpstr>
      <vt:lpstr>6.2 Types of Memory</vt:lpstr>
      <vt:lpstr>6.2 Types of Memory</vt:lpstr>
      <vt:lpstr>6.3 The Memory Hierarchy</vt:lpstr>
      <vt:lpstr>6.3 The Memory Hierarchy</vt:lpstr>
      <vt:lpstr>6.3 The Memory Hierarchy</vt:lpstr>
      <vt:lpstr>6.3 The Memory Hierarchy</vt:lpstr>
      <vt:lpstr>6.3 The Memory Hierarchy</vt:lpstr>
      <vt:lpstr>6.3 The Memory Hierarchy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PowerPoint Presentation</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6.6 A Real-World Example</vt:lpstr>
      <vt:lpstr>6.6 A Real-World Example</vt:lpstr>
      <vt:lpstr>Chapter 6 Conclusion</vt:lpstr>
      <vt:lpstr>Chapter 6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Null &amp; Lobur</dc:creator>
  <cp:lastModifiedBy>Brooke Yee</cp:lastModifiedBy>
  <cp:revision>418</cp:revision>
  <dcterms:created xsi:type="dcterms:W3CDTF">2002-11-19T23:57:00Z</dcterms:created>
  <dcterms:modified xsi:type="dcterms:W3CDTF">2014-02-07T23:00:10Z</dcterms:modified>
</cp:coreProperties>
</file>