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theme/themeOverride26.xml" ContentType="application/vnd.openxmlformats-officedocument.themeOverride+xml"/>
  <Override PartName="/ppt/notesSlides/notesSlide26.xml" ContentType="application/vnd.openxmlformats-officedocument.presentationml.notesSlide+xml"/>
  <Override PartName="/ppt/theme/themeOverride27.xml" ContentType="application/vnd.openxmlformats-officedocument.themeOverride+xml"/>
  <Override PartName="/ppt/notesSlides/notesSlide27.xml" ContentType="application/vnd.openxmlformats-officedocument.presentationml.notesSlide+xml"/>
  <Override PartName="/ppt/theme/themeOverride28.xml" ContentType="application/vnd.openxmlformats-officedocument.themeOverride+xml"/>
  <Override PartName="/ppt/notesSlides/notesSlide28.xml" ContentType="application/vnd.openxmlformats-officedocument.presentationml.notesSlide+xml"/>
  <Override PartName="/ppt/theme/themeOverride29.xml" ContentType="application/vnd.openxmlformats-officedocument.themeOverride+xml"/>
  <Override PartName="/ppt/notesSlides/notesSlide29.xml" ContentType="application/vnd.openxmlformats-officedocument.presentationml.notesSlide+xml"/>
  <Override PartName="/ppt/theme/themeOverride30.xml" ContentType="application/vnd.openxmlformats-officedocument.themeOverride+xml"/>
  <Override PartName="/ppt/notesSlides/notesSlide30.xml" ContentType="application/vnd.openxmlformats-officedocument.presentationml.notesSlide+xml"/>
  <Override PartName="/ppt/theme/themeOverride31.xml" ContentType="application/vnd.openxmlformats-officedocument.themeOverride+xml"/>
  <Override PartName="/ppt/notesSlides/notesSlide31.xml" ContentType="application/vnd.openxmlformats-officedocument.presentationml.notesSlide+xml"/>
  <Override PartName="/ppt/theme/themeOverride32.xml" ContentType="application/vnd.openxmlformats-officedocument.themeOverride+xml"/>
  <Override PartName="/ppt/notesSlides/notesSlide32.xml" ContentType="application/vnd.openxmlformats-officedocument.presentationml.notesSlide+xml"/>
  <Override PartName="/ppt/theme/themeOverride33.xml" ContentType="application/vnd.openxmlformats-officedocument.themeOverride+xml"/>
  <Override PartName="/ppt/notesSlides/notesSlide33.xml" ContentType="application/vnd.openxmlformats-officedocument.presentationml.notesSlide+xml"/>
  <Override PartName="/ppt/theme/themeOverride34.xml" ContentType="application/vnd.openxmlformats-officedocument.themeOverride+xml"/>
  <Override PartName="/ppt/notesSlides/notesSlide34.xml" ContentType="application/vnd.openxmlformats-officedocument.presentationml.notesSlide+xml"/>
  <Override PartName="/ppt/theme/themeOverride35.xml" ContentType="application/vnd.openxmlformats-officedocument.themeOverride+xml"/>
  <Override PartName="/ppt/notesSlides/notesSlide35.xml" ContentType="application/vnd.openxmlformats-officedocument.presentationml.notesSlide+xml"/>
  <Override PartName="/ppt/theme/themeOverride36.xml" ContentType="application/vnd.openxmlformats-officedocument.themeOverride+xml"/>
  <Override PartName="/ppt/notesSlides/notesSlide36.xml" ContentType="application/vnd.openxmlformats-officedocument.presentationml.notesSlide+xml"/>
  <Override PartName="/ppt/theme/themeOverride37.xml" ContentType="application/vnd.openxmlformats-officedocument.themeOverride+xml"/>
  <Override PartName="/ppt/notesSlides/notesSlide37.xml" ContentType="application/vnd.openxmlformats-officedocument.presentationml.notesSlide+xml"/>
  <Override PartName="/ppt/theme/themeOverride38.xml" ContentType="application/vnd.openxmlformats-officedocument.themeOverride+xml"/>
  <Override PartName="/ppt/notesSlides/notesSlide38.xml" ContentType="application/vnd.openxmlformats-officedocument.presentationml.notesSlide+xml"/>
  <Override PartName="/ppt/theme/themeOverride39.xml" ContentType="application/vnd.openxmlformats-officedocument.themeOverride+xml"/>
  <Override PartName="/ppt/notesSlides/notesSlide39.xml" ContentType="application/vnd.openxmlformats-officedocument.presentationml.notesSlide+xml"/>
  <Override PartName="/ppt/theme/themeOverride40.xml" ContentType="application/vnd.openxmlformats-officedocument.themeOverride+xml"/>
  <Override PartName="/ppt/notesSlides/notesSlide40.xml" ContentType="application/vnd.openxmlformats-officedocument.presentationml.notesSlide+xml"/>
  <Override PartName="/ppt/theme/themeOverride41.xml" ContentType="application/vnd.openxmlformats-officedocument.themeOverride+xml"/>
  <Override PartName="/ppt/notesSlides/notesSlide41.xml" ContentType="application/vnd.openxmlformats-officedocument.presentationml.notesSlide+xml"/>
  <Override PartName="/ppt/theme/themeOverride42.xml" ContentType="application/vnd.openxmlformats-officedocument.themeOverride+xml"/>
  <Override PartName="/ppt/notesSlides/notesSlide42.xml" ContentType="application/vnd.openxmlformats-officedocument.presentationml.notesSlide+xml"/>
  <Override PartName="/ppt/theme/themeOverride43.xml" ContentType="application/vnd.openxmlformats-officedocument.themeOverride+xml"/>
  <Override PartName="/ppt/notesSlides/notesSlide43.xml" ContentType="application/vnd.openxmlformats-officedocument.presentationml.notesSlide+xml"/>
  <Override PartName="/ppt/theme/themeOverride44.xml" ContentType="application/vnd.openxmlformats-officedocument.themeOverride+xml"/>
  <Override PartName="/ppt/notesSlides/notesSlide44.xml" ContentType="application/vnd.openxmlformats-officedocument.presentationml.notesSlide+xml"/>
  <Override PartName="/ppt/theme/themeOverride45.xml" ContentType="application/vnd.openxmlformats-officedocument.themeOverride+xml"/>
  <Override PartName="/ppt/notesSlides/notesSlide45.xml" ContentType="application/vnd.openxmlformats-officedocument.presentationml.notesSlide+xml"/>
  <Override PartName="/ppt/theme/themeOverride46.xml" ContentType="application/vnd.openxmlformats-officedocument.themeOverride+xml"/>
  <Override PartName="/ppt/notesSlides/notesSlide46.xml" ContentType="application/vnd.openxmlformats-officedocument.presentationml.notesSlide+xml"/>
  <Override PartName="/ppt/theme/themeOverride47.xml" ContentType="application/vnd.openxmlformats-officedocument.themeOverride+xml"/>
  <Override PartName="/ppt/notesSlides/notesSlide47.xml" ContentType="application/vnd.openxmlformats-officedocument.presentationml.notesSlide+xml"/>
  <Override PartName="/ppt/theme/themeOverride48.xml" ContentType="application/vnd.openxmlformats-officedocument.themeOverride+xml"/>
  <Override PartName="/ppt/notesSlides/notesSlide48.xml" ContentType="application/vnd.openxmlformats-officedocument.presentationml.notesSlide+xml"/>
  <Override PartName="/ppt/theme/themeOverride49.xml" ContentType="application/vnd.openxmlformats-officedocument.themeOverr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3"/>
  </p:notesMasterIdLst>
  <p:sldIdLst>
    <p:sldId id="258" r:id="rId2"/>
    <p:sldId id="256" r:id="rId3"/>
    <p:sldId id="259" r:id="rId4"/>
    <p:sldId id="548" r:id="rId5"/>
    <p:sldId id="549" r:id="rId6"/>
    <p:sldId id="550" r:id="rId7"/>
    <p:sldId id="552" r:id="rId8"/>
    <p:sldId id="551" r:id="rId9"/>
    <p:sldId id="554" r:id="rId10"/>
    <p:sldId id="553" r:id="rId11"/>
    <p:sldId id="555" r:id="rId12"/>
    <p:sldId id="556" r:id="rId13"/>
    <p:sldId id="557" r:id="rId14"/>
    <p:sldId id="558" r:id="rId15"/>
    <p:sldId id="559" r:id="rId16"/>
    <p:sldId id="560" r:id="rId17"/>
    <p:sldId id="561" r:id="rId18"/>
    <p:sldId id="562" r:id="rId19"/>
    <p:sldId id="563" r:id="rId20"/>
    <p:sldId id="564" r:id="rId21"/>
    <p:sldId id="565" r:id="rId22"/>
    <p:sldId id="566" r:id="rId23"/>
    <p:sldId id="567" r:id="rId24"/>
    <p:sldId id="568" r:id="rId25"/>
    <p:sldId id="594" r:id="rId26"/>
    <p:sldId id="569" r:id="rId27"/>
    <p:sldId id="570" r:id="rId28"/>
    <p:sldId id="571" r:id="rId29"/>
    <p:sldId id="572" r:id="rId30"/>
    <p:sldId id="573" r:id="rId31"/>
    <p:sldId id="574" r:id="rId32"/>
    <p:sldId id="575" r:id="rId33"/>
    <p:sldId id="576" r:id="rId34"/>
    <p:sldId id="577" r:id="rId35"/>
    <p:sldId id="579" r:id="rId36"/>
    <p:sldId id="578" r:id="rId37"/>
    <p:sldId id="580" r:id="rId38"/>
    <p:sldId id="591" r:id="rId39"/>
    <p:sldId id="592" r:id="rId40"/>
    <p:sldId id="581" r:id="rId41"/>
    <p:sldId id="593" r:id="rId42"/>
    <p:sldId id="590" r:id="rId43"/>
    <p:sldId id="582" r:id="rId44"/>
    <p:sldId id="583" r:id="rId45"/>
    <p:sldId id="584" r:id="rId46"/>
    <p:sldId id="585" r:id="rId47"/>
    <p:sldId id="586" r:id="rId48"/>
    <p:sldId id="587" r:id="rId49"/>
    <p:sldId id="547" r:id="rId50"/>
    <p:sldId id="588" r:id="rId51"/>
    <p:sldId id="589" r:id="rId52"/>
  </p:sldIdLst>
  <p:sldSz cx="9144000" cy="6858000" type="screen4x3"/>
  <p:notesSz cx="6858000" cy="9144000"/>
  <p:defaultTextStyle>
    <a:defPPr>
      <a:defRPr lang="en-US"/>
    </a:defPPr>
    <a:lvl1pPr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1pPr>
    <a:lvl2pPr marL="4572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2pPr>
    <a:lvl3pPr marL="9144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3pPr>
    <a:lvl4pPr marL="13716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4pPr>
    <a:lvl5pPr marL="18288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5pPr>
    <a:lvl6pPr marL="2286000" algn="l" defTabSz="914400" rtl="0" eaLnBrk="1" latinLnBrk="0" hangingPunct="1">
      <a:defRPr sz="2000" kern="1200" baseline="30000">
        <a:solidFill>
          <a:schemeClr val="tx1"/>
        </a:solidFill>
        <a:latin typeface="Times New Roman" pitchFamily="18" charset="0"/>
        <a:ea typeface="+mn-ea"/>
        <a:cs typeface="+mn-cs"/>
      </a:defRPr>
    </a:lvl6pPr>
    <a:lvl7pPr marL="2743200" algn="l" defTabSz="914400" rtl="0" eaLnBrk="1" latinLnBrk="0" hangingPunct="1">
      <a:defRPr sz="2000" kern="1200" baseline="30000">
        <a:solidFill>
          <a:schemeClr val="tx1"/>
        </a:solidFill>
        <a:latin typeface="Times New Roman" pitchFamily="18" charset="0"/>
        <a:ea typeface="+mn-ea"/>
        <a:cs typeface="+mn-cs"/>
      </a:defRPr>
    </a:lvl7pPr>
    <a:lvl8pPr marL="3200400" algn="l" defTabSz="914400" rtl="0" eaLnBrk="1" latinLnBrk="0" hangingPunct="1">
      <a:defRPr sz="2000" kern="1200" baseline="30000">
        <a:solidFill>
          <a:schemeClr val="tx1"/>
        </a:solidFill>
        <a:latin typeface="Times New Roman" pitchFamily="18" charset="0"/>
        <a:ea typeface="+mn-ea"/>
        <a:cs typeface="+mn-cs"/>
      </a:defRPr>
    </a:lvl8pPr>
    <a:lvl9pPr marL="3657600" algn="l" defTabSz="914400" rtl="0" eaLnBrk="1" latinLnBrk="0" hangingPunct="1">
      <a:defRPr sz="2000" kern="1200" baseline="300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9FF"/>
    <a:srgbClr val="FFFF99"/>
    <a:srgbClr val="FFCCCC"/>
    <a:srgbClr val="93B9DF"/>
    <a:srgbClr val="B9C0F5"/>
    <a:srgbClr val="99CCFF"/>
    <a:srgbClr val="CC3300"/>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458" autoAdjust="0"/>
  </p:normalViewPr>
  <p:slideViewPr>
    <p:cSldViewPr>
      <p:cViewPr>
        <p:scale>
          <a:sx n="100" d="100"/>
          <a:sy n="100" d="100"/>
        </p:scale>
        <p:origin x="-110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3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aseline="0">
                <a:latin typeface="Times New Roman" charset="0"/>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aseline="0">
                <a:latin typeface="Times New Roman"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aseline="0">
                <a:latin typeface="Times New Roman" charset="0"/>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aseline="0">
                <a:latin typeface="Times New Roman" charset="0"/>
              </a:defRPr>
            </a:lvl1pPr>
          </a:lstStyle>
          <a:p>
            <a:pPr>
              <a:defRPr/>
            </a:pPr>
            <a:fld id="{8FDFD12D-0D21-4556-A738-909D6DAC3F3D}" type="slidenum">
              <a:rPr lang="en-US"/>
              <a:pPr>
                <a:defRPr/>
              </a:pPr>
              <a:t>‹#›</a:t>
            </a:fld>
            <a:endParaRPr lang="en-US"/>
          </a:p>
        </p:txBody>
      </p:sp>
    </p:spTree>
    <p:extLst>
      <p:ext uri="{BB962C8B-B14F-4D97-AF65-F5344CB8AC3E}">
        <p14:creationId xmlns:p14="http://schemas.microsoft.com/office/powerpoint/2010/main" val="1574584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40395FC1-7D24-4E03-86F4-88F4CD5804BB}" type="slidenum">
              <a:rPr lang="en-US" altLang="en-US" sz="1200" baseline="0" smtClean="0"/>
              <a:pPr/>
              <a:t>3</a:t>
            </a:fld>
            <a:endParaRPr lang="en-US" altLang="en-US" sz="1200" baseline="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F67939A-959B-4D4C-A325-148232E2773B}" type="slidenum">
              <a:rPr lang="en-US" altLang="en-US" sz="1200" baseline="0" smtClean="0"/>
              <a:pPr/>
              <a:t>12</a:t>
            </a:fld>
            <a:endParaRPr lang="en-US" altLang="en-US" sz="1200" baseline="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B857AACB-61D0-4AAE-8395-FA337C81507A}" type="slidenum">
              <a:rPr lang="en-US" altLang="en-US" sz="1200" baseline="0" smtClean="0"/>
              <a:pPr/>
              <a:t>13</a:t>
            </a:fld>
            <a:endParaRPr lang="en-US" altLang="en-US" sz="1200" baseline="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12EC835D-4218-44E4-95C0-87AB303BCEDE}" type="slidenum">
              <a:rPr lang="en-US" altLang="en-US" sz="1200" baseline="0" smtClean="0"/>
              <a:pPr/>
              <a:t>14</a:t>
            </a:fld>
            <a:endParaRPr lang="en-US" altLang="en-US" sz="1200" baseline="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D73AFFF-3BDD-46EB-8317-4A6A3B74A601}" type="slidenum">
              <a:rPr lang="en-US" altLang="en-US" sz="1200" baseline="0" smtClean="0"/>
              <a:pPr/>
              <a:t>15</a:t>
            </a:fld>
            <a:endParaRPr lang="en-US" altLang="en-US" sz="1200" baseline="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1542F7E-CEDD-4A44-B67A-9FC9F931B138}" type="slidenum">
              <a:rPr lang="en-US" altLang="en-US" sz="1200" baseline="0" smtClean="0"/>
              <a:pPr/>
              <a:t>16</a:t>
            </a:fld>
            <a:endParaRPr lang="en-US" altLang="en-US" sz="1200" baseline="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445B8CC4-614F-4326-B68B-A0DAA5478490}" type="slidenum">
              <a:rPr lang="en-US" altLang="en-US" sz="1200" baseline="0" smtClean="0"/>
              <a:pPr/>
              <a:t>17</a:t>
            </a:fld>
            <a:endParaRPr lang="en-US" altLang="en-US" sz="1200" baseline="0" smtClean="0"/>
          </a:p>
        </p:txBody>
      </p:sp>
      <p:sp>
        <p:nvSpPr>
          <p:cNvPr id="71683" name="Rectangle 1026"/>
          <p:cNvSpPr>
            <a:spLocks noGrp="1" noRot="1" noChangeAspect="1" noChangeArrowheads="1" noTextEdit="1"/>
          </p:cNvSpPr>
          <p:nvPr>
            <p:ph type="sldImg"/>
          </p:nvPr>
        </p:nvSpPr>
        <p:spPr>
          <a:ln/>
        </p:spPr>
      </p:sp>
      <p:sp>
        <p:nvSpPr>
          <p:cNvPr id="7168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26DCDB0-3999-411E-88B0-AD34237C166A}" type="slidenum">
              <a:rPr lang="en-US" altLang="en-US" sz="1200" baseline="0" smtClean="0"/>
              <a:pPr/>
              <a:t>18</a:t>
            </a:fld>
            <a:endParaRPr lang="en-US" altLang="en-US" sz="1200" baseline="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458D0B0-6055-40CF-86EC-5EF4E63BA4B7}" type="slidenum">
              <a:rPr lang="en-US" altLang="en-US" sz="1200" baseline="0" smtClean="0"/>
              <a:pPr/>
              <a:t>19</a:t>
            </a:fld>
            <a:endParaRPr lang="en-US" altLang="en-US" sz="1200" baseline="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3826B8B7-D8CC-43B6-B4F3-34D26E100F75}" type="slidenum">
              <a:rPr lang="en-US" altLang="en-US" sz="1200" baseline="0" smtClean="0"/>
              <a:pPr/>
              <a:t>20</a:t>
            </a:fld>
            <a:endParaRPr lang="en-US" altLang="en-US" sz="1200" baseline="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3160CF3-6DD6-4EF5-AFD9-FC5675B52FEE}" type="slidenum">
              <a:rPr lang="en-US" altLang="en-US" sz="1200" baseline="0" smtClean="0"/>
              <a:pPr/>
              <a:t>21</a:t>
            </a:fld>
            <a:endParaRPr lang="en-US" altLang="en-US" sz="1200" baseline="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A87B017-D457-4BF0-AA5B-52573A62979C}" type="slidenum">
              <a:rPr lang="en-US" altLang="en-US" sz="1200" baseline="0" smtClean="0"/>
              <a:pPr/>
              <a:t>4</a:t>
            </a:fld>
            <a:endParaRPr lang="en-US" altLang="en-US" sz="1200" baseline="0" smtClean="0"/>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7B99FBD-4EB3-4C12-A47F-1A599E0837FC}" type="slidenum">
              <a:rPr lang="en-US" altLang="en-US" sz="1200" baseline="0" smtClean="0"/>
              <a:pPr/>
              <a:t>22</a:t>
            </a:fld>
            <a:endParaRPr lang="en-US" altLang="en-US" sz="1200" baseline="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C7D3551-8E0F-4AB4-ABE1-03A66B737BE0}" type="slidenum">
              <a:rPr lang="en-US" altLang="en-US" sz="1200" baseline="0" smtClean="0"/>
              <a:pPr/>
              <a:t>23</a:t>
            </a:fld>
            <a:endParaRPr lang="en-US" altLang="en-US" sz="1200" baseline="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B04C305-A04F-4ED5-BAD0-028230A454A7}" type="slidenum">
              <a:rPr lang="en-US" altLang="en-US" sz="1200" baseline="0" smtClean="0"/>
              <a:pPr/>
              <a:t>24</a:t>
            </a:fld>
            <a:endParaRPr lang="en-US" altLang="en-US" sz="1200" baseline="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E9B591F-CB2D-4B70-9ABF-D0A1FFCAC1FB}" type="slidenum">
              <a:rPr lang="en-US" altLang="en-US" sz="1200" baseline="0" smtClean="0"/>
              <a:pPr/>
              <a:t>25</a:t>
            </a:fld>
            <a:endParaRPr lang="en-US" altLang="en-US" sz="1200" baseline="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67AFFB46-D931-4D6B-9E90-06E164F46FA1}" type="slidenum">
              <a:rPr lang="en-US" altLang="en-US" sz="1200" baseline="0" smtClean="0"/>
              <a:pPr/>
              <a:t>26</a:t>
            </a:fld>
            <a:endParaRPr lang="en-US" altLang="en-US" sz="1200" baseline="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44D776F-C188-4D2C-B03E-7615123D607F}" type="slidenum">
              <a:rPr lang="en-US" altLang="en-US" sz="1200" baseline="0" smtClean="0"/>
              <a:pPr/>
              <a:t>27</a:t>
            </a:fld>
            <a:endParaRPr lang="en-US" altLang="en-US" sz="1200" baseline="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B2A71A9-6E54-485F-AC74-CC718D6EBD59}" type="slidenum">
              <a:rPr lang="en-US" altLang="en-US" sz="1200" baseline="0" smtClean="0"/>
              <a:pPr/>
              <a:t>28</a:t>
            </a:fld>
            <a:endParaRPr lang="en-US" altLang="en-US" sz="1200" baseline="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44091BC2-A178-4764-899E-EF69561775B3}" type="slidenum">
              <a:rPr lang="en-US" altLang="en-US" sz="1200" baseline="0" smtClean="0"/>
              <a:pPr/>
              <a:t>29</a:t>
            </a:fld>
            <a:endParaRPr lang="en-US" altLang="en-US" sz="1200" baseline="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1E4A178-CFC9-44DE-988F-F04475544FCC}" type="slidenum">
              <a:rPr lang="en-US" altLang="en-US" sz="1200" baseline="0" smtClean="0"/>
              <a:pPr/>
              <a:t>30</a:t>
            </a:fld>
            <a:endParaRPr lang="en-US" altLang="en-US" sz="1200" baseline="0" smtClean="0"/>
          </a:p>
        </p:txBody>
      </p:sp>
      <p:sp>
        <p:nvSpPr>
          <p:cNvPr id="84995" name="Rectangle 1026"/>
          <p:cNvSpPr>
            <a:spLocks noGrp="1" noRot="1" noChangeAspect="1" noChangeArrowheads="1" noTextEdit="1"/>
          </p:cNvSpPr>
          <p:nvPr>
            <p:ph type="sldImg"/>
          </p:nvPr>
        </p:nvSpPr>
        <p:spPr>
          <a:ln/>
        </p:spPr>
      </p:sp>
      <p:sp>
        <p:nvSpPr>
          <p:cNvPr id="849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5538D5E-4D1A-43DC-BFA2-6A609596D5D5}" type="slidenum">
              <a:rPr lang="en-US" altLang="en-US" sz="1200" baseline="0" smtClean="0"/>
              <a:pPr/>
              <a:t>31</a:t>
            </a:fld>
            <a:endParaRPr lang="en-US" altLang="en-US" sz="1200" baseline="0" smtClean="0"/>
          </a:p>
        </p:txBody>
      </p:sp>
      <p:sp>
        <p:nvSpPr>
          <p:cNvPr id="86019" name="Rectangle 2050"/>
          <p:cNvSpPr>
            <a:spLocks noGrp="1" noRot="1" noChangeAspect="1" noChangeArrowheads="1" noTextEdit="1"/>
          </p:cNvSpPr>
          <p:nvPr>
            <p:ph type="sldImg"/>
          </p:nvPr>
        </p:nvSpPr>
        <p:spPr>
          <a:ln/>
        </p:spPr>
      </p:sp>
      <p:sp>
        <p:nvSpPr>
          <p:cNvPr id="86020"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EC9AC04-7CCA-4885-9008-6C215366C26F}" type="slidenum">
              <a:rPr lang="en-US" altLang="en-US" sz="1200" baseline="0" smtClean="0"/>
              <a:pPr/>
              <a:t>5</a:t>
            </a:fld>
            <a:endParaRPr lang="en-US" altLang="en-US" sz="1200" baseline="0" smtClean="0"/>
          </a:p>
        </p:txBody>
      </p:sp>
      <p:sp>
        <p:nvSpPr>
          <p:cNvPr id="59395" name="Rectangle 2050"/>
          <p:cNvSpPr>
            <a:spLocks noGrp="1" noRot="1" noChangeAspect="1" noChangeArrowheads="1" noTextEdit="1"/>
          </p:cNvSpPr>
          <p:nvPr>
            <p:ph type="sldImg"/>
          </p:nvPr>
        </p:nvSpPr>
        <p:spPr>
          <a:ln/>
        </p:spPr>
      </p:sp>
      <p:sp>
        <p:nvSpPr>
          <p:cNvPr id="59396"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57F5E1F-25CD-4873-83BB-B8D3C012EEB2}" type="slidenum">
              <a:rPr lang="en-US" altLang="en-US" sz="1200" baseline="0" smtClean="0"/>
              <a:pPr/>
              <a:t>32</a:t>
            </a:fld>
            <a:endParaRPr lang="en-US" altLang="en-US" sz="1200" baseline="0" smtClean="0"/>
          </a:p>
        </p:txBody>
      </p:sp>
      <p:sp>
        <p:nvSpPr>
          <p:cNvPr id="87043" name="Rectangle 2050"/>
          <p:cNvSpPr>
            <a:spLocks noGrp="1" noRot="1" noChangeAspect="1" noChangeArrowheads="1" noTextEdit="1"/>
          </p:cNvSpPr>
          <p:nvPr>
            <p:ph type="sldImg"/>
          </p:nvPr>
        </p:nvSpPr>
        <p:spPr>
          <a:ln/>
        </p:spPr>
      </p:sp>
      <p:sp>
        <p:nvSpPr>
          <p:cNvPr id="8704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8BD9078-12AC-474B-B835-6DD113110E90}" type="slidenum">
              <a:rPr lang="en-US" altLang="en-US" sz="1200" baseline="0" smtClean="0"/>
              <a:pPr/>
              <a:t>33</a:t>
            </a:fld>
            <a:endParaRPr lang="en-US" altLang="en-US" sz="1200" baseline="0" smtClean="0"/>
          </a:p>
        </p:txBody>
      </p:sp>
      <p:sp>
        <p:nvSpPr>
          <p:cNvPr id="88067" name="Rectangle 2050"/>
          <p:cNvSpPr>
            <a:spLocks noGrp="1" noRot="1" noChangeAspect="1" noChangeArrowheads="1" noTextEdit="1"/>
          </p:cNvSpPr>
          <p:nvPr>
            <p:ph type="sldImg"/>
          </p:nvPr>
        </p:nvSpPr>
        <p:spPr>
          <a:ln/>
        </p:spPr>
      </p:sp>
      <p:sp>
        <p:nvSpPr>
          <p:cNvPr id="88068"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B040F6D-2650-4231-8C31-2A7FAC98F4C6}" type="slidenum">
              <a:rPr lang="en-US" altLang="en-US" sz="1200" baseline="0" smtClean="0"/>
              <a:pPr/>
              <a:t>34</a:t>
            </a:fld>
            <a:endParaRPr lang="en-US" altLang="en-US" sz="1200" baseline="0" smtClean="0"/>
          </a:p>
        </p:txBody>
      </p:sp>
      <p:sp>
        <p:nvSpPr>
          <p:cNvPr id="89091" name="Rectangle 1026"/>
          <p:cNvSpPr>
            <a:spLocks noGrp="1" noRot="1" noChangeAspect="1" noChangeArrowheads="1" noTextEdit="1"/>
          </p:cNvSpPr>
          <p:nvPr>
            <p:ph type="sldImg"/>
          </p:nvPr>
        </p:nvSpPr>
        <p:spPr>
          <a:ln/>
        </p:spPr>
      </p:sp>
      <p:sp>
        <p:nvSpPr>
          <p:cNvPr id="8909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18B19FA3-E1AB-4B98-A8E8-0C3647E46CA7}" type="slidenum">
              <a:rPr lang="en-US" altLang="en-US" sz="1200" baseline="0" smtClean="0"/>
              <a:pPr/>
              <a:t>35</a:t>
            </a:fld>
            <a:endParaRPr lang="en-US" altLang="en-US" sz="1200" baseline="0" smtClean="0"/>
          </a:p>
        </p:txBody>
      </p:sp>
      <p:sp>
        <p:nvSpPr>
          <p:cNvPr id="90115" name="Rectangle 1026"/>
          <p:cNvSpPr>
            <a:spLocks noGrp="1" noRot="1" noChangeAspect="1" noChangeArrowheads="1" noTextEdit="1"/>
          </p:cNvSpPr>
          <p:nvPr>
            <p:ph type="sldImg"/>
          </p:nvPr>
        </p:nvSpPr>
        <p:spPr>
          <a:ln/>
        </p:spPr>
      </p:sp>
      <p:sp>
        <p:nvSpPr>
          <p:cNvPr id="901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F609C84-D448-41E4-9D66-964B4FBD3E70}" type="slidenum">
              <a:rPr lang="en-US" altLang="en-US" sz="1200" baseline="0" smtClean="0"/>
              <a:pPr/>
              <a:t>36</a:t>
            </a:fld>
            <a:endParaRPr lang="en-US" altLang="en-US" sz="1200" baseline="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A3A54D4-2E19-450C-AC8F-9A178CCD4F89}" type="slidenum">
              <a:rPr lang="en-US" altLang="en-US" sz="1200" baseline="0" smtClean="0"/>
              <a:pPr/>
              <a:t>37</a:t>
            </a:fld>
            <a:endParaRPr lang="en-US" altLang="en-US" sz="1200" baseline="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EE954228-3E90-464C-9D64-85B47A235D4D}" type="slidenum">
              <a:rPr lang="en-US" altLang="en-US" sz="1200" baseline="0"/>
              <a:pPr algn="r">
                <a:spcBef>
                  <a:spcPct val="0"/>
                </a:spcBef>
              </a:pPr>
              <a:t>38</a:t>
            </a:fld>
            <a:endParaRPr lang="en-US" altLang="en-US" sz="1200" baseline="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600A5940-2103-4F05-B07D-529522579DB2}" type="slidenum">
              <a:rPr lang="en-US" altLang="en-US" sz="1200" baseline="0"/>
              <a:pPr algn="r">
                <a:spcBef>
                  <a:spcPct val="0"/>
                </a:spcBef>
              </a:pPr>
              <a:t>39</a:t>
            </a:fld>
            <a:endParaRPr lang="en-US" altLang="en-US" sz="1200" baseline="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D4B8A9C-749B-456B-8238-698FF74FAEF9}" type="slidenum">
              <a:rPr lang="en-US" altLang="en-US" sz="1200" baseline="0" smtClean="0"/>
              <a:pPr/>
              <a:t>40</a:t>
            </a:fld>
            <a:endParaRPr lang="en-US" altLang="en-US" sz="1200" baseline="0" smtClean="0"/>
          </a:p>
        </p:txBody>
      </p:sp>
      <p:sp>
        <p:nvSpPr>
          <p:cNvPr id="95235" name="Rectangle 1026"/>
          <p:cNvSpPr>
            <a:spLocks noGrp="1" noRot="1" noChangeAspect="1" noChangeArrowheads="1" noTextEdit="1"/>
          </p:cNvSpPr>
          <p:nvPr>
            <p:ph type="sldImg"/>
          </p:nvPr>
        </p:nvSpPr>
        <p:spPr>
          <a:ln/>
        </p:spPr>
      </p:sp>
      <p:sp>
        <p:nvSpPr>
          <p:cNvPr id="952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5DAD9D55-A558-4942-A2F1-C8E7E21E68E1}" type="slidenum">
              <a:rPr lang="en-US" altLang="en-US" sz="1200" baseline="0"/>
              <a:pPr algn="r">
                <a:spcBef>
                  <a:spcPct val="0"/>
                </a:spcBef>
              </a:pPr>
              <a:t>41</a:t>
            </a:fld>
            <a:endParaRPr lang="en-US" altLang="en-US" sz="1200" baseline="0"/>
          </a:p>
        </p:txBody>
      </p:sp>
      <p:sp>
        <p:nvSpPr>
          <p:cNvPr id="96259" name="Rectangle 1026"/>
          <p:cNvSpPr>
            <a:spLocks noGrp="1" noRot="1" noChangeAspect="1" noChangeArrowheads="1" noTextEdit="1"/>
          </p:cNvSpPr>
          <p:nvPr>
            <p:ph type="sldImg"/>
          </p:nvPr>
        </p:nvSpPr>
        <p:spPr>
          <a:ln/>
        </p:spPr>
      </p:sp>
      <p:sp>
        <p:nvSpPr>
          <p:cNvPr id="962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DC15745-D4B3-475F-B1EE-57072CD4110B}" type="slidenum">
              <a:rPr lang="en-US" altLang="en-US" sz="1200" baseline="0" smtClean="0"/>
              <a:pPr/>
              <a:t>6</a:t>
            </a:fld>
            <a:endParaRPr lang="en-US" altLang="en-US" sz="1200" baseline="0" smtClean="0"/>
          </a:p>
        </p:txBody>
      </p:sp>
      <p:sp>
        <p:nvSpPr>
          <p:cNvPr id="60419" name="Rectangle 2050"/>
          <p:cNvSpPr>
            <a:spLocks noGrp="1" noRot="1" noChangeAspect="1" noChangeArrowheads="1" noTextEdit="1"/>
          </p:cNvSpPr>
          <p:nvPr>
            <p:ph type="sldImg"/>
          </p:nvPr>
        </p:nvSpPr>
        <p:spPr>
          <a:ln/>
        </p:spPr>
      </p:sp>
      <p:sp>
        <p:nvSpPr>
          <p:cNvPr id="60420"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1509519A-8ECF-4191-8C2F-81EBBC9945DA}" type="slidenum">
              <a:rPr lang="en-US" altLang="en-US" sz="1200" baseline="0" smtClean="0"/>
              <a:pPr/>
              <a:t>42</a:t>
            </a:fld>
            <a:endParaRPr lang="en-US" altLang="en-US" sz="1200" baseline="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68DFD40-47CB-4210-AB42-04A2F4DD179B}" type="slidenum">
              <a:rPr lang="en-US" altLang="en-US" sz="1200" baseline="0" smtClean="0"/>
              <a:pPr/>
              <a:t>43</a:t>
            </a:fld>
            <a:endParaRPr lang="en-US" altLang="en-US" sz="1200" baseline="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3FC46B1B-05CA-4819-A995-F01748AE1519}" type="slidenum">
              <a:rPr lang="en-US" altLang="en-US" sz="1200" baseline="0" smtClean="0"/>
              <a:pPr/>
              <a:t>44</a:t>
            </a:fld>
            <a:endParaRPr lang="en-US" altLang="en-US" sz="1200" baseline="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B19A3BB-96D0-4793-A038-8A6FC89E8184}" type="slidenum">
              <a:rPr lang="en-US" altLang="en-US" sz="1200" baseline="0" smtClean="0"/>
              <a:pPr/>
              <a:t>45</a:t>
            </a:fld>
            <a:endParaRPr lang="en-US" altLang="en-US" sz="1200" baseline="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38FCB21-C6D8-482C-8D7E-DF8BA798238B}" type="slidenum">
              <a:rPr lang="en-US" altLang="en-US" sz="1200" baseline="0" smtClean="0"/>
              <a:pPr/>
              <a:t>46</a:t>
            </a:fld>
            <a:endParaRPr lang="en-US" altLang="en-US" sz="1200" baseline="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7B83D27-3E49-42AD-82F8-EAFD89CCF3CB}" type="slidenum">
              <a:rPr lang="en-US" altLang="en-US" sz="1200" baseline="0" smtClean="0"/>
              <a:pPr/>
              <a:t>47</a:t>
            </a:fld>
            <a:endParaRPr lang="en-US" altLang="en-US" sz="1200" baseline="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022DFAD-BE4D-41B5-92B6-290DF3A88FB1}" type="slidenum">
              <a:rPr lang="en-US" altLang="en-US" sz="1200" baseline="0" smtClean="0"/>
              <a:pPr/>
              <a:t>48</a:t>
            </a:fld>
            <a:endParaRPr lang="en-US" altLang="en-US" sz="1200" baseline="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6395FCD-A49C-4854-B620-63A650D36EB6}" type="slidenum">
              <a:rPr lang="en-US" altLang="en-US" sz="1200" baseline="0" smtClean="0"/>
              <a:pPr/>
              <a:t>49</a:t>
            </a:fld>
            <a:endParaRPr lang="en-US" altLang="en-US" sz="1200" baseline="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A7C1A58-FB07-4BE6-8743-1EF1E03A972F}" type="slidenum">
              <a:rPr lang="en-US" altLang="en-US" sz="1200" baseline="0" smtClean="0"/>
              <a:pPr/>
              <a:t>50</a:t>
            </a:fld>
            <a:endParaRPr lang="en-US" altLang="en-US" sz="1200" baseline="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1415D437-A4B2-4E95-A013-E9751A7DF1A3}" type="slidenum">
              <a:rPr lang="en-US" altLang="en-US" sz="1200" baseline="0" smtClean="0"/>
              <a:pPr/>
              <a:t>51</a:t>
            </a:fld>
            <a:endParaRPr lang="en-US" altLang="en-US" sz="1200" baseline="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0240108-AA98-4F49-9A12-C4931B31E7E0}" type="slidenum">
              <a:rPr lang="en-US" altLang="en-US" sz="1200" baseline="0" smtClean="0"/>
              <a:pPr/>
              <a:t>7</a:t>
            </a:fld>
            <a:endParaRPr lang="en-US" altLang="en-US" sz="1200" baseline="0" smtClean="0"/>
          </a:p>
        </p:txBody>
      </p:sp>
      <p:sp>
        <p:nvSpPr>
          <p:cNvPr id="61443" name="Rectangle 1026"/>
          <p:cNvSpPr>
            <a:spLocks noGrp="1" noRot="1" noChangeAspect="1" noChangeArrowheads="1" noTextEdit="1"/>
          </p:cNvSpPr>
          <p:nvPr>
            <p:ph type="sldImg"/>
          </p:nvPr>
        </p:nvSpPr>
        <p:spPr>
          <a:ln/>
        </p:spPr>
      </p:sp>
      <p:sp>
        <p:nvSpPr>
          <p:cNvPr id="614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47D245AB-6420-498B-BCF7-150BBA3B0D38}" type="slidenum">
              <a:rPr lang="en-US" altLang="en-US" sz="1200" baseline="0" smtClean="0"/>
              <a:pPr/>
              <a:t>8</a:t>
            </a:fld>
            <a:endParaRPr lang="en-US" altLang="en-US" sz="1200" baseline="0" smtClean="0"/>
          </a:p>
        </p:txBody>
      </p:sp>
      <p:sp>
        <p:nvSpPr>
          <p:cNvPr id="62467" name="Rectangle 1026"/>
          <p:cNvSpPr>
            <a:spLocks noGrp="1" noRot="1" noChangeAspect="1" noChangeArrowheads="1" noTextEdit="1"/>
          </p:cNvSpPr>
          <p:nvPr>
            <p:ph type="sldImg"/>
          </p:nvPr>
        </p:nvSpPr>
        <p:spPr>
          <a:ln/>
        </p:spPr>
      </p:sp>
      <p:sp>
        <p:nvSpPr>
          <p:cNvPr id="624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6F7385F-F617-4F76-9E78-7F6D7F4BDC8F}" type="slidenum">
              <a:rPr lang="en-US" altLang="en-US" sz="1200" baseline="0" smtClean="0"/>
              <a:pPr/>
              <a:t>9</a:t>
            </a:fld>
            <a:endParaRPr lang="en-US" altLang="en-US" sz="1200" baseline="0" smtClean="0"/>
          </a:p>
        </p:txBody>
      </p:sp>
      <p:sp>
        <p:nvSpPr>
          <p:cNvPr id="63491" name="Rectangle 1026"/>
          <p:cNvSpPr>
            <a:spLocks noGrp="1" noRot="1" noChangeAspect="1" noChangeArrowheads="1" noTextEdit="1"/>
          </p:cNvSpPr>
          <p:nvPr>
            <p:ph type="sldImg"/>
          </p:nvPr>
        </p:nvSpPr>
        <p:spPr>
          <a:ln/>
        </p:spPr>
      </p:sp>
      <p:sp>
        <p:nvSpPr>
          <p:cNvPr id="6349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2262A71-E2A6-46B9-9F89-D0BAF3F9EE2B}" type="slidenum">
              <a:rPr lang="en-US" altLang="en-US" sz="1200" baseline="0" smtClean="0"/>
              <a:pPr/>
              <a:t>10</a:t>
            </a:fld>
            <a:endParaRPr lang="en-US" altLang="en-US" sz="1200" baseline="0" smtClean="0"/>
          </a:p>
        </p:txBody>
      </p:sp>
      <p:sp>
        <p:nvSpPr>
          <p:cNvPr id="64515" name="Rectangle 3074"/>
          <p:cNvSpPr>
            <a:spLocks noGrp="1" noRot="1" noChangeAspect="1" noChangeArrowheads="1" noTextEdit="1"/>
          </p:cNvSpPr>
          <p:nvPr>
            <p:ph type="sldImg"/>
          </p:nvPr>
        </p:nvSpPr>
        <p:spPr>
          <a:ln/>
        </p:spPr>
      </p:sp>
      <p:sp>
        <p:nvSpPr>
          <p:cNvPr id="64516" name="Rectangle 307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63EF9E80-BB52-4DB4-93FC-7F4C001E826B}" type="slidenum">
              <a:rPr lang="en-US" altLang="en-US" sz="1200" baseline="0" smtClean="0"/>
              <a:pPr/>
              <a:t>11</a:t>
            </a:fld>
            <a:endParaRPr lang="en-US" altLang="en-US" sz="1200" baseline="0" smtClean="0"/>
          </a:p>
        </p:txBody>
      </p:sp>
      <p:sp>
        <p:nvSpPr>
          <p:cNvPr id="65539" name="Rectangle 2050"/>
          <p:cNvSpPr>
            <a:spLocks noGrp="1" noRot="1" noChangeAspect="1" noChangeArrowheads="1" noTextEdit="1"/>
          </p:cNvSpPr>
          <p:nvPr>
            <p:ph type="sldImg"/>
          </p:nvPr>
        </p:nvSpPr>
        <p:spPr>
          <a:ln/>
        </p:spPr>
      </p:sp>
      <p:sp>
        <p:nvSpPr>
          <p:cNvPr id="65540"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46BB67-52FD-4F35-961F-A58CFA36EB03}" type="slidenum">
              <a:rPr lang="en-US"/>
              <a:pPr>
                <a:defRPr/>
              </a:pPr>
              <a:t>‹#›</a:t>
            </a:fld>
            <a:endParaRPr lang="en-US"/>
          </a:p>
        </p:txBody>
      </p:sp>
    </p:spTree>
    <p:extLst>
      <p:ext uri="{BB962C8B-B14F-4D97-AF65-F5344CB8AC3E}">
        <p14:creationId xmlns:p14="http://schemas.microsoft.com/office/powerpoint/2010/main" val="316772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3C37A78-C4AA-4E1D-8147-B83F6AB4F84E}" type="slidenum">
              <a:rPr lang="en-US"/>
              <a:pPr>
                <a:defRPr/>
              </a:pPr>
              <a:t>‹#›</a:t>
            </a:fld>
            <a:endParaRPr lang="en-US"/>
          </a:p>
        </p:txBody>
      </p:sp>
    </p:spTree>
    <p:extLst>
      <p:ext uri="{BB962C8B-B14F-4D97-AF65-F5344CB8AC3E}">
        <p14:creationId xmlns:p14="http://schemas.microsoft.com/office/powerpoint/2010/main" val="346661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A050953-3484-4A2C-B393-CA9892B23C10}" type="slidenum">
              <a:rPr lang="en-US"/>
              <a:pPr>
                <a:defRPr/>
              </a:pPr>
              <a:t>‹#›</a:t>
            </a:fld>
            <a:endParaRPr lang="en-US"/>
          </a:p>
        </p:txBody>
      </p:sp>
    </p:spTree>
    <p:extLst>
      <p:ext uri="{BB962C8B-B14F-4D97-AF65-F5344CB8AC3E}">
        <p14:creationId xmlns:p14="http://schemas.microsoft.com/office/powerpoint/2010/main" val="36044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553200" y="6248400"/>
            <a:ext cx="1905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85800" y="6248400"/>
            <a:ext cx="1905000" cy="457200"/>
          </a:xfrm>
        </p:spPr>
        <p:txBody>
          <a:bodyPr/>
          <a:lstStyle>
            <a:lvl1pPr algn="l">
              <a:defRPr/>
            </a:lvl1pPr>
          </a:lstStyle>
          <a:p>
            <a:pPr>
              <a:defRPr/>
            </a:pPr>
            <a:fld id="{9C9719BE-228A-4066-A8A0-DC2BCAC4FAD8}" type="slidenum">
              <a:rPr lang="en-US"/>
              <a:pPr>
                <a:defRPr/>
              </a:pPr>
              <a:t>‹#›</a:t>
            </a:fld>
            <a:endParaRPr lang="en-US"/>
          </a:p>
        </p:txBody>
      </p:sp>
    </p:spTree>
    <p:extLst>
      <p:ext uri="{BB962C8B-B14F-4D97-AF65-F5344CB8AC3E}">
        <p14:creationId xmlns:p14="http://schemas.microsoft.com/office/powerpoint/2010/main" val="112419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1D93F1-0C24-42B4-9613-5EB455B06F58}" type="slidenum">
              <a:rPr lang="en-US"/>
              <a:pPr>
                <a:defRPr/>
              </a:pPr>
              <a:t>‹#›</a:t>
            </a:fld>
            <a:endParaRPr lang="en-US"/>
          </a:p>
        </p:txBody>
      </p:sp>
    </p:spTree>
    <p:extLst>
      <p:ext uri="{BB962C8B-B14F-4D97-AF65-F5344CB8AC3E}">
        <p14:creationId xmlns:p14="http://schemas.microsoft.com/office/powerpoint/2010/main" val="253323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1DDD928-BE89-49A5-BD4A-8AA93FE8117D}" type="slidenum">
              <a:rPr lang="en-US"/>
              <a:pPr>
                <a:defRPr/>
              </a:pPr>
              <a:t>‹#›</a:t>
            </a:fld>
            <a:endParaRPr lang="en-US"/>
          </a:p>
        </p:txBody>
      </p:sp>
    </p:spTree>
    <p:extLst>
      <p:ext uri="{BB962C8B-B14F-4D97-AF65-F5344CB8AC3E}">
        <p14:creationId xmlns:p14="http://schemas.microsoft.com/office/powerpoint/2010/main" val="372482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5950F67-1CF5-4880-A18B-08238DD86D56}" type="slidenum">
              <a:rPr lang="en-US"/>
              <a:pPr>
                <a:defRPr/>
              </a:pPr>
              <a:t>‹#›</a:t>
            </a:fld>
            <a:endParaRPr lang="en-US"/>
          </a:p>
        </p:txBody>
      </p:sp>
    </p:spTree>
    <p:extLst>
      <p:ext uri="{BB962C8B-B14F-4D97-AF65-F5344CB8AC3E}">
        <p14:creationId xmlns:p14="http://schemas.microsoft.com/office/powerpoint/2010/main" val="203702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B5871C2-978C-45CB-AD5B-D71E0DEF45CA}" type="slidenum">
              <a:rPr lang="en-US"/>
              <a:pPr>
                <a:defRPr/>
              </a:pPr>
              <a:t>‹#›</a:t>
            </a:fld>
            <a:endParaRPr lang="en-US"/>
          </a:p>
        </p:txBody>
      </p:sp>
    </p:spTree>
    <p:extLst>
      <p:ext uri="{BB962C8B-B14F-4D97-AF65-F5344CB8AC3E}">
        <p14:creationId xmlns:p14="http://schemas.microsoft.com/office/powerpoint/2010/main" val="397917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FB2BDC9-9330-416F-9877-2837687EFE95}" type="slidenum">
              <a:rPr lang="en-US"/>
              <a:pPr>
                <a:defRPr/>
              </a:pPr>
              <a:t>‹#›</a:t>
            </a:fld>
            <a:endParaRPr lang="en-US"/>
          </a:p>
        </p:txBody>
      </p:sp>
    </p:spTree>
    <p:extLst>
      <p:ext uri="{BB962C8B-B14F-4D97-AF65-F5344CB8AC3E}">
        <p14:creationId xmlns:p14="http://schemas.microsoft.com/office/powerpoint/2010/main" val="267857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5B280A-27C1-4A2E-A821-61B1B5186CED}" type="slidenum">
              <a:rPr lang="en-US"/>
              <a:pPr>
                <a:defRPr/>
              </a:pPr>
              <a:t>‹#›</a:t>
            </a:fld>
            <a:endParaRPr lang="en-US"/>
          </a:p>
        </p:txBody>
      </p:sp>
    </p:spTree>
    <p:extLst>
      <p:ext uri="{BB962C8B-B14F-4D97-AF65-F5344CB8AC3E}">
        <p14:creationId xmlns:p14="http://schemas.microsoft.com/office/powerpoint/2010/main" val="11990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C40873C-9D35-48EA-9FD1-58FC18E75730}" type="slidenum">
              <a:rPr lang="en-US"/>
              <a:pPr>
                <a:defRPr/>
              </a:pPr>
              <a:t>‹#›</a:t>
            </a:fld>
            <a:endParaRPr lang="en-US"/>
          </a:p>
        </p:txBody>
      </p:sp>
    </p:spTree>
    <p:extLst>
      <p:ext uri="{BB962C8B-B14F-4D97-AF65-F5344CB8AC3E}">
        <p14:creationId xmlns:p14="http://schemas.microsoft.com/office/powerpoint/2010/main" val="82953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baseline="0">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baseline="0">
                <a:latin typeface="Times New Roman"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aseline="0">
                <a:latin typeface="Times New Roman" charset="0"/>
              </a:defRPr>
            </a:lvl1pPr>
          </a:lstStyle>
          <a:p>
            <a:pPr>
              <a:defRPr/>
            </a:pPr>
            <a:fld id="{4A4BF892-81D3-4A78-941B-C719E27EAB9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8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35.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39.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43.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44.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4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46.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hemeOverride" Target="../theme/themeOverride4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hemeOverride" Target="../theme/themeOverride4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hemeOverride" Target="../theme/themeOverride4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ctrTitle"/>
          </p:nvPr>
        </p:nvSpPr>
        <p:spPr>
          <a:xfrm>
            <a:off x="152400" y="3124200"/>
            <a:ext cx="4038600" cy="838200"/>
          </a:xfrm>
        </p:spPr>
        <p:txBody>
          <a:bodyPr/>
          <a:lstStyle/>
          <a:p>
            <a:pPr algn="l"/>
            <a:r>
              <a:rPr lang="en-US" altLang="en-US" sz="4800" b="1" dirty="0" smtClean="0">
                <a:solidFill>
                  <a:schemeClr val="tx1"/>
                </a:solidFill>
                <a:latin typeface="Arial" charset="0"/>
              </a:rPr>
              <a:t>Chapter 8</a:t>
            </a:r>
            <a:endParaRPr lang="en-US" altLang="en-US" sz="4800" dirty="0" smtClean="0"/>
          </a:p>
        </p:txBody>
      </p:sp>
      <p:sp>
        <p:nvSpPr>
          <p:cNvPr id="3075" name="Rectangle 4"/>
          <p:cNvSpPr>
            <a:spLocks noGrp="1" noChangeArrowheads="1"/>
          </p:cNvSpPr>
          <p:nvPr>
            <p:ph type="subTitle" idx="1"/>
          </p:nvPr>
        </p:nvSpPr>
        <p:spPr>
          <a:xfrm>
            <a:off x="152400" y="4038600"/>
            <a:ext cx="4800600" cy="762000"/>
          </a:xfrm>
        </p:spPr>
        <p:txBody>
          <a:bodyPr/>
          <a:lstStyle/>
          <a:p>
            <a:pPr algn="l"/>
            <a:r>
              <a:rPr lang="en-US" altLang="en-US" sz="3800" dirty="0" smtClean="0">
                <a:latin typeface="Arial" charset="0"/>
              </a:rPr>
              <a:t>System Software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CB95AAA-E6BB-40B8-94B8-C17E5DE61932}" type="slidenum">
              <a:rPr lang="en-US" altLang="en-US" sz="1400" smtClean="0"/>
              <a:pPr>
                <a:spcBef>
                  <a:spcPct val="0"/>
                </a:spcBef>
                <a:buFontTx/>
                <a:buNone/>
              </a:pPr>
              <a:t>10</a:t>
            </a:fld>
            <a:endParaRPr lang="en-US" altLang="en-US" sz="1400" smtClean="0"/>
          </a:p>
        </p:txBody>
      </p:sp>
      <p:sp>
        <p:nvSpPr>
          <p:cNvPr id="12291" name="Rectangle 2050"/>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8.2 Operating Systems</a:t>
            </a:r>
            <a:endParaRPr lang="en-US" altLang="en-US" sz="3200" smtClean="0">
              <a:solidFill>
                <a:schemeClr val="tx1"/>
              </a:solidFill>
              <a:latin typeface="Arial" charset="0"/>
            </a:endParaRPr>
          </a:p>
        </p:txBody>
      </p:sp>
      <p:sp>
        <p:nvSpPr>
          <p:cNvPr id="12292" name="Rectangle 2051"/>
          <p:cNvSpPr>
            <a:spLocks noGrp="1" noChangeArrowheads="1"/>
          </p:cNvSpPr>
          <p:nvPr>
            <p:ph type="body" idx="1"/>
          </p:nvPr>
        </p:nvSpPr>
        <p:spPr>
          <a:xfrm>
            <a:off x="457200" y="1143000"/>
            <a:ext cx="8229600" cy="4572000"/>
          </a:xfrm>
          <a:noFill/>
        </p:spPr>
        <p:txBody>
          <a:bodyPr/>
          <a:lstStyle/>
          <a:p>
            <a:pPr>
              <a:spcBef>
                <a:spcPct val="40000"/>
              </a:spcBef>
            </a:pPr>
            <a:r>
              <a:rPr lang="en-US" altLang="en-US" sz="2600" smtClean="0">
                <a:latin typeface="Arial" charset="0"/>
              </a:rPr>
              <a:t>Two operating system components are crucial:    The </a:t>
            </a:r>
            <a:r>
              <a:rPr lang="en-US" altLang="en-US" sz="2600" i="1" smtClean="0">
                <a:latin typeface="Arial" charset="0"/>
              </a:rPr>
              <a:t>kernel</a:t>
            </a:r>
            <a:r>
              <a:rPr lang="en-US" altLang="en-US" sz="2600" smtClean="0">
                <a:latin typeface="Arial" charset="0"/>
              </a:rPr>
              <a:t> and the system programs.</a:t>
            </a:r>
          </a:p>
          <a:p>
            <a:pPr>
              <a:spcBef>
                <a:spcPct val="40000"/>
              </a:spcBef>
            </a:pPr>
            <a:r>
              <a:rPr lang="en-US" altLang="en-US" sz="2600" smtClean="0">
                <a:latin typeface="Arial" charset="0"/>
              </a:rPr>
              <a:t>As the core of the operating system, the kernel performs scheduling, synchronization, memory management, interrupt handling and it provides security and protection.</a:t>
            </a:r>
          </a:p>
          <a:p>
            <a:pPr>
              <a:spcBef>
                <a:spcPct val="40000"/>
              </a:spcBef>
            </a:pPr>
            <a:r>
              <a:rPr lang="en-US" altLang="en-US" sz="2600" i="1" smtClean="0">
                <a:latin typeface="Arial" charset="0"/>
              </a:rPr>
              <a:t>Microkernel</a:t>
            </a:r>
            <a:r>
              <a:rPr lang="en-US" altLang="en-US" sz="2600" smtClean="0">
                <a:latin typeface="Arial" charset="0"/>
              </a:rPr>
              <a:t> systems provide minimal functionality, with most services carried out by external programs.</a:t>
            </a:r>
          </a:p>
          <a:p>
            <a:pPr>
              <a:spcBef>
                <a:spcPct val="40000"/>
              </a:spcBef>
            </a:pPr>
            <a:r>
              <a:rPr lang="en-US" altLang="en-US" sz="2600" i="1" smtClean="0">
                <a:latin typeface="Arial" charset="0"/>
              </a:rPr>
              <a:t>Monolithic</a:t>
            </a:r>
            <a:r>
              <a:rPr lang="en-US" altLang="en-US" sz="2600" smtClean="0">
                <a:latin typeface="Arial" charset="0"/>
              </a:rPr>
              <a:t> systems provide most of their services within a single operating system program.</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006AC0E7-7460-4568-AF48-34EA1A93FE31}" type="slidenum">
              <a:rPr lang="en-US" altLang="en-US" sz="1400" smtClean="0"/>
              <a:pPr>
                <a:spcBef>
                  <a:spcPct val="0"/>
                </a:spcBef>
                <a:buFontTx/>
                <a:buNone/>
              </a:pPr>
              <a:t>11</a:t>
            </a:fld>
            <a:endParaRPr lang="en-US" altLang="en-US" sz="1400" smtClean="0"/>
          </a:p>
        </p:txBody>
      </p:sp>
      <p:sp>
        <p:nvSpPr>
          <p:cNvPr id="13315" name="Rectangle 1026"/>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8.2 Operating Systems</a:t>
            </a:r>
            <a:endParaRPr lang="en-US" altLang="en-US" sz="3200" smtClean="0">
              <a:solidFill>
                <a:schemeClr val="tx1"/>
              </a:solidFill>
              <a:latin typeface="Arial" charset="0"/>
            </a:endParaRPr>
          </a:p>
        </p:txBody>
      </p:sp>
      <p:sp>
        <p:nvSpPr>
          <p:cNvPr id="13316" name="Rectangle 1027"/>
          <p:cNvSpPr>
            <a:spLocks noGrp="1" noChangeArrowheads="1"/>
          </p:cNvSpPr>
          <p:nvPr>
            <p:ph type="body" idx="1"/>
          </p:nvPr>
        </p:nvSpPr>
        <p:spPr>
          <a:xfrm>
            <a:off x="609600" y="1143000"/>
            <a:ext cx="7924800" cy="4572000"/>
          </a:xfrm>
          <a:noFill/>
        </p:spPr>
        <p:txBody>
          <a:bodyPr/>
          <a:lstStyle/>
          <a:p>
            <a:pPr>
              <a:spcBef>
                <a:spcPct val="40000"/>
              </a:spcBef>
            </a:pPr>
            <a:r>
              <a:rPr lang="en-US" altLang="en-US" sz="2600" smtClean="0">
                <a:latin typeface="Arial" charset="0"/>
              </a:rPr>
              <a:t>Microkernel systems provide better security, easier maintenance, and portability at the expense of execution speed.</a:t>
            </a:r>
          </a:p>
          <a:p>
            <a:pPr lvl="1"/>
            <a:r>
              <a:rPr lang="en-US" altLang="en-US" sz="2400" smtClean="0"/>
              <a:t>Examples are Windows 2000, Mach, and QNX.</a:t>
            </a:r>
          </a:p>
          <a:p>
            <a:pPr lvl="1"/>
            <a:r>
              <a:rPr lang="en-US" altLang="en-US" sz="2400" smtClean="0"/>
              <a:t>Symmetric multiprocessor computers are ideal platforms for microkernel operating systems.</a:t>
            </a:r>
          </a:p>
          <a:p>
            <a:pPr>
              <a:spcBef>
                <a:spcPct val="50000"/>
              </a:spcBef>
            </a:pPr>
            <a:r>
              <a:rPr lang="en-US" altLang="en-US" sz="2600" smtClean="0">
                <a:latin typeface="Arial" charset="0"/>
              </a:rPr>
              <a:t>Monolithic systems give faster execution speed, but are difficult to port from one architecture to another.</a:t>
            </a:r>
          </a:p>
          <a:p>
            <a:pPr lvl="1"/>
            <a:r>
              <a:rPr lang="en-US" altLang="en-US" sz="2400" smtClean="0"/>
              <a:t>Examples are Linux, MacOS, and DOS.</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0A1D9682-5EDF-4441-AFEC-6DAC8E386F3F}" type="slidenum">
              <a:rPr lang="en-US" altLang="en-US" sz="1400" smtClean="0"/>
              <a:pPr>
                <a:spcBef>
                  <a:spcPct val="0"/>
                </a:spcBef>
                <a:buFontTx/>
                <a:buNone/>
              </a:pPr>
              <a:t>12</a:t>
            </a:fld>
            <a:endParaRPr lang="en-US" altLang="en-US" sz="1400" smtClean="0"/>
          </a:p>
        </p:txBody>
      </p:sp>
      <p:sp>
        <p:nvSpPr>
          <p:cNvPr id="14339" name="Rectangle 2"/>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8.2 Operating Systems</a:t>
            </a:r>
            <a:endParaRPr lang="en-US" altLang="en-US" sz="3200" smtClean="0">
              <a:solidFill>
                <a:schemeClr val="tx1"/>
              </a:solidFill>
              <a:latin typeface="Arial" charset="0"/>
            </a:endParaRPr>
          </a:p>
        </p:txBody>
      </p:sp>
      <p:sp>
        <p:nvSpPr>
          <p:cNvPr id="14340" name="Rectangle 3"/>
          <p:cNvSpPr>
            <a:spLocks noGrp="1" noChangeArrowheads="1"/>
          </p:cNvSpPr>
          <p:nvPr>
            <p:ph type="body" idx="1"/>
          </p:nvPr>
        </p:nvSpPr>
        <p:spPr>
          <a:xfrm>
            <a:off x="457200" y="1143000"/>
            <a:ext cx="8305800" cy="4572000"/>
          </a:xfrm>
          <a:noFill/>
        </p:spPr>
        <p:txBody>
          <a:bodyPr/>
          <a:lstStyle/>
          <a:p>
            <a:pPr>
              <a:spcBef>
                <a:spcPct val="10000"/>
              </a:spcBef>
            </a:pPr>
            <a:r>
              <a:rPr lang="en-US" altLang="en-US" sz="2600" smtClean="0">
                <a:latin typeface="Arial" charset="0"/>
              </a:rPr>
              <a:t>Process management lies at the heart of operating system services.</a:t>
            </a:r>
          </a:p>
          <a:p>
            <a:pPr lvl="1">
              <a:spcBef>
                <a:spcPct val="10000"/>
              </a:spcBef>
            </a:pPr>
            <a:r>
              <a:rPr lang="en-US" altLang="en-US" sz="2400" smtClean="0"/>
              <a:t>The operating system creates processes, schedules their access to resources, deletes processes, and deallocates resources that were allocated during process execution.</a:t>
            </a:r>
          </a:p>
          <a:p>
            <a:pPr>
              <a:spcBef>
                <a:spcPct val="30000"/>
              </a:spcBef>
            </a:pPr>
            <a:r>
              <a:rPr lang="en-US" altLang="en-US" sz="2600" smtClean="0">
                <a:latin typeface="Arial" charset="0"/>
              </a:rPr>
              <a:t>The operating system monitors the activities of each process to avoid synchronization problems that can occur when processes use shared resources.</a:t>
            </a:r>
          </a:p>
          <a:p>
            <a:pPr>
              <a:spcBef>
                <a:spcPct val="30000"/>
              </a:spcBef>
            </a:pPr>
            <a:r>
              <a:rPr lang="en-US" altLang="en-US" sz="2600" smtClean="0">
                <a:latin typeface="Arial" charset="0"/>
              </a:rPr>
              <a:t>If processes need to communicate with one another, the operating system provides the services.</a:t>
            </a:r>
            <a:endParaRPr lang="en-US" altLang="en-US" sz="2800" smtClean="0"/>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74858D8-6721-4C1D-9A3D-A5F7C77FC472}" type="slidenum">
              <a:rPr lang="en-US" altLang="en-US" sz="1400" smtClean="0"/>
              <a:pPr>
                <a:spcBef>
                  <a:spcPct val="0"/>
                </a:spcBef>
                <a:buFontTx/>
                <a:buNone/>
              </a:pPr>
              <a:t>13</a:t>
            </a:fld>
            <a:endParaRPr lang="en-US" altLang="en-US" sz="1400" smtClean="0"/>
          </a:p>
        </p:txBody>
      </p:sp>
      <p:sp>
        <p:nvSpPr>
          <p:cNvPr id="15363" name="Rectangle 2"/>
          <p:cNvSpPr>
            <a:spLocks noGrp="1" noChangeArrowheads="1"/>
          </p:cNvSpPr>
          <p:nvPr>
            <p:ph type="title"/>
          </p:nvPr>
        </p:nvSpPr>
        <p:spPr>
          <a:xfrm>
            <a:off x="1600200" y="228600"/>
            <a:ext cx="5943600" cy="547688"/>
          </a:xfrm>
        </p:spPr>
        <p:txBody>
          <a:bodyPr/>
          <a:lstStyle/>
          <a:p>
            <a:r>
              <a:rPr lang="en-US" altLang="en-US" sz="3200" b="1" smtClean="0">
                <a:solidFill>
                  <a:schemeClr val="tx1"/>
                </a:solidFill>
                <a:latin typeface="Arial" charset="0"/>
              </a:rPr>
              <a:t>8.2 Operating Systems</a:t>
            </a:r>
            <a:endParaRPr lang="en-US" altLang="en-US" sz="3200" smtClean="0">
              <a:solidFill>
                <a:schemeClr val="tx1"/>
              </a:solidFill>
              <a:latin typeface="Arial" charset="0"/>
            </a:endParaRPr>
          </a:p>
        </p:txBody>
      </p:sp>
      <p:sp>
        <p:nvSpPr>
          <p:cNvPr id="15364" name="Rectangle 3"/>
          <p:cNvSpPr>
            <a:spLocks noGrp="1" noChangeArrowheads="1"/>
          </p:cNvSpPr>
          <p:nvPr>
            <p:ph type="body" idx="1"/>
          </p:nvPr>
        </p:nvSpPr>
        <p:spPr>
          <a:xfrm>
            <a:off x="457200" y="1143000"/>
            <a:ext cx="8229600" cy="4800600"/>
          </a:xfrm>
          <a:noFill/>
        </p:spPr>
        <p:txBody>
          <a:bodyPr/>
          <a:lstStyle/>
          <a:p>
            <a:pPr>
              <a:spcBef>
                <a:spcPct val="10000"/>
              </a:spcBef>
            </a:pPr>
            <a:r>
              <a:rPr lang="en-US" altLang="en-US" sz="2500" smtClean="0">
                <a:latin typeface="Arial" charset="0"/>
              </a:rPr>
              <a:t>The operating system schedules process execution.</a:t>
            </a:r>
          </a:p>
          <a:p>
            <a:pPr>
              <a:spcBef>
                <a:spcPct val="10000"/>
              </a:spcBef>
            </a:pPr>
            <a:r>
              <a:rPr lang="en-US" altLang="en-US" sz="2500" smtClean="0">
                <a:latin typeface="Arial" charset="0"/>
              </a:rPr>
              <a:t>First, the operating system determines which process shall be granted access to the CPU.</a:t>
            </a:r>
          </a:p>
          <a:p>
            <a:pPr lvl="1">
              <a:lnSpc>
                <a:spcPct val="85000"/>
              </a:lnSpc>
              <a:spcBef>
                <a:spcPct val="10000"/>
              </a:spcBef>
            </a:pPr>
            <a:r>
              <a:rPr lang="en-US" altLang="en-US" sz="2400" smtClean="0"/>
              <a:t>This is </a:t>
            </a:r>
            <a:r>
              <a:rPr lang="en-US" altLang="en-US" sz="2400" i="1" smtClean="0"/>
              <a:t>long-term scheduling</a:t>
            </a:r>
            <a:r>
              <a:rPr lang="en-US" altLang="en-US" sz="2400" smtClean="0"/>
              <a:t>.</a:t>
            </a:r>
          </a:p>
          <a:p>
            <a:pPr>
              <a:spcBef>
                <a:spcPct val="10000"/>
              </a:spcBef>
            </a:pPr>
            <a:r>
              <a:rPr lang="en-US" altLang="en-US" sz="2500" smtClean="0">
                <a:latin typeface="Arial" charset="0"/>
              </a:rPr>
              <a:t>After a number of processes have been admitted, the operating system determines which one will have access to the CPU at any particular moment.</a:t>
            </a:r>
          </a:p>
          <a:p>
            <a:pPr lvl="1">
              <a:lnSpc>
                <a:spcPct val="85000"/>
              </a:lnSpc>
              <a:spcBef>
                <a:spcPct val="10000"/>
              </a:spcBef>
            </a:pPr>
            <a:r>
              <a:rPr lang="en-US" altLang="en-US" sz="2400" smtClean="0"/>
              <a:t>This is </a:t>
            </a:r>
            <a:r>
              <a:rPr lang="en-US" altLang="en-US" sz="2400" i="1" smtClean="0"/>
              <a:t>short-term scheduling</a:t>
            </a:r>
            <a:r>
              <a:rPr lang="en-US" altLang="en-US" sz="2400" smtClean="0"/>
              <a:t>.</a:t>
            </a:r>
          </a:p>
          <a:p>
            <a:pPr>
              <a:spcBef>
                <a:spcPct val="10000"/>
              </a:spcBef>
            </a:pPr>
            <a:r>
              <a:rPr lang="en-US" altLang="en-US" sz="2500" smtClean="0">
                <a:latin typeface="Arial" charset="0"/>
              </a:rPr>
              <a:t>Context switches occur when a process is taken from the CPU and replaced by another process.</a:t>
            </a:r>
          </a:p>
          <a:p>
            <a:pPr lvl="1">
              <a:lnSpc>
                <a:spcPct val="90000"/>
              </a:lnSpc>
              <a:spcBef>
                <a:spcPct val="10000"/>
              </a:spcBef>
            </a:pPr>
            <a:r>
              <a:rPr lang="en-US" altLang="en-US" sz="2400" smtClean="0"/>
              <a:t>Information relating to the state of the process is preserved during a context switch.</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D03C661-2602-409E-B1AE-F7846B06F76C}" type="slidenum">
              <a:rPr lang="en-US" altLang="en-US" sz="1400" smtClean="0"/>
              <a:pPr>
                <a:spcBef>
                  <a:spcPct val="0"/>
                </a:spcBef>
                <a:buFontTx/>
                <a:buNone/>
              </a:pPr>
              <a:t>14</a:t>
            </a:fld>
            <a:endParaRPr lang="en-US" altLang="en-US" sz="1400" smtClean="0"/>
          </a:p>
        </p:txBody>
      </p:sp>
      <p:sp>
        <p:nvSpPr>
          <p:cNvPr id="16387" name="Rectangle 2"/>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8.2 Operating Systems</a:t>
            </a:r>
            <a:endParaRPr lang="en-US" altLang="en-US" sz="3200" smtClean="0">
              <a:solidFill>
                <a:schemeClr val="tx1"/>
              </a:solidFill>
              <a:latin typeface="Arial" charset="0"/>
            </a:endParaRPr>
          </a:p>
        </p:txBody>
      </p:sp>
      <p:sp>
        <p:nvSpPr>
          <p:cNvPr id="16388" name="Rectangle 3"/>
          <p:cNvSpPr>
            <a:spLocks noGrp="1" noChangeArrowheads="1"/>
          </p:cNvSpPr>
          <p:nvPr>
            <p:ph type="body" idx="1"/>
          </p:nvPr>
        </p:nvSpPr>
        <p:spPr>
          <a:xfrm>
            <a:off x="457200" y="1143000"/>
            <a:ext cx="8305800" cy="4572000"/>
          </a:xfrm>
          <a:noFill/>
        </p:spPr>
        <p:txBody>
          <a:bodyPr/>
          <a:lstStyle/>
          <a:p>
            <a:pPr>
              <a:spcBef>
                <a:spcPct val="30000"/>
              </a:spcBef>
            </a:pPr>
            <a:r>
              <a:rPr lang="en-US" altLang="en-US" sz="2600" dirty="0" smtClean="0">
                <a:latin typeface="Arial" charset="0"/>
              </a:rPr>
              <a:t>Short-term scheduling can be </a:t>
            </a:r>
            <a:r>
              <a:rPr lang="en-US" altLang="en-US" sz="2600" dirty="0" err="1" smtClean="0">
                <a:latin typeface="Arial" charset="0"/>
              </a:rPr>
              <a:t>nonpreemtive</a:t>
            </a:r>
            <a:r>
              <a:rPr lang="en-US" altLang="en-US" sz="2600" dirty="0" smtClean="0">
                <a:latin typeface="Arial" charset="0"/>
              </a:rPr>
              <a:t> or </a:t>
            </a:r>
            <a:r>
              <a:rPr lang="en-US" altLang="en-US" sz="2600" dirty="0" err="1" smtClean="0">
                <a:latin typeface="Arial" charset="0"/>
              </a:rPr>
              <a:t>premptive</a:t>
            </a:r>
            <a:r>
              <a:rPr lang="en-US" altLang="en-US" sz="2600" dirty="0" smtClean="0">
                <a:latin typeface="Arial" charset="0"/>
              </a:rPr>
              <a:t>.</a:t>
            </a:r>
          </a:p>
          <a:p>
            <a:pPr>
              <a:spcBef>
                <a:spcPct val="30000"/>
              </a:spcBef>
            </a:pPr>
            <a:r>
              <a:rPr lang="en-US" altLang="en-US" sz="2600" dirty="0" smtClean="0">
                <a:latin typeface="Arial" charset="0"/>
              </a:rPr>
              <a:t>In </a:t>
            </a:r>
            <a:r>
              <a:rPr lang="en-US" altLang="en-US" sz="2600" dirty="0" err="1" smtClean="0">
                <a:latin typeface="Arial" charset="0"/>
              </a:rPr>
              <a:t>nonpreemptive</a:t>
            </a:r>
            <a:r>
              <a:rPr lang="en-US" altLang="en-US" sz="2600" dirty="0" smtClean="0">
                <a:latin typeface="Arial" charset="0"/>
              </a:rPr>
              <a:t> scheduling, a process has use of the CPU until either it terminates, or must wait for resources that are temporarily unavailable.</a:t>
            </a:r>
          </a:p>
          <a:p>
            <a:pPr>
              <a:spcBef>
                <a:spcPct val="30000"/>
              </a:spcBef>
            </a:pPr>
            <a:r>
              <a:rPr lang="en-US" altLang="en-US" sz="2600" dirty="0" smtClean="0">
                <a:latin typeface="Arial" charset="0"/>
              </a:rPr>
              <a:t>In preemptive scheduling, each process is allocated a </a:t>
            </a:r>
            <a:r>
              <a:rPr lang="en-US" altLang="en-US" sz="2600" dirty="0" err="1" smtClean="0">
                <a:latin typeface="Arial" charset="0"/>
              </a:rPr>
              <a:t>timeslice</a:t>
            </a:r>
            <a:r>
              <a:rPr lang="en-US" altLang="en-US" sz="2600" dirty="0" smtClean="0">
                <a:latin typeface="Arial" charset="0"/>
              </a:rPr>
              <a:t>.  When the </a:t>
            </a:r>
            <a:r>
              <a:rPr lang="en-US" altLang="en-US" sz="2600" dirty="0" err="1" smtClean="0">
                <a:latin typeface="Arial" charset="0"/>
              </a:rPr>
              <a:t>timeslice</a:t>
            </a:r>
            <a:r>
              <a:rPr lang="en-US" altLang="en-US" sz="2600" dirty="0" smtClean="0">
                <a:latin typeface="Arial" charset="0"/>
              </a:rPr>
              <a:t> expires, a context switch occurs.</a:t>
            </a:r>
          </a:p>
          <a:p>
            <a:pPr>
              <a:spcBef>
                <a:spcPct val="30000"/>
              </a:spcBef>
            </a:pPr>
            <a:r>
              <a:rPr lang="en-US" altLang="en-US" sz="2600" dirty="0" smtClean="0">
                <a:latin typeface="Arial" charset="0"/>
              </a:rPr>
              <a:t>A context switch can also occur when a higher-priority process needs the CPU.</a:t>
            </a:r>
            <a:endParaRPr lang="en-US" altLang="en-US" sz="2800" dirty="0" smtClean="0"/>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5BF80AC-9B60-4F77-81BB-8CD6D0637A16}" type="slidenum">
              <a:rPr lang="en-US" altLang="en-US" sz="1400" smtClean="0"/>
              <a:pPr>
                <a:spcBef>
                  <a:spcPct val="0"/>
                </a:spcBef>
                <a:buFontTx/>
                <a:buNone/>
              </a:pPr>
              <a:t>15</a:t>
            </a:fld>
            <a:endParaRPr lang="en-US" altLang="en-US" sz="1400" smtClean="0"/>
          </a:p>
        </p:txBody>
      </p:sp>
      <p:sp>
        <p:nvSpPr>
          <p:cNvPr id="17411" name="Rectangle 2"/>
          <p:cNvSpPr>
            <a:spLocks noGrp="1" noChangeArrowheads="1"/>
          </p:cNvSpPr>
          <p:nvPr>
            <p:ph type="title"/>
          </p:nvPr>
        </p:nvSpPr>
        <p:spPr>
          <a:xfrm>
            <a:off x="1600200" y="304800"/>
            <a:ext cx="5943600" cy="547688"/>
          </a:xfrm>
        </p:spPr>
        <p:txBody>
          <a:bodyPr/>
          <a:lstStyle/>
          <a:p>
            <a:r>
              <a:rPr lang="en-US" altLang="en-US" sz="2800" b="1" smtClean="0">
                <a:solidFill>
                  <a:schemeClr val="tx1"/>
                </a:solidFill>
                <a:latin typeface="Arial" charset="0"/>
              </a:rPr>
              <a:t>8.2 Operating Systems</a:t>
            </a:r>
            <a:endParaRPr lang="en-US" altLang="en-US" sz="2800" smtClean="0">
              <a:solidFill>
                <a:schemeClr val="tx1"/>
              </a:solidFill>
              <a:latin typeface="Arial" charset="0"/>
            </a:endParaRPr>
          </a:p>
        </p:txBody>
      </p:sp>
      <p:sp>
        <p:nvSpPr>
          <p:cNvPr id="17412" name="Rectangle 3"/>
          <p:cNvSpPr>
            <a:spLocks noGrp="1" noChangeArrowheads="1"/>
          </p:cNvSpPr>
          <p:nvPr>
            <p:ph type="body" idx="1"/>
          </p:nvPr>
        </p:nvSpPr>
        <p:spPr>
          <a:xfrm>
            <a:off x="457200" y="1143000"/>
            <a:ext cx="8305800" cy="4572000"/>
          </a:xfrm>
          <a:noFill/>
        </p:spPr>
        <p:txBody>
          <a:bodyPr/>
          <a:lstStyle/>
          <a:p>
            <a:pPr>
              <a:spcBef>
                <a:spcPct val="30000"/>
              </a:spcBef>
            </a:pPr>
            <a:r>
              <a:rPr lang="en-US" altLang="en-US" sz="2600" smtClean="0">
                <a:latin typeface="Arial" charset="0"/>
              </a:rPr>
              <a:t>Four approaches to CPU scheduling are:</a:t>
            </a:r>
          </a:p>
          <a:p>
            <a:pPr lvl="1">
              <a:spcBef>
                <a:spcPct val="30000"/>
              </a:spcBef>
            </a:pPr>
            <a:r>
              <a:rPr lang="en-US" altLang="en-US" sz="2200" b="1" smtClean="0"/>
              <a:t>First-come, first-served</a:t>
            </a:r>
            <a:r>
              <a:rPr lang="en-US" altLang="en-US" sz="2200" smtClean="0"/>
              <a:t> where jobs are serviced in arrival sequence and run to completion if they have all of the resources they need.</a:t>
            </a:r>
          </a:p>
          <a:p>
            <a:pPr lvl="1">
              <a:spcBef>
                <a:spcPct val="30000"/>
              </a:spcBef>
            </a:pPr>
            <a:r>
              <a:rPr lang="en-US" altLang="en-US" sz="2200" b="1" smtClean="0"/>
              <a:t>Shortest job first</a:t>
            </a:r>
            <a:r>
              <a:rPr lang="en-US" altLang="en-US" sz="2200" smtClean="0"/>
              <a:t> where the smallest jobs get scheduled first. (The trouble is in knowing which jobs are shortest!)</a:t>
            </a:r>
          </a:p>
          <a:p>
            <a:pPr lvl="1">
              <a:spcBef>
                <a:spcPct val="30000"/>
              </a:spcBef>
            </a:pPr>
            <a:r>
              <a:rPr lang="en-US" altLang="en-US" sz="2200" b="1" smtClean="0"/>
              <a:t>Round robin</a:t>
            </a:r>
            <a:r>
              <a:rPr lang="en-US" altLang="en-US" sz="2200" smtClean="0"/>
              <a:t> scheduling where each job is allotted a certain amount of CPU time. A context switch occurs when the time expires.</a:t>
            </a:r>
          </a:p>
          <a:p>
            <a:pPr lvl="1">
              <a:spcBef>
                <a:spcPct val="30000"/>
              </a:spcBef>
            </a:pPr>
            <a:r>
              <a:rPr lang="en-US" altLang="en-US" sz="2200" b="1" smtClean="0"/>
              <a:t>Priority </a:t>
            </a:r>
            <a:r>
              <a:rPr lang="en-US" altLang="en-US" sz="2200" smtClean="0"/>
              <a:t>scheduling preempts a job with a lower priority when a higher-priority job needs the CPU.</a:t>
            </a:r>
            <a:endParaRPr lang="en-US" altLang="en-US" sz="2400" smtClean="0"/>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6B3AD12A-5289-48A4-8F0A-E2EF80027A53}" type="slidenum">
              <a:rPr lang="en-US" altLang="en-US" sz="1400" smtClean="0"/>
              <a:pPr>
                <a:spcBef>
                  <a:spcPct val="0"/>
                </a:spcBef>
                <a:buFontTx/>
                <a:buNone/>
              </a:pPr>
              <a:t>16</a:t>
            </a:fld>
            <a:endParaRPr lang="en-US" altLang="en-US" sz="1400" smtClean="0"/>
          </a:p>
        </p:txBody>
      </p:sp>
      <p:sp>
        <p:nvSpPr>
          <p:cNvPr id="18435" name="Rectangle 2"/>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8.3 Protected Environments</a:t>
            </a:r>
            <a:endParaRPr lang="en-US" altLang="en-US" sz="3200" smtClean="0">
              <a:solidFill>
                <a:schemeClr val="tx1"/>
              </a:solidFill>
              <a:latin typeface="Arial" charset="0"/>
            </a:endParaRPr>
          </a:p>
        </p:txBody>
      </p:sp>
      <p:sp>
        <p:nvSpPr>
          <p:cNvPr id="18436" name="Rectangle 3"/>
          <p:cNvSpPr>
            <a:spLocks noGrp="1" noChangeArrowheads="1"/>
          </p:cNvSpPr>
          <p:nvPr>
            <p:ph type="body" idx="1"/>
          </p:nvPr>
        </p:nvSpPr>
        <p:spPr>
          <a:xfrm>
            <a:off x="457200" y="1143000"/>
            <a:ext cx="8305800" cy="4724400"/>
          </a:xfrm>
          <a:noFill/>
        </p:spPr>
        <p:txBody>
          <a:bodyPr/>
          <a:lstStyle/>
          <a:p>
            <a:pPr>
              <a:spcBef>
                <a:spcPct val="30000"/>
              </a:spcBef>
            </a:pPr>
            <a:r>
              <a:rPr lang="en-US" altLang="en-US" sz="2600" smtClean="0">
                <a:latin typeface="Arial" charset="0"/>
              </a:rPr>
              <a:t>In their role as resource managers and protectors, many operating systems provide protected environments that isolate processes, or groups of processes from each other.</a:t>
            </a:r>
          </a:p>
          <a:p>
            <a:pPr>
              <a:spcBef>
                <a:spcPct val="30000"/>
              </a:spcBef>
            </a:pPr>
            <a:r>
              <a:rPr lang="en-US" altLang="en-US" sz="2600" smtClean="0">
                <a:latin typeface="Arial" charset="0"/>
              </a:rPr>
              <a:t>Three common approaches to establishing protected environments are virtual machines, subsystems, and partitions.</a:t>
            </a:r>
          </a:p>
          <a:p>
            <a:pPr>
              <a:spcBef>
                <a:spcPct val="30000"/>
              </a:spcBef>
            </a:pPr>
            <a:r>
              <a:rPr lang="en-US" altLang="en-US" sz="2600" smtClean="0">
                <a:latin typeface="Arial" charset="0"/>
              </a:rPr>
              <a:t>These environments simplify system management and control, and can provide emulated machines to enable execution of programs that the system would otherwise be unable to run.</a:t>
            </a:r>
            <a:endParaRPr lang="en-US" altLang="en-US" sz="2800" smtClean="0"/>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FABB0703-D04A-44BC-8D65-EEABA23511AE}" type="slidenum">
              <a:rPr lang="en-US" altLang="en-US" sz="1400" smtClean="0"/>
              <a:pPr>
                <a:spcBef>
                  <a:spcPct val="0"/>
                </a:spcBef>
                <a:buFontTx/>
                <a:buNone/>
              </a:pPr>
              <a:t>17</a:t>
            </a:fld>
            <a:endParaRPr lang="en-US" altLang="en-US" sz="1400" smtClean="0"/>
          </a:p>
        </p:txBody>
      </p:sp>
      <p:sp>
        <p:nvSpPr>
          <p:cNvPr id="19459" name="Rectangle 2"/>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8.3 Protected Environments</a:t>
            </a:r>
            <a:endParaRPr lang="en-US" altLang="en-US" sz="3200" smtClean="0">
              <a:solidFill>
                <a:schemeClr val="tx1"/>
              </a:solidFill>
              <a:latin typeface="Arial" charset="0"/>
            </a:endParaRPr>
          </a:p>
        </p:txBody>
      </p:sp>
      <p:sp>
        <p:nvSpPr>
          <p:cNvPr id="19460" name="Rectangle 3"/>
          <p:cNvSpPr>
            <a:spLocks noGrp="1" noChangeArrowheads="1"/>
          </p:cNvSpPr>
          <p:nvPr>
            <p:ph type="body" idx="1"/>
          </p:nvPr>
        </p:nvSpPr>
        <p:spPr>
          <a:xfrm>
            <a:off x="457200" y="1143000"/>
            <a:ext cx="8305800" cy="4267200"/>
          </a:xfrm>
          <a:noFill/>
        </p:spPr>
        <p:txBody>
          <a:bodyPr/>
          <a:lstStyle/>
          <a:p>
            <a:r>
              <a:rPr lang="en-US" altLang="en-US" sz="2600" smtClean="0">
                <a:latin typeface="Arial" charset="0"/>
              </a:rPr>
              <a:t>Virtual machines are a protected environment that presents an image of itself -- or the image of a totally different architecture -- to the processes that run within the environment.</a:t>
            </a:r>
          </a:p>
          <a:p>
            <a:r>
              <a:rPr lang="en-US" altLang="en-US" sz="2600" smtClean="0">
                <a:latin typeface="Arial" charset="0"/>
              </a:rPr>
              <a:t>A virtual machine is exactly that: an imaginary computer.</a:t>
            </a:r>
          </a:p>
          <a:p>
            <a:r>
              <a:rPr lang="en-US" altLang="en-US" sz="2600" smtClean="0">
                <a:latin typeface="Arial" charset="0"/>
              </a:rPr>
              <a:t>The underlying real machine is under the control of the kernel. The kernel receives and manages all resource requests that emit from processes running in the virtual environment.</a:t>
            </a:r>
            <a:endParaRPr lang="en-US" altLang="en-US" sz="2800" smtClean="0"/>
          </a:p>
        </p:txBody>
      </p:sp>
      <p:sp>
        <p:nvSpPr>
          <p:cNvPr id="19461" name="Text Box 4"/>
          <p:cNvSpPr txBox="1">
            <a:spLocks noChangeArrowheads="1"/>
          </p:cNvSpPr>
          <p:nvPr/>
        </p:nvSpPr>
        <p:spPr bwMode="auto">
          <a:xfrm>
            <a:off x="2133600" y="5821363"/>
            <a:ext cx="4876800" cy="427037"/>
          </a:xfrm>
          <a:prstGeom prst="rect">
            <a:avLst/>
          </a:prstGeom>
          <a:solidFill>
            <a:srgbClr val="E2FE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15000"/>
              </a:spcBef>
              <a:buFontTx/>
              <a:buNone/>
            </a:pPr>
            <a:r>
              <a:rPr lang="en-US" altLang="en-US" sz="2200" b="1" baseline="0">
                <a:solidFill>
                  <a:srgbClr val="CC3300"/>
                </a:solidFill>
              </a:rPr>
              <a:t>The next slide provides an illustration. </a:t>
            </a:r>
            <a:endParaRPr lang="en-US" altLang="en-US" sz="2000" baseline="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555713B6-0259-46DB-97CB-6691E6AAAB1D}" type="slidenum">
              <a:rPr lang="en-US" altLang="en-US" sz="1400" smtClean="0"/>
              <a:pPr>
                <a:spcBef>
                  <a:spcPct val="0"/>
                </a:spcBef>
                <a:buFontTx/>
                <a:buNone/>
              </a:pPr>
              <a:t>18</a:t>
            </a:fld>
            <a:endParaRPr lang="en-US" altLang="en-US" sz="1400" smtClean="0"/>
          </a:p>
        </p:txBody>
      </p:sp>
      <p:sp>
        <p:nvSpPr>
          <p:cNvPr id="20483" name="Rectangle 1026"/>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8.3 Protected Environments</a:t>
            </a:r>
            <a:endParaRPr lang="en-US" altLang="en-US" sz="3200" smtClean="0">
              <a:solidFill>
                <a:schemeClr val="tx1"/>
              </a:solidFill>
              <a:latin typeface="Arial" charset="0"/>
            </a:endParaRPr>
          </a:p>
        </p:txBody>
      </p:sp>
      <p:pic>
        <p:nvPicPr>
          <p:cNvPr id="20484" name="Picture 1030" descr="C:\wpdocs\Julie\Org&amp;Arch\Ch8\PPT\8-1.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23975"/>
            <a:ext cx="8753475"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0AB6EF18-E139-47F0-90C2-FCCA7A2ED7C7}" type="slidenum">
              <a:rPr lang="en-US" altLang="en-US" sz="1400" smtClean="0"/>
              <a:pPr>
                <a:spcBef>
                  <a:spcPct val="0"/>
                </a:spcBef>
                <a:buFontTx/>
                <a:buNone/>
              </a:pPr>
              <a:t>19</a:t>
            </a:fld>
            <a:endParaRPr lang="en-US" altLang="en-US" sz="1400" smtClean="0"/>
          </a:p>
        </p:txBody>
      </p:sp>
      <p:sp>
        <p:nvSpPr>
          <p:cNvPr id="21507" name="Rectangle 2"/>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8.3 Protected Environments</a:t>
            </a:r>
            <a:endParaRPr lang="en-US" altLang="en-US" sz="3200" smtClean="0">
              <a:solidFill>
                <a:schemeClr val="tx1"/>
              </a:solidFill>
              <a:latin typeface="Arial" charset="0"/>
            </a:endParaRPr>
          </a:p>
        </p:txBody>
      </p:sp>
      <p:sp>
        <p:nvSpPr>
          <p:cNvPr id="21508" name="Rectangle 3"/>
          <p:cNvSpPr>
            <a:spLocks noGrp="1" noChangeArrowheads="1"/>
          </p:cNvSpPr>
          <p:nvPr>
            <p:ph type="body" idx="1"/>
          </p:nvPr>
        </p:nvSpPr>
        <p:spPr>
          <a:xfrm>
            <a:off x="457200" y="1143000"/>
            <a:ext cx="8305800" cy="4267200"/>
          </a:xfrm>
          <a:noFill/>
        </p:spPr>
        <p:txBody>
          <a:bodyPr/>
          <a:lstStyle/>
          <a:p>
            <a:r>
              <a:rPr lang="en-US" altLang="en-US" sz="2600" dirty="0" smtClean="0">
                <a:latin typeface="Arial" charset="0"/>
              </a:rPr>
              <a:t>Subsystems are another type of protected environment. </a:t>
            </a:r>
          </a:p>
          <a:p>
            <a:r>
              <a:rPr lang="en-US" altLang="en-US" sz="2600" dirty="0" smtClean="0">
                <a:latin typeface="Arial" charset="0"/>
              </a:rPr>
              <a:t>They provide logically distinct environments that can be individually controlled and managed. They can be stopped and started independent </a:t>
            </a:r>
            <a:r>
              <a:rPr lang="en-US" altLang="en-US" sz="2600" dirty="0" smtClean="0">
                <a:latin typeface="Arial" charset="0"/>
              </a:rPr>
              <a:t>of </a:t>
            </a:r>
            <a:r>
              <a:rPr lang="en-US" altLang="en-US" sz="2600" dirty="0" smtClean="0">
                <a:latin typeface="Arial" charset="0"/>
              </a:rPr>
              <a:t>each other.</a:t>
            </a:r>
          </a:p>
          <a:p>
            <a:pPr lvl="1">
              <a:lnSpc>
                <a:spcPct val="90000"/>
              </a:lnSpc>
              <a:spcBef>
                <a:spcPct val="15000"/>
              </a:spcBef>
            </a:pPr>
            <a:r>
              <a:rPr lang="en-US" altLang="en-US" sz="2400" dirty="0" smtClean="0"/>
              <a:t>Subsystems can have special purposes, such as controlling I/O or virtual machines.  Others partition large application systems to make them more manageable.</a:t>
            </a:r>
          </a:p>
          <a:p>
            <a:pPr lvl="1">
              <a:lnSpc>
                <a:spcPct val="90000"/>
              </a:lnSpc>
              <a:spcBef>
                <a:spcPct val="15000"/>
              </a:spcBef>
            </a:pPr>
            <a:r>
              <a:rPr lang="en-US" altLang="en-US" sz="2400" dirty="0" smtClean="0"/>
              <a:t>In many cases, resources must be made visible to the subsystem before they can be accessed by the processes running within it.</a:t>
            </a:r>
          </a:p>
        </p:txBody>
      </p:sp>
      <p:sp>
        <p:nvSpPr>
          <p:cNvPr id="806918" name="Text Box 6"/>
          <p:cNvSpPr txBox="1">
            <a:spLocks noChangeArrowheads="1"/>
          </p:cNvSpPr>
          <p:nvPr/>
        </p:nvSpPr>
        <p:spPr bwMode="auto">
          <a:xfrm>
            <a:off x="2133600" y="5821363"/>
            <a:ext cx="4876800" cy="427037"/>
          </a:xfrm>
          <a:prstGeom prst="rect">
            <a:avLst/>
          </a:prstGeom>
          <a:solidFill>
            <a:schemeClr val="accent3"/>
          </a:solidFill>
          <a:ln w="9525">
            <a:noFill/>
            <a:miter lim="800000"/>
            <a:headEnd/>
            <a:tailEnd/>
          </a:ln>
          <a:effectLst/>
        </p:spPr>
        <p:txBody>
          <a:bodyPr anchor="ctr">
            <a:spAutoFit/>
          </a:bodyPr>
          <a:lstStyle/>
          <a:p>
            <a:pPr>
              <a:defRPr/>
            </a:pPr>
            <a:r>
              <a:rPr lang="en-US" sz="2200" b="1" baseline="0">
                <a:solidFill>
                  <a:srgbClr val="CC3300"/>
                </a:solidFill>
                <a:latin typeface="Times New Roman" charset="0"/>
              </a:rPr>
              <a:t>The next slide provides an illustration. </a:t>
            </a:r>
            <a:endParaRPr lang="en-US" baseline="0">
              <a:latin typeface="Times New Roman" charset="0"/>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8FE263F6-F3B7-4140-8C55-4B005F6DBE74}" type="slidenum">
              <a:rPr lang="en-US" altLang="en-US" sz="1400" smtClean="0"/>
              <a:pPr>
                <a:spcBef>
                  <a:spcPct val="0"/>
                </a:spcBef>
                <a:buFontTx/>
                <a:buNone/>
              </a:pPr>
              <a:t>2</a:t>
            </a:fld>
            <a:endParaRPr lang="en-US" altLang="en-US" sz="1400" smtClean="0"/>
          </a:p>
        </p:txBody>
      </p:sp>
      <p:sp>
        <p:nvSpPr>
          <p:cNvPr id="4099" name="Rectangle 2"/>
          <p:cNvSpPr>
            <a:spLocks noGrp="1" noChangeArrowheads="1"/>
          </p:cNvSpPr>
          <p:nvPr>
            <p:ph type="title"/>
          </p:nvPr>
        </p:nvSpPr>
        <p:spPr>
          <a:xfrm>
            <a:off x="1676400" y="366713"/>
            <a:ext cx="5715000" cy="547687"/>
          </a:xfrm>
        </p:spPr>
        <p:txBody>
          <a:bodyPr/>
          <a:lstStyle/>
          <a:p>
            <a:r>
              <a:rPr lang="en-US" altLang="en-US" sz="3200" b="1" smtClean="0">
                <a:solidFill>
                  <a:schemeClr val="tx1"/>
                </a:solidFill>
                <a:latin typeface="Arial" charset="0"/>
              </a:rPr>
              <a:t>Chapter 8 Objectives</a:t>
            </a:r>
          </a:p>
        </p:txBody>
      </p:sp>
      <p:sp>
        <p:nvSpPr>
          <p:cNvPr id="4100" name="Rectangle 4"/>
          <p:cNvSpPr>
            <a:spLocks noGrp="1" noChangeArrowheads="1"/>
          </p:cNvSpPr>
          <p:nvPr>
            <p:ph type="body" idx="1"/>
          </p:nvPr>
        </p:nvSpPr>
        <p:spPr>
          <a:xfrm>
            <a:off x="762000" y="1447800"/>
            <a:ext cx="7543800" cy="3352800"/>
          </a:xfrm>
          <a:noFill/>
        </p:spPr>
        <p:txBody>
          <a:bodyPr/>
          <a:lstStyle/>
          <a:p>
            <a:pPr>
              <a:lnSpc>
                <a:spcPct val="120000"/>
              </a:lnSpc>
              <a:spcBef>
                <a:spcPct val="40000"/>
              </a:spcBef>
            </a:pPr>
            <a:r>
              <a:rPr lang="en-US" altLang="en-US" sz="2600" dirty="0" smtClean="0">
                <a:latin typeface="Arial" charset="0"/>
              </a:rPr>
              <a:t>Become familiar with the functions provided by operating systems, programming tools, database </a:t>
            </a:r>
            <a:r>
              <a:rPr lang="en-US" altLang="en-US" sz="2600" dirty="0" smtClean="0">
                <a:latin typeface="Arial" charset="0"/>
              </a:rPr>
              <a:t>software, </a:t>
            </a:r>
            <a:r>
              <a:rPr lang="en-US" altLang="en-US" sz="2600" dirty="0" smtClean="0">
                <a:latin typeface="Arial" charset="0"/>
              </a:rPr>
              <a:t>and transaction managers.</a:t>
            </a:r>
          </a:p>
          <a:p>
            <a:pPr>
              <a:lnSpc>
                <a:spcPct val="120000"/>
              </a:lnSpc>
              <a:spcBef>
                <a:spcPct val="40000"/>
              </a:spcBef>
            </a:pPr>
            <a:r>
              <a:rPr lang="en-US" altLang="en-US" sz="2600" dirty="0" smtClean="0">
                <a:latin typeface="Arial" charset="0"/>
              </a:rPr>
              <a:t>Understand the role played by each software component in maintaining the integrity of a computer system and its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DA8F70CC-B5D0-4826-85C3-37AE7EB17B48}" type="slidenum">
              <a:rPr lang="en-US" altLang="en-US" sz="1400" smtClean="0"/>
              <a:pPr>
                <a:spcBef>
                  <a:spcPct val="0"/>
                </a:spcBef>
                <a:buFontTx/>
                <a:buNone/>
              </a:pPr>
              <a:t>20</a:t>
            </a:fld>
            <a:endParaRPr lang="en-US" altLang="en-US" sz="1400" smtClean="0"/>
          </a:p>
        </p:txBody>
      </p:sp>
      <p:sp>
        <p:nvSpPr>
          <p:cNvPr id="22531" name="Rectangle 2"/>
          <p:cNvSpPr>
            <a:spLocks noGrp="1" noChangeArrowheads="1"/>
          </p:cNvSpPr>
          <p:nvPr>
            <p:ph type="title"/>
          </p:nvPr>
        </p:nvSpPr>
        <p:spPr>
          <a:xfrm>
            <a:off x="1600200" y="382588"/>
            <a:ext cx="5943600" cy="547687"/>
          </a:xfrm>
        </p:spPr>
        <p:txBody>
          <a:bodyPr/>
          <a:lstStyle/>
          <a:p>
            <a:r>
              <a:rPr lang="en-US" altLang="en-US" sz="3200" b="1" smtClean="0">
                <a:solidFill>
                  <a:schemeClr val="tx1"/>
                </a:solidFill>
                <a:latin typeface="Arial" charset="0"/>
              </a:rPr>
              <a:t>8.3 Protected Environments</a:t>
            </a:r>
            <a:endParaRPr lang="en-US" altLang="en-US" sz="3200" smtClean="0">
              <a:solidFill>
                <a:schemeClr val="tx1"/>
              </a:solidFill>
              <a:latin typeface="Arial" charset="0"/>
            </a:endParaRPr>
          </a:p>
        </p:txBody>
      </p:sp>
      <p:pic>
        <p:nvPicPr>
          <p:cNvPr id="2253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83058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B1B784AC-4A15-47FD-B1C8-6E0A54A544CB}" type="slidenum">
              <a:rPr lang="en-US" altLang="en-US" sz="1400" smtClean="0"/>
              <a:pPr>
                <a:spcBef>
                  <a:spcPct val="0"/>
                </a:spcBef>
                <a:buFontTx/>
                <a:buNone/>
              </a:pPr>
              <a:t>21</a:t>
            </a:fld>
            <a:endParaRPr lang="en-US" altLang="en-US" sz="1400" smtClean="0"/>
          </a:p>
        </p:txBody>
      </p:sp>
      <p:sp>
        <p:nvSpPr>
          <p:cNvPr id="23555" name="Rectangle 2"/>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8.3 Protected Environments</a:t>
            </a:r>
            <a:endParaRPr lang="en-US" altLang="en-US" sz="3200" smtClean="0">
              <a:solidFill>
                <a:schemeClr val="tx1"/>
              </a:solidFill>
              <a:latin typeface="Arial" charset="0"/>
            </a:endParaRPr>
          </a:p>
        </p:txBody>
      </p:sp>
      <p:sp>
        <p:nvSpPr>
          <p:cNvPr id="23556" name="Rectangle 3"/>
          <p:cNvSpPr>
            <a:spLocks noGrp="1" noChangeArrowheads="1"/>
          </p:cNvSpPr>
          <p:nvPr>
            <p:ph type="body" idx="1"/>
          </p:nvPr>
        </p:nvSpPr>
        <p:spPr>
          <a:xfrm>
            <a:off x="457200" y="1143000"/>
            <a:ext cx="8305800" cy="4267200"/>
          </a:xfrm>
          <a:noFill/>
        </p:spPr>
        <p:txBody>
          <a:bodyPr/>
          <a:lstStyle/>
          <a:p>
            <a:r>
              <a:rPr lang="en-US" altLang="en-US" sz="2600" smtClean="0">
                <a:latin typeface="Arial" charset="0"/>
              </a:rPr>
              <a:t>In very large computers, subsystems do not go far enough to establish a protected environment.  </a:t>
            </a:r>
          </a:p>
          <a:p>
            <a:r>
              <a:rPr lang="en-US" altLang="en-US" sz="2600" smtClean="0">
                <a:latin typeface="Arial" charset="0"/>
              </a:rPr>
              <a:t>Logical partitions (LPARs) provide much higher barriers: Processes running within a logical partition have no access to processes running in another partition unless a connection between them (e.g., FTP) is explicitly established.</a:t>
            </a:r>
          </a:p>
          <a:p>
            <a:r>
              <a:rPr lang="en-US" altLang="en-US" sz="2600" smtClean="0">
                <a:latin typeface="Arial" charset="0"/>
              </a:rPr>
              <a:t>LPARs are an enabling technology for the recent trend of consolidating hundreds of small servers within the confines of a single large system.</a:t>
            </a:r>
            <a:endParaRPr lang="en-US" altLang="en-US" sz="2800" smtClean="0"/>
          </a:p>
        </p:txBody>
      </p:sp>
      <p:sp>
        <p:nvSpPr>
          <p:cNvPr id="811012" name="Text Box 4"/>
          <p:cNvSpPr txBox="1">
            <a:spLocks noChangeArrowheads="1"/>
          </p:cNvSpPr>
          <p:nvPr/>
        </p:nvSpPr>
        <p:spPr bwMode="auto">
          <a:xfrm>
            <a:off x="2133600" y="5715000"/>
            <a:ext cx="4876800" cy="427038"/>
          </a:xfrm>
          <a:prstGeom prst="rect">
            <a:avLst/>
          </a:prstGeom>
          <a:solidFill>
            <a:schemeClr val="accent3"/>
          </a:solidFill>
          <a:ln w="9525">
            <a:noFill/>
            <a:miter lim="800000"/>
            <a:headEnd/>
            <a:tailEnd/>
          </a:ln>
          <a:effectLst/>
        </p:spPr>
        <p:txBody>
          <a:bodyPr anchor="ctr">
            <a:spAutoFit/>
          </a:bodyPr>
          <a:lstStyle/>
          <a:p>
            <a:pPr>
              <a:defRPr/>
            </a:pPr>
            <a:r>
              <a:rPr lang="en-US" sz="2200" b="1" baseline="0" dirty="0">
                <a:solidFill>
                  <a:srgbClr val="CC3300"/>
                </a:solidFill>
                <a:latin typeface="Times New Roman" charset="0"/>
              </a:rPr>
              <a:t>The next slide provides an illustration. </a:t>
            </a:r>
            <a:endParaRPr lang="en-US" baseline="0" dirty="0">
              <a:latin typeface="Times New Roman" charset="0"/>
            </a:endParaRP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03A9BD50-31E7-41BA-BD99-7B0B5AF29448}" type="slidenum">
              <a:rPr lang="en-US" altLang="en-US" sz="1400" smtClean="0"/>
              <a:pPr>
                <a:spcBef>
                  <a:spcPct val="0"/>
                </a:spcBef>
                <a:buFontTx/>
                <a:buNone/>
              </a:pPr>
              <a:t>22</a:t>
            </a:fld>
            <a:endParaRPr lang="en-US" altLang="en-US" sz="1400" smtClean="0"/>
          </a:p>
        </p:txBody>
      </p:sp>
      <p:sp>
        <p:nvSpPr>
          <p:cNvPr id="24579" name="Rectangle 2"/>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8.3 Protected Environments</a:t>
            </a:r>
            <a:endParaRPr lang="en-US" altLang="en-US" sz="3200" smtClean="0">
              <a:solidFill>
                <a:schemeClr val="tx1"/>
              </a:solidFill>
              <a:latin typeface="Arial" charset="0"/>
            </a:endParaRPr>
          </a:p>
        </p:txBody>
      </p:sp>
      <p:pic>
        <p:nvPicPr>
          <p:cNvPr id="2458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28675"/>
            <a:ext cx="8077200"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FACB0060-6DE2-44C9-B153-343F139022DC}" type="slidenum">
              <a:rPr lang="en-US" altLang="en-US" sz="1400" smtClean="0"/>
              <a:pPr>
                <a:spcBef>
                  <a:spcPct val="0"/>
                </a:spcBef>
                <a:buFontTx/>
                <a:buNone/>
              </a:pPr>
              <a:t>23</a:t>
            </a:fld>
            <a:endParaRPr lang="en-US" altLang="en-US" sz="1400" smtClean="0"/>
          </a:p>
        </p:txBody>
      </p:sp>
      <p:sp>
        <p:nvSpPr>
          <p:cNvPr id="25603" name="Rectangle 2"/>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8.4 Programming Tools</a:t>
            </a:r>
            <a:endParaRPr lang="en-US" altLang="en-US" sz="3200" smtClean="0">
              <a:solidFill>
                <a:schemeClr val="tx1"/>
              </a:solidFill>
              <a:latin typeface="Arial" charset="0"/>
            </a:endParaRPr>
          </a:p>
        </p:txBody>
      </p:sp>
      <p:sp>
        <p:nvSpPr>
          <p:cNvPr id="25604" name="Rectangle 3"/>
          <p:cNvSpPr>
            <a:spLocks noGrp="1" noChangeArrowheads="1"/>
          </p:cNvSpPr>
          <p:nvPr>
            <p:ph type="body" idx="1"/>
          </p:nvPr>
        </p:nvSpPr>
        <p:spPr>
          <a:xfrm>
            <a:off x="381000" y="1143000"/>
            <a:ext cx="8305800" cy="4267200"/>
          </a:xfrm>
          <a:noFill/>
        </p:spPr>
        <p:txBody>
          <a:bodyPr/>
          <a:lstStyle/>
          <a:p>
            <a:r>
              <a:rPr lang="en-US" altLang="en-US" sz="2500" smtClean="0">
                <a:latin typeface="Arial" charset="0"/>
              </a:rPr>
              <a:t>Programming tools carry out the mechanics of software creation within the confines of the operating system and hardware environment.</a:t>
            </a:r>
          </a:p>
          <a:p>
            <a:r>
              <a:rPr lang="en-US" altLang="en-US" sz="2500" smtClean="0">
                <a:latin typeface="Arial" charset="0"/>
              </a:rPr>
              <a:t>Assemblers are the simplest of all programming tools. They translate mnemonic instructions to machine code.</a:t>
            </a:r>
          </a:p>
          <a:p>
            <a:r>
              <a:rPr lang="en-US" altLang="en-US" sz="2500" smtClean="0">
                <a:latin typeface="Arial" charset="0"/>
              </a:rPr>
              <a:t>Most assemblers carry out this translation in two passes over the source code.</a:t>
            </a:r>
            <a:r>
              <a:rPr lang="en-US" altLang="en-US" sz="2600" smtClean="0">
                <a:latin typeface="Arial" charset="0"/>
              </a:rPr>
              <a:t>  </a:t>
            </a:r>
          </a:p>
          <a:p>
            <a:pPr lvl="1">
              <a:lnSpc>
                <a:spcPct val="90000"/>
              </a:lnSpc>
              <a:spcBef>
                <a:spcPct val="10000"/>
              </a:spcBef>
            </a:pPr>
            <a:r>
              <a:rPr lang="en-US" altLang="en-US" sz="2400" smtClean="0"/>
              <a:t>The first pass partially assembles the code and builds the symbol table</a:t>
            </a:r>
          </a:p>
          <a:p>
            <a:pPr lvl="1">
              <a:lnSpc>
                <a:spcPct val="90000"/>
              </a:lnSpc>
              <a:spcBef>
                <a:spcPct val="10000"/>
              </a:spcBef>
            </a:pPr>
            <a:r>
              <a:rPr lang="en-US" altLang="en-US" sz="2400" smtClean="0"/>
              <a:t>The second pass completes the instructions by supplying values stored in the symbol table.</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DB9398AC-E3EE-45FE-A424-B424BD362A04}" type="slidenum">
              <a:rPr lang="en-US" altLang="en-US" sz="1400" smtClean="0"/>
              <a:pPr>
                <a:spcBef>
                  <a:spcPct val="0"/>
                </a:spcBef>
                <a:buFontTx/>
                <a:buNone/>
              </a:pPr>
              <a:t>24</a:t>
            </a:fld>
            <a:endParaRPr lang="en-US" altLang="en-US" sz="1400" smtClean="0"/>
          </a:p>
        </p:txBody>
      </p:sp>
      <p:sp>
        <p:nvSpPr>
          <p:cNvPr id="26627" name="Rectangle 2"/>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8.4 Programming Tools</a:t>
            </a:r>
            <a:endParaRPr lang="en-US" altLang="en-US" sz="3200" smtClean="0">
              <a:solidFill>
                <a:schemeClr val="tx1"/>
              </a:solidFill>
              <a:latin typeface="Arial" charset="0"/>
            </a:endParaRPr>
          </a:p>
        </p:txBody>
      </p:sp>
      <p:sp>
        <p:nvSpPr>
          <p:cNvPr id="26628" name="Rectangle 3"/>
          <p:cNvSpPr>
            <a:spLocks noGrp="1" noChangeArrowheads="1"/>
          </p:cNvSpPr>
          <p:nvPr>
            <p:ph type="body" idx="1"/>
          </p:nvPr>
        </p:nvSpPr>
        <p:spPr>
          <a:xfrm>
            <a:off x="609600" y="1066800"/>
            <a:ext cx="8001000" cy="4267200"/>
          </a:xfrm>
          <a:noFill/>
        </p:spPr>
        <p:txBody>
          <a:bodyPr/>
          <a:lstStyle/>
          <a:p>
            <a:r>
              <a:rPr lang="en-US" altLang="en-US" sz="2600" smtClean="0">
                <a:latin typeface="Arial" charset="0"/>
              </a:rPr>
              <a:t>The output of most assemblers is a stream of relocatable binary code.</a:t>
            </a:r>
            <a:endParaRPr lang="en-US" altLang="en-US" sz="2500" smtClean="0">
              <a:latin typeface="Arial" charset="0"/>
            </a:endParaRPr>
          </a:p>
          <a:p>
            <a:pPr lvl="1">
              <a:lnSpc>
                <a:spcPct val="90000"/>
              </a:lnSpc>
              <a:spcBef>
                <a:spcPct val="10000"/>
              </a:spcBef>
            </a:pPr>
            <a:r>
              <a:rPr lang="en-US" altLang="en-US" sz="2400" smtClean="0"/>
              <a:t>In relocatable code, operand addresses are relative to where the operating system chooses to load the program</a:t>
            </a:r>
            <a:r>
              <a:rPr lang="en-US" altLang="en-US" sz="2100" smtClean="0">
                <a:latin typeface="Arial" charset="0"/>
              </a:rPr>
              <a:t>.</a:t>
            </a:r>
          </a:p>
          <a:p>
            <a:pPr lvl="1">
              <a:lnSpc>
                <a:spcPct val="90000"/>
              </a:lnSpc>
              <a:spcBef>
                <a:spcPct val="10000"/>
              </a:spcBef>
            </a:pPr>
            <a:r>
              <a:rPr lang="en-US" altLang="en-US" sz="2400" smtClean="0"/>
              <a:t>Absolute (nonrelocatable) code is most suitable for device and operating system control programming. </a:t>
            </a:r>
          </a:p>
          <a:p>
            <a:pPr>
              <a:spcBef>
                <a:spcPct val="40000"/>
              </a:spcBef>
            </a:pPr>
            <a:r>
              <a:rPr lang="en-US" altLang="en-US" sz="2600" smtClean="0">
                <a:latin typeface="Arial" charset="0"/>
              </a:rPr>
              <a:t>When relocatable code is loaded for execution, special registers provide the base addressing.</a:t>
            </a:r>
          </a:p>
          <a:p>
            <a:pPr>
              <a:spcBef>
                <a:spcPct val="40000"/>
              </a:spcBef>
            </a:pPr>
            <a:r>
              <a:rPr lang="en-US" altLang="en-US" sz="2600" smtClean="0">
                <a:latin typeface="Arial" charset="0"/>
              </a:rPr>
              <a:t>Addresses specified within the program are interpreted as offsets from the base address. </a:t>
            </a:r>
          </a:p>
        </p:txBody>
      </p:sp>
      <p:sp>
        <p:nvSpPr>
          <p:cNvPr id="26629" name="Text Box 4"/>
          <p:cNvSpPr txBox="1">
            <a:spLocks noChangeArrowheads="1"/>
          </p:cNvSpPr>
          <p:nvPr/>
        </p:nvSpPr>
        <p:spPr bwMode="auto">
          <a:xfrm>
            <a:off x="2133600" y="5394325"/>
            <a:ext cx="4267200" cy="427038"/>
          </a:xfrm>
          <a:prstGeom prst="rect">
            <a:avLst/>
          </a:prstGeom>
          <a:solidFill>
            <a:srgbClr val="E5F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15000"/>
              </a:spcBef>
              <a:buFontTx/>
              <a:buNone/>
            </a:pPr>
            <a:r>
              <a:rPr lang="en-US" altLang="en-US" sz="2200" b="1" baseline="0">
                <a:solidFill>
                  <a:srgbClr val="CC3300"/>
                </a:solidFill>
              </a:rPr>
              <a:t>The next slide illustrates this idea. </a:t>
            </a:r>
            <a:endParaRPr lang="en-US" altLang="en-US" sz="2000" baseline="0"/>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0253A90B-93FB-4CA7-8C50-398F4A167E72}" type="slidenum">
              <a:rPr lang="en-US" altLang="en-US" sz="1400" smtClean="0"/>
              <a:pPr>
                <a:spcBef>
                  <a:spcPct val="0"/>
                </a:spcBef>
                <a:buFontTx/>
                <a:buNone/>
              </a:pPr>
              <a:t>25</a:t>
            </a:fld>
            <a:endParaRPr lang="en-US" altLang="en-US" sz="1400" smtClean="0"/>
          </a:p>
        </p:txBody>
      </p:sp>
      <p:sp>
        <p:nvSpPr>
          <p:cNvPr id="27651" name="Rectangle 2"/>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8.4 Programming Tools</a:t>
            </a:r>
            <a:endParaRPr lang="en-US" altLang="en-US" sz="3200" smtClean="0">
              <a:solidFill>
                <a:schemeClr val="tx1"/>
              </a:solidFill>
              <a:latin typeface="Arial" charset="0"/>
            </a:endParaRPr>
          </a:p>
        </p:txBody>
      </p:sp>
      <p:sp>
        <p:nvSpPr>
          <p:cNvPr id="27652" name="Rectangle 3"/>
          <p:cNvSpPr>
            <a:spLocks noGrp="1" noChangeArrowheads="1"/>
          </p:cNvSpPr>
          <p:nvPr>
            <p:ph type="body" idx="1"/>
          </p:nvPr>
        </p:nvSpPr>
        <p:spPr>
          <a:xfrm>
            <a:off x="609600" y="1019175"/>
            <a:ext cx="2590800" cy="533400"/>
          </a:xfrm>
          <a:noFill/>
        </p:spPr>
        <p:txBody>
          <a:bodyPr/>
          <a:lstStyle/>
          <a:p>
            <a:r>
              <a:rPr lang="en-US" altLang="en-US" sz="2600" smtClean="0">
                <a:latin typeface="Arial" charset="0"/>
              </a:rPr>
              <a:t>Example MARIE Code </a:t>
            </a:r>
          </a:p>
        </p:txBody>
      </p:sp>
      <p:pic>
        <p:nvPicPr>
          <p:cNvPr id="27653"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981075"/>
            <a:ext cx="54102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0" y="2286000"/>
            <a:ext cx="1905000" cy="1965325"/>
          </a:xfrm>
          <a:prstGeom prst="rect">
            <a:avLst/>
          </a:prstGeom>
          <a:noFill/>
          <a:ln w="19050">
            <a:solidFill>
              <a:schemeClr val="tx1"/>
            </a:solidFill>
          </a:ln>
        </p:spPr>
        <p:txBody>
          <a:bodyPr tIns="274320" anchor="ctr">
            <a:spAutoFit/>
          </a:bodyPr>
          <a:lstStyle/>
          <a:p>
            <a:pPr>
              <a:defRPr/>
            </a:pPr>
            <a:r>
              <a:rPr lang="en-US" altLang="en-US" sz="3200" dirty="0">
                <a:latin typeface="+mn-lt"/>
              </a:rPr>
              <a:t>Assembled version is on top right. The “+” indicates relative offset.</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2C40A1C6-83C3-48E1-8B86-2EFB35D2C864}" type="slidenum">
              <a:rPr lang="en-US" altLang="en-US" sz="1400" smtClean="0"/>
              <a:pPr>
                <a:spcBef>
                  <a:spcPct val="0"/>
                </a:spcBef>
                <a:buFontTx/>
                <a:buNone/>
              </a:pPr>
              <a:t>26</a:t>
            </a:fld>
            <a:endParaRPr lang="en-US" altLang="en-US" sz="1400" smtClean="0"/>
          </a:p>
        </p:txBody>
      </p:sp>
      <p:sp>
        <p:nvSpPr>
          <p:cNvPr id="28675" name="Rectangle 2"/>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8.4 Programming Tools</a:t>
            </a:r>
            <a:endParaRPr lang="en-US" altLang="en-US" sz="3200" smtClean="0">
              <a:solidFill>
                <a:schemeClr val="tx1"/>
              </a:solidFill>
              <a:latin typeface="Arial" charset="0"/>
            </a:endParaRPr>
          </a:p>
        </p:txBody>
      </p:sp>
      <p:sp>
        <p:nvSpPr>
          <p:cNvPr id="28676" name="Rectangle 3"/>
          <p:cNvSpPr>
            <a:spLocks noGrp="1" noChangeArrowheads="1"/>
          </p:cNvSpPr>
          <p:nvPr>
            <p:ph type="body" idx="1"/>
          </p:nvPr>
        </p:nvSpPr>
        <p:spPr>
          <a:xfrm>
            <a:off x="457200" y="1143000"/>
            <a:ext cx="8229600" cy="4495800"/>
          </a:xfrm>
          <a:noFill/>
        </p:spPr>
        <p:txBody>
          <a:bodyPr/>
          <a:lstStyle/>
          <a:p>
            <a:r>
              <a:rPr lang="en-US" altLang="en-US" sz="2600" smtClean="0">
                <a:latin typeface="Arial" charset="0"/>
              </a:rPr>
              <a:t>The process of assigning physical addresses to program variables is called </a:t>
            </a:r>
            <a:r>
              <a:rPr lang="en-US" altLang="en-US" sz="2600" i="1" smtClean="0">
                <a:latin typeface="Arial" charset="0"/>
              </a:rPr>
              <a:t>binding</a:t>
            </a:r>
            <a:r>
              <a:rPr lang="en-US" altLang="en-US" sz="2600" smtClean="0">
                <a:latin typeface="Arial" charset="0"/>
              </a:rPr>
              <a:t>.</a:t>
            </a:r>
          </a:p>
          <a:p>
            <a:r>
              <a:rPr lang="en-US" altLang="en-US" sz="2600" smtClean="0">
                <a:latin typeface="Arial" charset="0"/>
              </a:rPr>
              <a:t>Binding can occur at compile time, load time, or run time. </a:t>
            </a:r>
          </a:p>
          <a:p>
            <a:r>
              <a:rPr lang="en-US" altLang="en-US" sz="2600" smtClean="0">
                <a:latin typeface="Arial" charset="0"/>
              </a:rPr>
              <a:t>Compile time binding gives us absolute code.</a:t>
            </a:r>
          </a:p>
          <a:p>
            <a:r>
              <a:rPr lang="en-US" altLang="en-US" sz="2600" smtClean="0">
                <a:latin typeface="Arial" charset="0"/>
              </a:rPr>
              <a:t>Load time binding assigns physical addresses as the program is loaded into memory.</a:t>
            </a:r>
          </a:p>
          <a:p>
            <a:pPr lvl="1">
              <a:lnSpc>
                <a:spcPct val="90000"/>
              </a:lnSpc>
              <a:spcBef>
                <a:spcPct val="10000"/>
              </a:spcBef>
            </a:pPr>
            <a:r>
              <a:rPr lang="en-US" altLang="en-US" sz="2400" smtClean="0"/>
              <a:t>With load time, binding the program cannot be moved!</a:t>
            </a:r>
          </a:p>
          <a:p>
            <a:pPr>
              <a:spcBef>
                <a:spcPct val="25000"/>
              </a:spcBef>
            </a:pPr>
            <a:r>
              <a:rPr lang="en-US" altLang="en-US" sz="2600" smtClean="0">
                <a:latin typeface="Arial" charset="0"/>
              </a:rPr>
              <a:t>Run time binding requires a base register to carry out the address mapping.</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E1AAC38F-C1FD-416A-AD21-204AC696F16B}" type="slidenum">
              <a:rPr lang="en-US" altLang="en-US" sz="1400" smtClean="0"/>
              <a:pPr>
                <a:spcBef>
                  <a:spcPct val="0"/>
                </a:spcBef>
                <a:buFontTx/>
                <a:buNone/>
              </a:pPr>
              <a:t>27</a:t>
            </a:fld>
            <a:endParaRPr lang="en-US" altLang="en-US" sz="1400" smtClean="0"/>
          </a:p>
        </p:txBody>
      </p:sp>
      <p:sp>
        <p:nvSpPr>
          <p:cNvPr id="29699" name="Rectangle 2"/>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8.4 Programming Tools</a:t>
            </a:r>
            <a:endParaRPr lang="en-US" altLang="en-US" sz="3200" smtClean="0">
              <a:solidFill>
                <a:schemeClr val="tx1"/>
              </a:solidFill>
              <a:latin typeface="Arial" charset="0"/>
            </a:endParaRPr>
          </a:p>
        </p:txBody>
      </p:sp>
      <p:sp>
        <p:nvSpPr>
          <p:cNvPr id="29700" name="Rectangle 3"/>
          <p:cNvSpPr>
            <a:spLocks noGrp="1" noChangeArrowheads="1"/>
          </p:cNvSpPr>
          <p:nvPr>
            <p:ph type="body" idx="1"/>
          </p:nvPr>
        </p:nvSpPr>
        <p:spPr>
          <a:xfrm>
            <a:off x="381000" y="1219200"/>
            <a:ext cx="8229600" cy="4419600"/>
          </a:xfrm>
          <a:noFill/>
        </p:spPr>
        <p:txBody>
          <a:bodyPr/>
          <a:lstStyle/>
          <a:p>
            <a:r>
              <a:rPr lang="en-US" altLang="en-US" sz="2600" smtClean="0">
                <a:latin typeface="Arial" charset="0"/>
              </a:rPr>
              <a:t>On most systems, binary instructions must pass through a link editor (or linker) to create an executable module. </a:t>
            </a:r>
          </a:p>
          <a:p>
            <a:r>
              <a:rPr lang="en-US" altLang="en-US" sz="2600" smtClean="0">
                <a:latin typeface="Arial" charset="0"/>
              </a:rPr>
              <a:t>Link editors incorporate various binary routines into a single executable file as called for by a program’s external symbols.</a:t>
            </a:r>
          </a:p>
          <a:p>
            <a:r>
              <a:rPr lang="en-US" altLang="en-US" sz="2600" smtClean="0">
                <a:latin typeface="Arial" charset="0"/>
              </a:rPr>
              <a:t>Like assemblers, link editors perform two passes: The first pass creates a symbol table and the second resolves references to the values in the symbol table.</a:t>
            </a:r>
          </a:p>
        </p:txBody>
      </p:sp>
      <p:sp>
        <p:nvSpPr>
          <p:cNvPr id="29701" name="Text Box 4"/>
          <p:cNvSpPr txBox="1">
            <a:spLocks noChangeArrowheads="1"/>
          </p:cNvSpPr>
          <p:nvPr/>
        </p:nvSpPr>
        <p:spPr bwMode="auto">
          <a:xfrm>
            <a:off x="1524000" y="5821363"/>
            <a:ext cx="5867400" cy="427037"/>
          </a:xfrm>
          <a:prstGeom prst="rect">
            <a:avLst/>
          </a:prstGeom>
          <a:solidFill>
            <a:srgbClr val="E5F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15000"/>
              </a:spcBef>
              <a:buFontTx/>
              <a:buNone/>
            </a:pPr>
            <a:r>
              <a:rPr lang="en-US" altLang="en-US" sz="2200" b="1" baseline="0">
                <a:solidFill>
                  <a:srgbClr val="CC3300"/>
                </a:solidFill>
              </a:rPr>
              <a:t>The next slide shows this process schematically. </a:t>
            </a:r>
            <a:endParaRPr lang="en-US" altLang="en-US" sz="2000" baseline="0"/>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7E685742-FE7D-402E-B3CB-42BFAD6AF063}" type="slidenum">
              <a:rPr lang="en-US" altLang="en-US" sz="1400" smtClean="0"/>
              <a:pPr>
                <a:spcBef>
                  <a:spcPct val="0"/>
                </a:spcBef>
                <a:buFontTx/>
                <a:buNone/>
              </a:pPr>
              <a:t>28</a:t>
            </a:fld>
            <a:endParaRPr lang="en-US" altLang="en-US" sz="1400" smtClean="0"/>
          </a:p>
        </p:txBody>
      </p:sp>
      <p:sp>
        <p:nvSpPr>
          <p:cNvPr id="30723" name="Rectangle 6"/>
          <p:cNvSpPr>
            <a:spLocks noGrp="1" noChangeArrowheads="1"/>
          </p:cNvSpPr>
          <p:nvPr>
            <p:ph type="title"/>
          </p:nvPr>
        </p:nvSpPr>
        <p:spPr>
          <a:xfrm>
            <a:off x="1600200" y="304800"/>
            <a:ext cx="5943600" cy="547688"/>
          </a:xfrm>
          <a:noFill/>
        </p:spPr>
        <p:txBody>
          <a:bodyPr/>
          <a:lstStyle/>
          <a:p>
            <a:r>
              <a:rPr lang="en-US" altLang="en-US" sz="3200" b="1" smtClean="0">
                <a:solidFill>
                  <a:schemeClr val="tx1"/>
                </a:solidFill>
                <a:latin typeface="Arial" charset="0"/>
              </a:rPr>
              <a:t>8.4 Programming Tools</a:t>
            </a:r>
            <a:endParaRPr lang="en-US" altLang="en-US" sz="3200" smtClean="0">
              <a:solidFill>
                <a:schemeClr val="tx1"/>
              </a:solidFill>
              <a:latin typeface="Arial" charset="0"/>
            </a:endParaRPr>
          </a:p>
        </p:txBody>
      </p:sp>
      <p:pic>
        <p:nvPicPr>
          <p:cNvPr id="30724"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2488" y="842963"/>
            <a:ext cx="743902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F42F6835-5B18-41C0-A3BE-1A1586C1022B}" type="slidenum">
              <a:rPr lang="en-US" altLang="en-US" sz="1400" smtClean="0"/>
              <a:pPr>
                <a:spcBef>
                  <a:spcPct val="0"/>
                </a:spcBef>
                <a:buFontTx/>
                <a:buNone/>
              </a:pPr>
              <a:t>29</a:t>
            </a:fld>
            <a:endParaRPr lang="en-US" altLang="en-US" sz="1400" smtClean="0"/>
          </a:p>
        </p:txBody>
      </p:sp>
      <p:sp>
        <p:nvSpPr>
          <p:cNvPr id="31747" name="Rectangle 2"/>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8.4 Programming Tools</a:t>
            </a:r>
            <a:endParaRPr lang="en-US" altLang="en-US" sz="3200" smtClean="0">
              <a:solidFill>
                <a:schemeClr val="tx1"/>
              </a:solidFill>
              <a:latin typeface="Arial" charset="0"/>
            </a:endParaRPr>
          </a:p>
        </p:txBody>
      </p:sp>
      <p:sp>
        <p:nvSpPr>
          <p:cNvPr id="31748" name="Rectangle 3"/>
          <p:cNvSpPr>
            <a:spLocks noGrp="1" noChangeArrowheads="1"/>
          </p:cNvSpPr>
          <p:nvPr>
            <p:ph type="body" idx="1"/>
          </p:nvPr>
        </p:nvSpPr>
        <p:spPr>
          <a:xfrm>
            <a:off x="457200" y="1219200"/>
            <a:ext cx="8229600" cy="4648200"/>
          </a:xfrm>
          <a:noFill/>
        </p:spPr>
        <p:txBody>
          <a:bodyPr/>
          <a:lstStyle/>
          <a:p>
            <a:r>
              <a:rPr lang="en-US" altLang="en-US" sz="2600" smtClean="0">
                <a:latin typeface="Arial" charset="0"/>
              </a:rPr>
              <a:t>Dynamic linking is when the link editing is delayed until load time or at run time. </a:t>
            </a:r>
          </a:p>
          <a:p>
            <a:r>
              <a:rPr lang="en-US" altLang="en-US" sz="2600" smtClean="0">
                <a:latin typeface="Arial" charset="0"/>
              </a:rPr>
              <a:t>External modules are loaded from from </a:t>
            </a:r>
            <a:r>
              <a:rPr lang="en-US" altLang="en-US" sz="2600" i="1" smtClean="0">
                <a:latin typeface="Arial" charset="0"/>
              </a:rPr>
              <a:t>dynamic link libraries</a:t>
            </a:r>
            <a:r>
              <a:rPr lang="en-US" altLang="en-US" sz="2600" smtClean="0">
                <a:latin typeface="Arial" charset="0"/>
              </a:rPr>
              <a:t> (DLLs).</a:t>
            </a:r>
          </a:p>
          <a:p>
            <a:r>
              <a:rPr lang="en-US" altLang="en-US" sz="2600" smtClean="0">
                <a:latin typeface="Arial" charset="0"/>
              </a:rPr>
              <a:t>Load time dynamic linking slows down program loading, but calls to the DLLs are faster.</a:t>
            </a:r>
          </a:p>
          <a:p>
            <a:r>
              <a:rPr lang="en-US" altLang="en-US" sz="2600" smtClean="0">
                <a:latin typeface="Arial" charset="0"/>
              </a:rPr>
              <a:t>Run time dynamic linking occurs when an external module is first called, causing slower execution time.</a:t>
            </a:r>
          </a:p>
          <a:p>
            <a:pPr lvl="1"/>
            <a:r>
              <a:rPr lang="en-US" altLang="en-US" sz="2400" smtClean="0"/>
              <a:t>Dynamic linking makes program modules smaller, but carries the risk that the programmer may not have control over the DLL.</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09C49DFC-6893-49DF-A2B4-0D65E010AF77}" type="slidenum">
              <a:rPr lang="en-US" altLang="en-US" sz="1400" smtClean="0"/>
              <a:pPr>
                <a:spcBef>
                  <a:spcPct val="0"/>
                </a:spcBef>
                <a:buFontTx/>
                <a:buNone/>
              </a:pPr>
              <a:t>3</a:t>
            </a:fld>
            <a:endParaRPr lang="en-US" altLang="en-US" sz="1400" smtClean="0"/>
          </a:p>
        </p:txBody>
      </p:sp>
      <p:sp>
        <p:nvSpPr>
          <p:cNvPr id="5123" name="Rectangle 2"/>
          <p:cNvSpPr>
            <a:spLocks noGrp="1" noChangeArrowheads="1"/>
          </p:cNvSpPr>
          <p:nvPr>
            <p:ph type="title"/>
          </p:nvPr>
        </p:nvSpPr>
        <p:spPr>
          <a:xfrm>
            <a:off x="1600200" y="290513"/>
            <a:ext cx="5943600" cy="547687"/>
          </a:xfrm>
        </p:spPr>
        <p:txBody>
          <a:bodyPr/>
          <a:lstStyle/>
          <a:p>
            <a:r>
              <a:rPr lang="en-US" altLang="en-US" sz="3200" b="1" smtClean="0">
                <a:solidFill>
                  <a:schemeClr val="tx1"/>
                </a:solidFill>
                <a:latin typeface="Arial" charset="0"/>
              </a:rPr>
              <a:t>8.1 Introduction</a:t>
            </a:r>
            <a:endParaRPr lang="en-US" altLang="en-US" sz="3200" smtClean="0">
              <a:solidFill>
                <a:schemeClr val="tx1"/>
              </a:solidFill>
              <a:latin typeface="Arial" charset="0"/>
            </a:endParaRPr>
          </a:p>
        </p:txBody>
      </p:sp>
      <p:sp>
        <p:nvSpPr>
          <p:cNvPr id="5124" name="Rectangle 3"/>
          <p:cNvSpPr>
            <a:spLocks noGrp="1" noChangeArrowheads="1"/>
          </p:cNvSpPr>
          <p:nvPr>
            <p:ph type="body" idx="1"/>
          </p:nvPr>
        </p:nvSpPr>
        <p:spPr>
          <a:xfrm>
            <a:off x="762000" y="1143000"/>
            <a:ext cx="7620000" cy="4267200"/>
          </a:xfrm>
          <a:noFill/>
        </p:spPr>
        <p:txBody>
          <a:bodyPr/>
          <a:lstStyle/>
          <a:p>
            <a:pPr>
              <a:spcBef>
                <a:spcPct val="40000"/>
              </a:spcBef>
            </a:pPr>
            <a:r>
              <a:rPr lang="en-US" altLang="en-US" sz="2700" smtClean="0">
                <a:latin typeface="Arial" charset="0"/>
              </a:rPr>
              <a:t>The biggest and fastest computer in the world is of no use if it cannot efficiently provide beneficial services to its users.</a:t>
            </a:r>
          </a:p>
          <a:p>
            <a:pPr>
              <a:spcBef>
                <a:spcPct val="40000"/>
              </a:spcBef>
            </a:pPr>
            <a:r>
              <a:rPr lang="en-US" altLang="en-US" sz="2700" smtClean="0">
                <a:latin typeface="Arial" charset="0"/>
              </a:rPr>
              <a:t>Users see the computer through their application programs. These programs are ultimately executed by computer hardware.</a:t>
            </a:r>
          </a:p>
          <a:p>
            <a:pPr>
              <a:spcBef>
                <a:spcPct val="40000"/>
              </a:spcBef>
            </a:pPr>
            <a:r>
              <a:rPr lang="en-US" altLang="en-US" sz="2700" smtClean="0">
                <a:latin typeface="Arial" charset="0"/>
              </a:rPr>
              <a:t>System software-- in the form of operating systems and middleware-- is the glue that holds everything together.</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11CA7B29-A237-46CA-A2B6-4A512B7261FD}" type="slidenum">
              <a:rPr lang="en-US" altLang="en-US" sz="1400" smtClean="0"/>
              <a:pPr>
                <a:spcBef>
                  <a:spcPct val="0"/>
                </a:spcBef>
                <a:buFontTx/>
                <a:buNone/>
              </a:pPr>
              <a:t>30</a:t>
            </a:fld>
            <a:endParaRPr lang="en-US" altLang="en-US" sz="1400" smtClean="0"/>
          </a:p>
        </p:txBody>
      </p:sp>
      <p:sp>
        <p:nvSpPr>
          <p:cNvPr id="32771" name="Rectangle 2051"/>
          <p:cNvSpPr>
            <a:spLocks noGrp="1" noChangeArrowheads="1"/>
          </p:cNvSpPr>
          <p:nvPr>
            <p:ph type="title"/>
          </p:nvPr>
        </p:nvSpPr>
        <p:spPr>
          <a:xfrm>
            <a:off x="1600200" y="304800"/>
            <a:ext cx="5943600" cy="547688"/>
          </a:xfrm>
          <a:noFill/>
        </p:spPr>
        <p:txBody>
          <a:bodyPr/>
          <a:lstStyle/>
          <a:p>
            <a:r>
              <a:rPr lang="en-US" altLang="en-US" sz="3200" b="1" smtClean="0">
                <a:solidFill>
                  <a:schemeClr val="tx1"/>
                </a:solidFill>
                <a:latin typeface="Arial" charset="0"/>
              </a:rPr>
              <a:t>8.4 Programming Tools</a:t>
            </a:r>
            <a:endParaRPr lang="en-US" altLang="en-US" sz="3200" smtClean="0">
              <a:solidFill>
                <a:schemeClr val="tx1"/>
              </a:solidFill>
              <a:latin typeface="Arial" charset="0"/>
            </a:endParaRPr>
          </a:p>
        </p:txBody>
      </p:sp>
      <p:sp>
        <p:nvSpPr>
          <p:cNvPr id="32772" name="Rectangle 2052"/>
          <p:cNvSpPr>
            <a:spLocks noGrp="1" noChangeArrowheads="1"/>
          </p:cNvSpPr>
          <p:nvPr>
            <p:ph type="body" idx="1"/>
          </p:nvPr>
        </p:nvSpPr>
        <p:spPr>
          <a:xfrm>
            <a:off x="685800" y="1143000"/>
            <a:ext cx="7772400" cy="4267200"/>
          </a:xfrm>
          <a:noFill/>
        </p:spPr>
        <p:txBody>
          <a:bodyPr/>
          <a:lstStyle/>
          <a:p>
            <a:pPr>
              <a:spcBef>
                <a:spcPct val="40000"/>
              </a:spcBef>
            </a:pPr>
            <a:r>
              <a:rPr lang="en-US" altLang="en-US" sz="2600" smtClean="0">
                <a:latin typeface="Arial" charset="0"/>
              </a:rPr>
              <a:t>Assembly language is considered a “second generation” programming language (2GL).</a:t>
            </a:r>
          </a:p>
          <a:p>
            <a:pPr>
              <a:spcBef>
                <a:spcPct val="40000"/>
              </a:spcBef>
            </a:pPr>
            <a:r>
              <a:rPr lang="en-US" altLang="en-US" sz="2600" smtClean="0">
                <a:latin typeface="Arial" charset="0"/>
              </a:rPr>
              <a:t>Compiled programming languages, such as C, C++, Pascal, and COBOL, are “third generation” languages (3GLs).</a:t>
            </a:r>
          </a:p>
          <a:p>
            <a:pPr>
              <a:spcBef>
                <a:spcPct val="40000"/>
              </a:spcBef>
            </a:pPr>
            <a:r>
              <a:rPr lang="en-US" altLang="en-US" sz="2600" smtClean="0">
                <a:latin typeface="Arial" charset="0"/>
              </a:rPr>
              <a:t>Each language generation presents problem solving tools that are closer to how people think and farther away from how the machine implements the solution.</a:t>
            </a: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117FB7E5-45E1-42BD-A47E-06F89EC96B73}" type="slidenum">
              <a:rPr lang="en-US" altLang="en-US" sz="1400" smtClean="0"/>
              <a:pPr>
                <a:spcBef>
                  <a:spcPct val="0"/>
                </a:spcBef>
                <a:buFontTx/>
                <a:buNone/>
              </a:pPr>
              <a:t>31</a:t>
            </a:fld>
            <a:endParaRPr lang="en-US" altLang="en-US" sz="1400" smtClean="0"/>
          </a:p>
        </p:txBody>
      </p:sp>
      <p:sp>
        <p:nvSpPr>
          <p:cNvPr id="33795" name="Rectangle 2050"/>
          <p:cNvSpPr>
            <a:spLocks noGrp="1" noChangeArrowheads="1"/>
          </p:cNvSpPr>
          <p:nvPr>
            <p:ph type="title"/>
          </p:nvPr>
        </p:nvSpPr>
        <p:spPr>
          <a:xfrm>
            <a:off x="1600200" y="304800"/>
            <a:ext cx="5943600" cy="547688"/>
          </a:xfrm>
          <a:noFill/>
        </p:spPr>
        <p:txBody>
          <a:bodyPr/>
          <a:lstStyle/>
          <a:p>
            <a:r>
              <a:rPr lang="en-US" altLang="en-US" sz="3200" b="1" smtClean="0">
                <a:solidFill>
                  <a:schemeClr val="tx1"/>
                </a:solidFill>
                <a:latin typeface="Arial" charset="0"/>
              </a:rPr>
              <a:t>8.4 Programming Tools</a:t>
            </a:r>
            <a:endParaRPr lang="en-US" altLang="en-US" sz="3200" smtClean="0">
              <a:solidFill>
                <a:schemeClr val="tx1"/>
              </a:solidFill>
              <a:latin typeface="Arial" charset="0"/>
            </a:endParaRPr>
          </a:p>
        </p:txBody>
      </p:sp>
      <p:sp>
        <p:nvSpPr>
          <p:cNvPr id="33796" name="Text Box 2055"/>
          <p:cNvSpPr txBox="1">
            <a:spLocks noChangeArrowheads="1"/>
          </p:cNvSpPr>
          <p:nvPr/>
        </p:nvSpPr>
        <p:spPr bwMode="auto">
          <a:xfrm>
            <a:off x="333375" y="5410200"/>
            <a:ext cx="8505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15000"/>
              </a:spcBef>
              <a:buFontTx/>
              <a:buNone/>
            </a:pPr>
            <a:r>
              <a:rPr lang="en-US" altLang="en-US" sz="2400" baseline="0">
                <a:latin typeface="Arial" charset="0"/>
              </a:rPr>
              <a:t>Keep in mind that the computer can understand only the 1GL!</a:t>
            </a:r>
          </a:p>
        </p:txBody>
      </p:sp>
      <p:pic>
        <p:nvPicPr>
          <p:cNvPr id="3379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3250" y="1066800"/>
            <a:ext cx="79660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F5AA88A6-22B3-480B-9BA9-44B55315F204}" type="slidenum">
              <a:rPr lang="en-US" altLang="en-US" sz="1400" smtClean="0"/>
              <a:pPr>
                <a:spcBef>
                  <a:spcPct val="0"/>
                </a:spcBef>
                <a:buFontTx/>
                <a:buNone/>
              </a:pPr>
              <a:t>32</a:t>
            </a:fld>
            <a:endParaRPr lang="en-US" altLang="en-US" sz="1400" smtClean="0"/>
          </a:p>
        </p:txBody>
      </p:sp>
      <p:sp>
        <p:nvSpPr>
          <p:cNvPr id="34819" name="Rectangle 2050"/>
          <p:cNvSpPr>
            <a:spLocks noGrp="1" noChangeArrowheads="1"/>
          </p:cNvSpPr>
          <p:nvPr>
            <p:ph type="title"/>
          </p:nvPr>
        </p:nvSpPr>
        <p:spPr>
          <a:xfrm>
            <a:off x="1600200" y="382588"/>
            <a:ext cx="5943600" cy="547687"/>
          </a:xfrm>
          <a:noFill/>
        </p:spPr>
        <p:txBody>
          <a:bodyPr/>
          <a:lstStyle/>
          <a:p>
            <a:r>
              <a:rPr lang="en-US" altLang="en-US" sz="3200" b="1" smtClean="0">
                <a:solidFill>
                  <a:schemeClr val="tx1"/>
                </a:solidFill>
                <a:latin typeface="Arial" charset="0"/>
              </a:rPr>
              <a:t>8.4 Programming Tools</a:t>
            </a:r>
            <a:endParaRPr lang="en-US" altLang="en-US" sz="3200" smtClean="0">
              <a:solidFill>
                <a:schemeClr val="tx1"/>
              </a:solidFill>
              <a:latin typeface="Arial" charset="0"/>
            </a:endParaRPr>
          </a:p>
        </p:txBody>
      </p:sp>
      <p:sp>
        <p:nvSpPr>
          <p:cNvPr id="34820" name="Rectangle 2051"/>
          <p:cNvSpPr>
            <a:spLocks noGrp="1" noChangeArrowheads="1"/>
          </p:cNvSpPr>
          <p:nvPr>
            <p:ph type="body" idx="1"/>
          </p:nvPr>
        </p:nvSpPr>
        <p:spPr>
          <a:xfrm>
            <a:off x="533400" y="1219200"/>
            <a:ext cx="8153400" cy="4267200"/>
          </a:xfrm>
          <a:noFill/>
        </p:spPr>
        <p:txBody>
          <a:bodyPr/>
          <a:lstStyle/>
          <a:p>
            <a:pPr>
              <a:spcBef>
                <a:spcPct val="40000"/>
              </a:spcBef>
            </a:pPr>
            <a:r>
              <a:rPr lang="en-US" altLang="en-US" sz="2600" smtClean="0">
                <a:latin typeface="Arial" charset="0"/>
              </a:rPr>
              <a:t>Compilers bridge the semantic gap between the higher level language and the machine’s binary instructions.</a:t>
            </a:r>
          </a:p>
          <a:p>
            <a:pPr>
              <a:spcBef>
                <a:spcPct val="40000"/>
              </a:spcBef>
            </a:pPr>
            <a:r>
              <a:rPr lang="en-US" altLang="en-US" sz="2600" smtClean="0">
                <a:latin typeface="Arial" charset="0"/>
              </a:rPr>
              <a:t>Most compilers effect this translation in a six-phase process.  The first three are analysis phases:</a:t>
            </a:r>
          </a:p>
          <a:p>
            <a:pPr lvl="1">
              <a:spcBef>
                <a:spcPct val="40000"/>
              </a:spcBef>
              <a:buFontTx/>
              <a:buNone/>
            </a:pPr>
            <a:r>
              <a:rPr lang="en-US" altLang="en-US" sz="2200" smtClean="0"/>
              <a:t>1. </a:t>
            </a:r>
            <a:r>
              <a:rPr lang="en-US" altLang="en-US" sz="2200" b="1" smtClean="0"/>
              <a:t>Lexical analysis</a:t>
            </a:r>
            <a:r>
              <a:rPr lang="en-US" altLang="en-US" sz="2200" smtClean="0"/>
              <a:t> extracts tokens, e.g., reserved words and variables.</a:t>
            </a:r>
          </a:p>
          <a:p>
            <a:pPr lvl="1">
              <a:lnSpc>
                <a:spcPct val="90000"/>
              </a:lnSpc>
              <a:spcBef>
                <a:spcPct val="40000"/>
              </a:spcBef>
              <a:buFontTx/>
              <a:buNone/>
            </a:pPr>
            <a:r>
              <a:rPr lang="en-US" altLang="en-US" sz="2200" smtClean="0"/>
              <a:t>2. </a:t>
            </a:r>
            <a:r>
              <a:rPr lang="en-US" altLang="en-US" sz="2200" b="1" smtClean="0"/>
              <a:t>Syntax analysis</a:t>
            </a:r>
            <a:r>
              <a:rPr lang="en-US" altLang="en-US" sz="2200" smtClean="0"/>
              <a:t> (parsing) checks statement construction.</a:t>
            </a:r>
          </a:p>
          <a:p>
            <a:pPr lvl="1">
              <a:spcBef>
                <a:spcPct val="40000"/>
              </a:spcBef>
              <a:buFontTx/>
              <a:buNone/>
            </a:pPr>
            <a:r>
              <a:rPr lang="en-US" altLang="en-US" sz="2200" smtClean="0"/>
              <a:t>3. </a:t>
            </a:r>
            <a:r>
              <a:rPr lang="en-US" altLang="en-US" sz="2200" b="1" smtClean="0"/>
              <a:t>Semantic analysis</a:t>
            </a:r>
            <a:r>
              <a:rPr lang="en-US" altLang="en-US" sz="2200" smtClean="0"/>
              <a:t> checks data types and the validity of operators.</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8F9FF8DF-B41C-41AB-8C95-D2854FFD3CE7}" type="slidenum">
              <a:rPr lang="en-US" altLang="en-US" sz="1400" smtClean="0"/>
              <a:pPr>
                <a:spcBef>
                  <a:spcPct val="0"/>
                </a:spcBef>
                <a:buFontTx/>
                <a:buNone/>
              </a:pPr>
              <a:t>33</a:t>
            </a:fld>
            <a:endParaRPr lang="en-US" altLang="en-US" sz="1400" smtClean="0"/>
          </a:p>
        </p:txBody>
      </p:sp>
      <p:sp>
        <p:nvSpPr>
          <p:cNvPr id="35843" name="Rectangle 1026"/>
          <p:cNvSpPr>
            <a:spLocks noGrp="1" noChangeArrowheads="1"/>
          </p:cNvSpPr>
          <p:nvPr>
            <p:ph type="title"/>
          </p:nvPr>
        </p:nvSpPr>
        <p:spPr>
          <a:xfrm>
            <a:off x="1600200" y="304800"/>
            <a:ext cx="5943600" cy="547688"/>
          </a:xfrm>
          <a:noFill/>
        </p:spPr>
        <p:txBody>
          <a:bodyPr/>
          <a:lstStyle/>
          <a:p>
            <a:r>
              <a:rPr lang="en-US" altLang="en-US" sz="3200" b="1" smtClean="0">
                <a:solidFill>
                  <a:schemeClr val="tx1"/>
                </a:solidFill>
                <a:latin typeface="Arial" charset="0"/>
              </a:rPr>
              <a:t>8.4 Programming Tools</a:t>
            </a:r>
            <a:endParaRPr lang="en-US" altLang="en-US" sz="3200" smtClean="0">
              <a:solidFill>
                <a:schemeClr val="tx1"/>
              </a:solidFill>
              <a:latin typeface="Arial" charset="0"/>
            </a:endParaRPr>
          </a:p>
        </p:txBody>
      </p:sp>
      <p:sp>
        <p:nvSpPr>
          <p:cNvPr id="35844" name="Rectangle 1027"/>
          <p:cNvSpPr>
            <a:spLocks noGrp="1" noChangeArrowheads="1"/>
          </p:cNvSpPr>
          <p:nvPr>
            <p:ph type="body" idx="1"/>
          </p:nvPr>
        </p:nvSpPr>
        <p:spPr>
          <a:xfrm>
            <a:off x="533400" y="1143000"/>
            <a:ext cx="8153400" cy="4495800"/>
          </a:xfrm>
          <a:noFill/>
        </p:spPr>
        <p:txBody>
          <a:bodyPr/>
          <a:lstStyle/>
          <a:p>
            <a:pPr>
              <a:spcBef>
                <a:spcPct val="40000"/>
              </a:spcBef>
            </a:pPr>
            <a:r>
              <a:rPr lang="en-US" altLang="en-US" sz="2600" smtClean="0">
                <a:latin typeface="Arial" charset="0"/>
              </a:rPr>
              <a:t>The last three compiler phases are synthesis phases:</a:t>
            </a:r>
          </a:p>
          <a:p>
            <a:pPr lvl="1">
              <a:spcBef>
                <a:spcPct val="10000"/>
              </a:spcBef>
              <a:buFontTx/>
              <a:buNone/>
            </a:pPr>
            <a:r>
              <a:rPr lang="en-US" altLang="en-US" sz="2200" smtClean="0"/>
              <a:t>4. </a:t>
            </a:r>
            <a:r>
              <a:rPr lang="en-US" altLang="en-US" sz="2200" b="1" smtClean="0"/>
              <a:t>Intermediate code generation</a:t>
            </a:r>
            <a:r>
              <a:rPr lang="en-US" altLang="en-US" sz="2200" smtClean="0"/>
              <a:t> creates </a:t>
            </a:r>
            <a:r>
              <a:rPr lang="en-US" altLang="en-US" sz="2200" i="1" smtClean="0"/>
              <a:t>three address code</a:t>
            </a:r>
            <a:r>
              <a:rPr lang="en-US" altLang="en-US" sz="2200" smtClean="0"/>
              <a:t> to facilitate optimization and translation.</a:t>
            </a:r>
          </a:p>
          <a:p>
            <a:pPr lvl="1">
              <a:lnSpc>
                <a:spcPct val="90000"/>
              </a:lnSpc>
              <a:spcBef>
                <a:spcPct val="40000"/>
              </a:spcBef>
              <a:buFontTx/>
              <a:buNone/>
            </a:pPr>
            <a:r>
              <a:rPr lang="en-US" altLang="en-US" sz="2200" smtClean="0"/>
              <a:t>5. </a:t>
            </a:r>
            <a:r>
              <a:rPr lang="en-US" altLang="en-US" sz="2200" b="1" smtClean="0"/>
              <a:t>Optimization</a:t>
            </a:r>
            <a:r>
              <a:rPr lang="en-US" altLang="en-US" sz="2200" smtClean="0"/>
              <a:t> creates assembly code while taking into account architectural features that can make the code efficient.</a:t>
            </a:r>
          </a:p>
          <a:p>
            <a:pPr lvl="1">
              <a:spcBef>
                <a:spcPct val="40000"/>
              </a:spcBef>
              <a:buFontTx/>
              <a:buNone/>
            </a:pPr>
            <a:r>
              <a:rPr lang="en-US" altLang="en-US" sz="2200" smtClean="0"/>
              <a:t>6. </a:t>
            </a:r>
            <a:r>
              <a:rPr lang="en-US" altLang="en-US" sz="2200" b="1" smtClean="0"/>
              <a:t>Code generation</a:t>
            </a:r>
            <a:r>
              <a:rPr lang="en-US" altLang="en-US" sz="2200" smtClean="0"/>
              <a:t> creates binary code from the optimized assembly code.</a:t>
            </a:r>
          </a:p>
          <a:p>
            <a:pPr>
              <a:spcBef>
                <a:spcPct val="25000"/>
              </a:spcBef>
            </a:pPr>
            <a:r>
              <a:rPr lang="en-US" altLang="en-US" sz="2600" smtClean="0">
                <a:latin typeface="Arial" charset="0"/>
              </a:rPr>
              <a:t>Through this modularity, compilers can be written for various platforms by rewriting only the last two phases.</a:t>
            </a:r>
          </a:p>
        </p:txBody>
      </p:sp>
      <p:sp>
        <p:nvSpPr>
          <p:cNvPr id="833540" name="Text Box 1028"/>
          <p:cNvSpPr txBox="1">
            <a:spLocks noChangeArrowheads="1"/>
          </p:cNvSpPr>
          <p:nvPr/>
        </p:nvSpPr>
        <p:spPr bwMode="auto">
          <a:xfrm>
            <a:off x="2133600" y="5562600"/>
            <a:ext cx="5867400" cy="427038"/>
          </a:xfrm>
          <a:prstGeom prst="rect">
            <a:avLst/>
          </a:prstGeom>
          <a:solidFill>
            <a:schemeClr val="accent3"/>
          </a:solidFill>
          <a:ln w="9525">
            <a:noFill/>
            <a:miter lim="800000"/>
            <a:headEnd/>
            <a:tailEnd/>
          </a:ln>
          <a:effectLst/>
        </p:spPr>
        <p:txBody>
          <a:bodyPr anchor="ctr">
            <a:spAutoFit/>
          </a:bodyPr>
          <a:lstStyle/>
          <a:p>
            <a:pPr>
              <a:defRPr/>
            </a:pPr>
            <a:r>
              <a:rPr lang="en-US" sz="2200" b="1" baseline="0" dirty="0">
                <a:solidFill>
                  <a:srgbClr val="CC3300"/>
                </a:solidFill>
                <a:latin typeface="Times New Roman" charset="0"/>
              </a:rPr>
              <a:t>The next slide shows this process graphically. </a:t>
            </a:r>
            <a:endParaRPr lang="en-US" baseline="0" dirty="0">
              <a:latin typeface="Times New Roman"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2AD3EF1D-EFA4-4A17-9C2B-BC71990A473D}" type="slidenum">
              <a:rPr lang="en-US" altLang="en-US" sz="1400" smtClean="0"/>
              <a:pPr>
                <a:spcBef>
                  <a:spcPct val="0"/>
                </a:spcBef>
                <a:buFontTx/>
                <a:buNone/>
              </a:pPr>
              <a:t>34</a:t>
            </a:fld>
            <a:endParaRPr lang="en-US" altLang="en-US" sz="1400" smtClean="0"/>
          </a:p>
        </p:txBody>
      </p:sp>
      <p:sp>
        <p:nvSpPr>
          <p:cNvPr id="36867" name="Rectangle 1026"/>
          <p:cNvSpPr>
            <a:spLocks noGrp="1" noChangeArrowheads="1"/>
          </p:cNvSpPr>
          <p:nvPr>
            <p:ph type="title"/>
          </p:nvPr>
        </p:nvSpPr>
        <p:spPr>
          <a:xfrm>
            <a:off x="1600200" y="228600"/>
            <a:ext cx="5943600" cy="547688"/>
          </a:xfrm>
          <a:noFill/>
        </p:spPr>
        <p:txBody>
          <a:bodyPr/>
          <a:lstStyle/>
          <a:p>
            <a:r>
              <a:rPr lang="en-US" altLang="en-US" sz="3200" b="1" smtClean="0">
                <a:solidFill>
                  <a:schemeClr val="tx1"/>
                </a:solidFill>
                <a:latin typeface="Arial" charset="0"/>
              </a:rPr>
              <a:t>8.4 Programming Tools</a:t>
            </a:r>
            <a:endParaRPr lang="en-US" altLang="en-US" sz="3200" smtClean="0">
              <a:solidFill>
                <a:schemeClr val="tx1"/>
              </a:solidFill>
              <a:latin typeface="Arial" charset="0"/>
            </a:endParaRPr>
          </a:p>
        </p:txBody>
      </p:sp>
      <p:pic>
        <p:nvPicPr>
          <p:cNvPr id="3686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762000"/>
            <a:ext cx="749776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10DBEDDD-3E76-4AA9-839B-60EB99A03E04}" type="slidenum">
              <a:rPr lang="en-US" altLang="en-US" sz="1400" smtClean="0"/>
              <a:pPr>
                <a:spcBef>
                  <a:spcPct val="0"/>
                </a:spcBef>
                <a:buFontTx/>
                <a:buNone/>
              </a:pPr>
              <a:t>35</a:t>
            </a:fld>
            <a:endParaRPr lang="en-US" altLang="en-US" sz="1400" smtClean="0"/>
          </a:p>
        </p:txBody>
      </p:sp>
      <p:sp>
        <p:nvSpPr>
          <p:cNvPr id="37891" name="Rectangle 2"/>
          <p:cNvSpPr>
            <a:spLocks noGrp="1" noChangeArrowheads="1"/>
          </p:cNvSpPr>
          <p:nvPr>
            <p:ph type="title"/>
          </p:nvPr>
        </p:nvSpPr>
        <p:spPr>
          <a:xfrm>
            <a:off x="1600200" y="382588"/>
            <a:ext cx="5943600" cy="547687"/>
          </a:xfrm>
          <a:noFill/>
        </p:spPr>
        <p:txBody>
          <a:bodyPr/>
          <a:lstStyle/>
          <a:p>
            <a:r>
              <a:rPr lang="en-US" altLang="en-US" sz="3200" b="1" smtClean="0">
                <a:solidFill>
                  <a:schemeClr val="tx1"/>
                </a:solidFill>
                <a:latin typeface="Arial" charset="0"/>
              </a:rPr>
              <a:t>8.4 Programming Tools</a:t>
            </a:r>
            <a:endParaRPr lang="en-US" altLang="en-US" sz="3200" smtClean="0">
              <a:solidFill>
                <a:schemeClr val="tx1"/>
              </a:solidFill>
              <a:latin typeface="Arial" charset="0"/>
            </a:endParaRPr>
          </a:p>
        </p:txBody>
      </p:sp>
      <p:sp>
        <p:nvSpPr>
          <p:cNvPr id="37892" name="Rectangle 3"/>
          <p:cNvSpPr>
            <a:spLocks noGrp="1" noChangeArrowheads="1"/>
          </p:cNvSpPr>
          <p:nvPr>
            <p:ph type="body" idx="1"/>
          </p:nvPr>
        </p:nvSpPr>
        <p:spPr>
          <a:xfrm>
            <a:off x="609600" y="1143000"/>
            <a:ext cx="7924800" cy="4191000"/>
          </a:xfrm>
          <a:noFill/>
        </p:spPr>
        <p:txBody>
          <a:bodyPr/>
          <a:lstStyle/>
          <a:p>
            <a:pPr>
              <a:spcBef>
                <a:spcPct val="40000"/>
              </a:spcBef>
            </a:pPr>
            <a:r>
              <a:rPr lang="en-US" altLang="en-US" sz="2600" smtClean="0">
                <a:latin typeface="Arial" charset="0"/>
              </a:rPr>
              <a:t>Interpreters produce executable code from source code in real time, one line at a time.</a:t>
            </a:r>
          </a:p>
          <a:p>
            <a:pPr>
              <a:spcBef>
                <a:spcPct val="40000"/>
              </a:spcBef>
            </a:pPr>
            <a:r>
              <a:rPr lang="en-US" altLang="en-US" sz="2600" smtClean="0">
                <a:latin typeface="Arial" charset="0"/>
              </a:rPr>
              <a:t>Consequently, this not only makes interpreted languages slower than compiled languages but it also affords less opportunity for error checking.</a:t>
            </a:r>
          </a:p>
          <a:p>
            <a:pPr>
              <a:spcBef>
                <a:spcPct val="40000"/>
              </a:spcBef>
            </a:pPr>
            <a:r>
              <a:rPr lang="en-US" altLang="en-US" sz="2600" smtClean="0">
                <a:latin typeface="Arial" charset="0"/>
              </a:rPr>
              <a:t>Interpreted languages are, however, very useful for teaching programming concepts, because feedback is nearly instantaneous, and performance is rarely a concern.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2F422CF2-93E6-49FE-99E9-1BDB98FC1153}" type="slidenum">
              <a:rPr lang="en-US" altLang="en-US" sz="1400" smtClean="0"/>
              <a:pPr>
                <a:spcBef>
                  <a:spcPct val="0"/>
                </a:spcBef>
                <a:buFontTx/>
                <a:buNone/>
              </a:pPr>
              <a:t>36</a:t>
            </a:fld>
            <a:endParaRPr lang="en-US" altLang="en-US" sz="1400" smtClean="0"/>
          </a:p>
        </p:txBody>
      </p:sp>
      <p:sp>
        <p:nvSpPr>
          <p:cNvPr id="38915" name="Rectangle 2"/>
          <p:cNvSpPr>
            <a:spLocks noGrp="1" noChangeArrowheads="1"/>
          </p:cNvSpPr>
          <p:nvPr>
            <p:ph type="title"/>
          </p:nvPr>
        </p:nvSpPr>
        <p:spPr>
          <a:xfrm>
            <a:off x="1600200" y="304800"/>
            <a:ext cx="5943600" cy="547688"/>
          </a:xfrm>
          <a:noFill/>
        </p:spPr>
        <p:txBody>
          <a:bodyPr/>
          <a:lstStyle/>
          <a:p>
            <a:r>
              <a:rPr lang="en-US" altLang="en-US" sz="3200" b="1" smtClean="0">
                <a:solidFill>
                  <a:schemeClr val="tx1"/>
                </a:solidFill>
                <a:latin typeface="Arial" charset="0"/>
              </a:rPr>
              <a:t>8.5 Java: All of the Above</a:t>
            </a:r>
            <a:endParaRPr lang="en-US" altLang="en-US" sz="3200" smtClean="0">
              <a:solidFill>
                <a:schemeClr val="tx1"/>
              </a:solidFill>
              <a:latin typeface="Arial" charset="0"/>
            </a:endParaRPr>
          </a:p>
        </p:txBody>
      </p:sp>
      <p:sp>
        <p:nvSpPr>
          <p:cNvPr id="38916" name="Rectangle 3"/>
          <p:cNvSpPr>
            <a:spLocks noGrp="1" noChangeArrowheads="1"/>
          </p:cNvSpPr>
          <p:nvPr>
            <p:ph type="body" idx="1"/>
          </p:nvPr>
        </p:nvSpPr>
        <p:spPr>
          <a:xfrm>
            <a:off x="457200" y="1143000"/>
            <a:ext cx="8229600" cy="4267200"/>
          </a:xfrm>
          <a:noFill/>
        </p:spPr>
        <p:txBody>
          <a:bodyPr/>
          <a:lstStyle/>
          <a:p>
            <a:pPr>
              <a:spcBef>
                <a:spcPct val="40000"/>
              </a:spcBef>
            </a:pPr>
            <a:r>
              <a:rPr lang="en-US" altLang="en-US" sz="2500" smtClean="0">
                <a:latin typeface="Arial" charset="0"/>
              </a:rPr>
              <a:t>The Java programming language exemplifies many of the concepts that we have discussed in this chapter.</a:t>
            </a:r>
          </a:p>
          <a:p>
            <a:pPr>
              <a:spcBef>
                <a:spcPct val="40000"/>
              </a:spcBef>
            </a:pPr>
            <a:r>
              <a:rPr lang="en-US" altLang="en-US" sz="2500" smtClean="0">
                <a:latin typeface="Arial" charset="0"/>
              </a:rPr>
              <a:t>Java programs (</a:t>
            </a:r>
            <a:r>
              <a:rPr lang="en-US" altLang="en-US" sz="2500" i="1" smtClean="0">
                <a:latin typeface="Arial" charset="0"/>
              </a:rPr>
              <a:t>classes</a:t>
            </a:r>
            <a:r>
              <a:rPr lang="en-US" altLang="en-US" sz="2500" smtClean="0">
                <a:latin typeface="Arial" charset="0"/>
              </a:rPr>
              <a:t>) execute within a virtual machine, the </a:t>
            </a:r>
            <a:r>
              <a:rPr lang="en-US" altLang="en-US" sz="2500" i="1" smtClean="0">
                <a:latin typeface="Arial" charset="0"/>
              </a:rPr>
              <a:t>Java Virtual Machine</a:t>
            </a:r>
            <a:r>
              <a:rPr lang="en-US" altLang="en-US" sz="2500" smtClean="0">
                <a:latin typeface="Arial" charset="0"/>
              </a:rPr>
              <a:t> (JVM). </a:t>
            </a:r>
          </a:p>
          <a:p>
            <a:pPr>
              <a:spcBef>
                <a:spcPct val="40000"/>
              </a:spcBef>
            </a:pPr>
            <a:r>
              <a:rPr lang="en-US" altLang="en-US" sz="2500" smtClean="0">
                <a:latin typeface="Arial" charset="0"/>
              </a:rPr>
              <a:t>This allows the language to run on any platform for which a virtual machine environment has been written.</a:t>
            </a:r>
          </a:p>
          <a:p>
            <a:pPr>
              <a:spcBef>
                <a:spcPct val="40000"/>
              </a:spcBef>
            </a:pPr>
            <a:r>
              <a:rPr lang="en-US" altLang="en-US" sz="2500" smtClean="0">
                <a:latin typeface="Arial" charset="0"/>
              </a:rPr>
              <a:t>Java is both a compiled and an interpreted language.  The output of the compilation process is an assembly-like intermediate code (</a:t>
            </a:r>
            <a:r>
              <a:rPr lang="en-US" altLang="en-US" sz="2500" i="1" smtClean="0">
                <a:latin typeface="Arial" charset="0"/>
              </a:rPr>
              <a:t>bytecode)</a:t>
            </a:r>
            <a:r>
              <a:rPr lang="en-US" altLang="en-US" sz="2500" smtClean="0">
                <a:latin typeface="Arial" charset="0"/>
              </a:rPr>
              <a:t> that is interpreted by the JVM.</a:t>
            </a:r>
            <a:endParaRPr lang="en-US" altLang="en-US" sz="250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F2A8A71E-FC06-47B8-A289-2B141899CE4A}" type="slidenum">
              <a:rPr lang="en-US" altLang="en-US" sz="1400" smtClean="0"/>
              <a:pPr>
                <a:spcBef>
                  <a:spcPct val="0"/>
                </a:spcBef>
                <a:buFontTx/>
                <a:buNone/>
              </a:pPr>
              <a:t>37</a:t>
            </a:fld>
            <a:endParaRPr lang="en-US" altLang="en-US" sz="1400" smtClean="0"/>
          </a:p>
        </p:txBody>
      </p:sp>
      <p:sp>
        <p:nvSpPr>
          <p:cNvPr id="39939" name="Rectangle 2"/>
          <p:cNvSpPr>
            <a:spLocks noGrp="1" noChangeArrowheads="1"/>
          </p:cNvSpPr>
          <p:nvPr>
            <p:ph type="title"/>
          </p:nvPr>
        </p:nvSpPr>
        <p:spPr>
          <a:xfrm>
            <a:off x="1600200" y="304800"/>
            <a:ext cx="5943600" cy="547688"/>
          </a:xfrm>
          <a:noFill/>
        </p:spPr>
        <p:txBody>
          <a:bodyPr/>
          <a:lstStyle/>
          <a:p>
            <a:r>
              <a:rPr lang="en-US" altLang="en-US" sz="3200" b="1" smtClean="0">
                <a:solidFill>
                  <a:schemeClr val="tx1"/>
                </a:solidFill>
                <a:latin typeface="Arial" charset="0"/>
              </a:rPr>
              <a:t>8.5 Java: All of the Above</a:t>
            </a:r>
            <a:endParaRPr lang="en-US" altLang="en-US" sz="3200" smtClean="0">
              <a:solidFill>
                <a:schemeClr val="tx1"/>
              </a:solidFill>
              <a:latin typeface="Arial" charset="0"/>
            </a:endParaRPr>
          </a:p>
        </p:txBody>
      </p:sp>
      <p:sp>
        <p:nvSpPr>
          <p:cNvPr id="39940" name="Rectangle 3"/>
          <p:cNvSpPr>
            <a:spLocks noGrp="1" noChangeArrowheads="1"/>
          </p:cNvSpPr>
          <p:nvPr>
            <p:ph type="body" idx="1"/>
          </p:nvPr>
        </p:nvSpPr>
        <p:spPr>
          <a:xfrm>
            <a:off x="533400" y="1143000"/>
            <a:ext cx="8153400" cy="4800600"/>
          </a:xfrm>
          <a:noFill/>
        </p:spPr>
        <p:txBody>
          <a:bodyPr/>
          <a:lstStyle/>
          <a:p>
            <a:pPr>
              <a:spcBef>
                <a:spcPct val="40000"/>
              </a:spcBef>
            </a:pPr>
            <a:r>
              <a:rPr lang="en-US" altLang="en-US" sz="2500" smtClean="0">
                <a:latin typeface="Arial" charset="0"/>
              </a:rPr>
              <a:t>The JVM is an operating system in miniature.  </a:t>
            </a:r>
          </a:p>
          <a:p>
            <a:pPr lvl="1">
              <a:spcBef>
                <a:spcPct val="10000"/>
              </a:spcBef>
            </a:pPr>
            <a:r>
              <a:rPr lang="en-US" altLang="en-US" sz="2200" smtClean="0"/>
              <a:t>It loads programs, links them, starts execution threads, manages program resources, and deallocates resources when the programs terminate.</a:t>
            </a:r>
          </a:p>
          <a:p>
            <a:pPr lvl="1">
              <a:spcBef>
                <a:spcPct val="40000"/>
              </a:spcBef>
            </a:pPr>
            <a:endParaRPr lang="en-US" altLang="en-US" sz="2100" smtClean="0">
              <a:latin typeface="Arial" charset="0"/>
            </a:endParaRPr>
          </a:p>
          <a:p>
            <a:pPr lvl="1">
              <a:spcBef>
                <a:spcPct val="40000"/>
              </a:spcBef>
            </a:pPr>
            <a:endParaRPr lang="en-US" altLang="en-US" sz="2100" smtClean="0">
              <a:latin typeface="Arial" charset="0"/>
            </a:endParaRPr>
          </a:p>
          <a:p>
            <a:pPr lvl="1">
              <a:spcBef>
                <a:spcPct val="40000"/>
              </a:spcBef>
            </a:pPr>
            <a:endParaRPr lang="en-US" altLang="en-US" sz="2100" smtClean="0">
              <a:latin typeface="Arial" charset="0"/>
            </a:endParaRPr>
          </a:p>
          <a:p>
            <a:pPr lvl="1">
              <a:spcBef>
                <a:spcPct val="40000"/>
              </a:spcBef>
            </a:pPr>
            <a:endParaRPr lang="en-US" altLang="en-US" sz="2100" smtClean="0">
              <a:latin typeface="Arial" charset="0"/>
            </a:endParaRPr>
          </a:p>
          <a:p>
            <a:pPr lvl="1">
              <a:spcBef>
                <a:spcPct val="40000"/>
              </a:spcBef>
            </a:pPr>
            <a:endParaRPr lang="en-US" altLang="en-US" sz="2100" smtClean="0">
              <a:latin typeface="Arial" charset="0"/>
            </a:endParaRPr>
          </a:p>
          <a:p>
            <a:pPr>
              <a:lnSpc>
                <a:spcPct val="95000"/>
              </a:lnSpc>
              <a:spcBef>
                <a:spcPct val="10000"/>
              </a:spcBef>
            </a:pPr>
            <a:r>
              <a:rPr lang="en-US" altLang="en-US" sz="2500" smtClean="0">
                <a:latin typeface="Arial" charset="0"/>
              </a:rPr>
              <a:t>Because the JVM performs so many tasks at run time, its performance cannot match the performance of a traditional compiled language. </a:t>
            </a:r>
            <a:endParaRPr lang="en-US" altLang="en-US" sz="2500" smtClean="0"/>
          </a:p>
        </p:txBody>
      </p:sp>
      <p:pic>
        <p:nvPicPr>
          <p:cNvPr id="3994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2438400"/>
            <a:ext cx="8424863"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9670A42E-7F38-42A2-9C98-D61D30A52F5C}" type="slidenum">
              <a:rPr lang="en-US" altLang="en-US" sz="1400" baseline="0"/>
              <a:pPr>
                <a:spcBef>
                  <a:spcPct val="0"/>
                </a:spcBef>
                <a:buFontTx/>
                <a:buNone/>
              </a:pPr>
              <a:t>38</a:t>
            </a:fld>
            <a:endParaRPr lang="en-US" altLang="en-US" sz="1400" baseline="0"/>
          </a:p>
        </p:txBody>
      </p:sp>
      <p:sp>
        <p:nvSpPr>
          <p:cNvPr id="40963" name="Rectangle 2"/>
          <p:cNvSpPr>
            <a:spLocks noGrp="1" noChangeArrowheads="1"/>
          </p:cNvSpPr>
          <p:nvPr>
            <p:ph type="title" idx="4294967295"/>
          </p:nvPr>
        </p:nvSpPr>
        <p:spPr>
          <a:xfrm>
            <a:off x="1600200" y="304800"/>
            <a:ext cx="5943600" cy="547688"/>
          </a:xfrm>
          <a:noFill/>
        </p:spPr>
        <p:txBody>
          <a:bodyPr/>
          <a:lstStyle/>
          <a:p>
            <a:r>
              <a:rPr lang="en-US" altLang="en-US" sz="3200" b="1" smtClean="0">
                <a:solidFill>
                  <a:schemeClr val="tx1"/>
                </a:solidFill>
                <a:latin typeface="Arial" charset="0"/>
              </a:rPr>
              <a:t>8.5 Java: All of the Above</a:t>
            </a:r>
            <a:endParaRPr lang="en-US" altLang="en-US" sz="3200" smtClean="0">
              <a:solidFill>
                <a:schemeClr val="tx1"/>
              </a:solidFill>
              <a:latin typeface="Arial" charset="0"/>
            </a:endParaRPr>
          </a:p>
        </p:txBody>
      </p:sp>
      <p:sp>
        <p:nvSpPr>
          <p:cNvPr id="40964" name="Rectangle 3"/>
          <p:cNvSpPr>
            <a:spLocks noGrp="1" noChangeArrowheads="1"/>
          </p:cNvSpPr>
          <p:nvPr>
            <p:ph type="body" idx="4294967295"/>
          </p:nvPr>
        </p:nvSpPr>
        <p:spPr>
          <a:xfrm>
            <a:off x="762000" y="1143000"/>
            <a:ext cx="7620000" cy="4800600"/>
          </a:xfrm>
          <a:noFill/>
        </p:spPr>
        <p:txBody>
          <a:bodyPr/>
          <a:lstStyle/>
          <a:p>
            <a:pPr>
              <a:spcBef>
                <a:spcPct val="40000"/>
              </a:spcBef>
            </a:pPr>
            <a:r>
              <a:rPr lang="en-US" altLang="en-US" sz="2600" smtClean="0">
                <a:latin typeface="Arial" charset="0"/>
              </a:rPr>
              <a:t>At execution time, a Java Virtual Machine must be running on the host system.</a:t>
            </a:r>
          </a:p>
          <a:p>
            <a:pPr>
              <a:spcBef>
                <a:spcPct val="40000"/>
              </a:spcBef>
            </a:pPr>
            <a:r>
              <a:rPr lang="en-US" altLang="en-US" sz="2600" smtClean="0">
                <a:latin typeface="Arial" charset="0"/>
              </a:rPr>
              <a:t>It loads end executes the bytecode class file.</a:t>
            </a:r>
          </a:p>
          <a:p>
            <a:pPr>
              <a:spcBef>
                <a:spcPct val="40000"/>
              </a:spcBef>
            </a:pPr>
            <a:r>
              <a:rPr lang="en-US" altLang="en-US" sz="2600" smtClean="0">
                <a:latin typeface="Arial" charset="0"/>
              </a:rPr>
              <a:t>While loading the class file, the JVM verifies the integrity of the bytecode.</a:t>
            </a:r>
          </a:p>
          <a:p>
            <a:pPr>
              <a:spcBef>
                <a:spcPct val="40000"/>
              </a:spcBef>
            </a:pPr>
            <a:r>
              <a:rPr lang="en-US" altLang="en-US" sz="2600" smtClean="0">
                <a:latin typeface="Arial" charset="0"/>
              </a:rPr>
              <a:t>The loader then performs a number of run-time checks as it places the bytecode in memory.</a:t>
            </a:r>
          </a:p>
          <a:p>
            <a:pPr>
              <a:spcBef>
                <a:spcPct val="40000"/>
              </a:spcBef>
            </a:pPr>
            <a:r>
              <a:rPr lang="en-US" altLang="en-US" sz="2600" smtClean="0">
                <a:latin typeface="Arial" charset="0"/>
              </a:rPr>
              <a:t>The loader invokes the bytecode interpreter. </a:t>
            </a: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14A917A3-9CDA-4FB6-BAEA-7775A7FCB5B2}" type="slidenum">
              <a:rPr lang="en-US" altLang="en-US" sz="1400" baseline="0"/>
              <a:pPr>
                <a:spcBef>
                  <a:spcPct val="0"/>
                </a:spcBef>
                <a:buFontTx/>
                <a:buNone/>
              </a:pPr>
              <a:t>39</a:t>
            </a:fld>
            <a:endParaRPr lang="en-US" altLang="en-US" sz="1400" baseline="0"/>
          </a:p>
        </p:txBody>
      </p:sp>
      <p:sp>
        <p:nvSpPr>
          <p:cNvPr id="41987" name="Rectangle 2"/>
          <p:cNvSpPr>
            <a:spLocks noGrp="1" noChangeArrowheads="1"/>
          </p:cNvSpPr>
          <p:nvPr>
            <p:ph type="title" idx="4294967295"/>
          </p:nvPr>
        </p:nvSpPr>
        <p:spPr>
          <a:xfrm>
            <a:off x="1600200" y="304800"/>
            <a:ext cx="5943600" cy="547688"/>
          </a:xfrm>
          <a:noFill/>
        </p:spPr>
        <p:txBody>
          <a:bodyPr/>
          <a:lstStyle/>
          <a:p>
            <a:r>
              <a:rPr lang="en-US" altLang="en-US" sz="3200" b="1" smtClean="0">
                <a:solidFill>
                  <a:schemeClr val="tx1"/>
                </a:solidFill>
                <a:latin typeface="Arial" charset="0"/>
              </a:rPr>
              <a:t>8.5 Java: All of the Above</a:t>
            </a:r>
            <a:endParaRPr lang="en-US" altLang="en-US" sz="3200" smtClean="0">
              <a:solidFill>
                <a:schemeClr val="tx1"/>
              </a:solidFill>
              <a:latin typeface="Arial" charset="0"/>
            </a:endParaRPr>
          </a:p>
        </p:txBody>
      </p:sp>
      <p:sp>
        <p:nvSpPr>
          <p:cNvPr id="41988" name="Rectangle 3"/>
          <p:cNvSpPr>
            <a:spLocks noGrp="1" noChangeArrowheads="1"/>
          </p:cNvSpPr>
          <p:nvPr>
            <p:ph type="body" idx="4294967295"/>
          </p:nvPr>
        </p:nvSpPr>
        <p:spPr>
          <a:xfrm>
            <a:off x="762000" y="1028700"/>
            <a:ext cx="7620000" cy="4800600"/>
          </a:xfrm>
          <a:noFill/>
        </p:spPr>
        <p:txBody>
          <a:bodyPr/>
          <a:lstStyle/>
          <a:p>
            <a:pPr marL="457200" indent="-457200">
              <a:spcAft>
                <a:spcPct val="20000"/>
              </a:spcAft>
              <a:buFontTx/>
              <a:buNone/>
            </a:pPr>
            <a:r>
              <a:rPr lang="en-US" altLang="en-US" sz="2600" smtClean="0">
                <a:latin typeface="Arial" charset="0"/>
              </a:rPr>
              <a:t>The bytecode interpreter:</a:t>
            </a:r>
          </a:p>
          <a:p>
            <a:pPr marL="838200" lvl="1" indent="-381000">
              <a:buFontTx/>
              <a:buAutoNum type="arabicPeriod"/>
            </a:pPr>
            <a:r>
              <a:rPr lang="en-US" altLang="en-US" sz="2200" smtClean="0">
                <a:latin typeface="Arial" charset="0"/>
              </a:rPr>
              <a:t>Performs a link edit of the bytecode instructions by asking the loader to supply all referenced classes and system binaries, if they are not already loaded.</a:t>
            </a:r>
          </a:p>
          <a:p>
            <a:pPr marL="838200" lvl="1" indent="-381000">
              <a:buFontTx/>
              <a:buAutoNum type="arabicPeriod"/>
            </a:pPr>
            <a:r>
              <a:rPr lang="en-US" altLang="en-US" sz="2200" smtClean="0">
                <a:latin typeface="Arial" charset="0"/>
              </a:rPr>
              <a:t>Creates and initializes the main stack frame and local variables.</a:t>
            </a:r>
          </a:p>
          <a:p>
            <a:pPr marL="838200" lvl="1" indent="-381000">
              <a:buFontTx/>
              <a:buAutoNum type="arabicPeriod"/>
            </a:pPr>
            <a:r>
              <a:rPr lang="en-US" altLang="en-US" sz="2200" smtClean="0">
                <a:latin typeface="Arial" charset="0"/>
              </a:rPr>
              <a:t>Creates and starts execution thread(s).</a:t>
            </a:r>
          </a:p>
          <a:p>
            <a:pPr marL="838200" lvl="1" indent="-381000">
              <a:buFontTx/>
              <a:buAutoNum type="arabicPeriod"/>
            </a:pPr>
            <a:r>
              <a:rPr lang="en-US" altLang="en-US" sz="2200" smtClean="0">
                <a:latin typeface="Arial" charset="0"/>
              </a:rPr>
              <a:t>Manages heap storage by deallocating unused storage while the threads are executing.</a:t>
            </a:r>
          </a:p>
          <a:p>
            <a:pPr marL="838200" lvl="1" indent="-381000">
              <a:buFontTx/>
              <a:buAutoNum type="arabicPeriod"/>
            </a:pPr>
            <a:r>
              <a:rPr lang="en-US" altLang="en-US" sz="2200" smtClean="0">
                <a:latin typeface="Arial" charset="0"/>
              </a:rPr>
              <a:t>Deallocates resources of terminated threads.</a:t>
            </a:r>
          </a:p>
          <a:p>
            <a:pPr marL="838200" lvl="1" indent="-381000">
              <a:buFontTx/>
              <a:buAutoNum type="arabicPeriod"/>
            </a:pPr>
            <a:r>
              <a:rPr lang="en-US" altLang="en-US" sz="2200" smtClean="0">
                <a:latin typeface="Arial" charset="0"/>
              </a:rPr>
              <a:t>Upon program termination, kills any remaining threads and terminates the JVM.</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25287048-6753-4DEF-8F78-44877F68FBD9}" type="slidenum">
              <a:rPr lang="en-US" altLang="en-US" sz="1400" smtClean="0"/>
              <a:pPr>
                <a:spcBef>
                  <a:spcPct val="0"/>
                </a:spcBef>
                <a:buFontTx/>
                <a:buNone/>
              </a:pPr>
              <a:t>4</a:t>
            </a:fld>
            <a:endParaRPr lang="en-US" altLang="en-US" sz="1400" smtClean="0"/>
          </a:p>
        </p:txBody>
      </p:sp>
      <p:sp>
        <p:nvSpPr>
          <p:cNvPr id="6147" name="Rectangle 1026"/>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8.2 Operating Systems</a:t>
            </a:r>
            <a:endParaRPr lang="en-US" altLang="en-US" sz="3200" smtClean="0">
              <a:solidFill>
                <a:schemeClr val="tx1"/>
              </a:solidFill>
              <a:latin typeface="Arial" charset="0"/>
            </a:endParaRPr>
          </a:p>
        </p:txBody>
      </p:sp>
      <p:sp>
        <p:nvSpPr>
          <p:cNvPr id="6148" name="Rectangle 1027"/>
          <p:cNvSpPr>
            <a:spLocks noGrp="1" noChangeArrowheads="1"/>
          </p:cNvSpPr>
          <p:nvPr>
            <p:ph type="body" idx="1"/>
          </p:nvPr>
        </p:nvSpPr>
        <p:spPr>
          <a:xfrm>
            <a:off x="457200" y="1219200"/>
            <a:ext cx="8305800" cy="4495800"/>
          </a:xfrm>
          <a:noFill/>
        </p:spPr>
        <p:txBody>
          <a:bodyPr/>
          <a:lstStyle/>
          <a:p>
            <a:r>
              <a:rPr lang="en-US" altLang="en-US" sz="2600" smtClean="0">
                <a:latin typeface="Arial" charset="0"/>
              </a:rPr>
              <a:t>The evolution of operating systems has paralleled the evolution of computer hardware.</a:t>
            </a:r>
          </a:p>
          <a:p>
            <a:pPr lvl="1"/>
            <a:r>
              <a:rPr lang="en-US" altLang="en-US" sz="2400" smtClean="0"/>
              <a:t>As hardware became more powerful, operating systems allowed people to more easily manage the power of the machine.</a:t>
            </a:r>
          </a:p>
          <a:p>
            <a:r>
              <a:rPr lang="en-US" altLang="en-US" sz="2600" smtClean="0">
                <a:latin typeface="Arial" charset="0"/>
              </a:rPr>
              <a:t>In the days when main memory was measured in kilobytes, and tape drives were the only form of magnetic storage, operating systems were simple </a:t>
            </a:r>
            <a:r>
              <a:rPr lang="en-US" altLang="en-US" sz="2600" i="1" smtClean="0">
                <a:latin typeface="Arial" charset="0"/>
              </a:rPr>
              <a:t>resident monitor</a:t>
            </a:r>
            <a:r>
              <a:rPr lang="en-US" altLang="en-US" sz="2600" smtClean="0">
                <a:latin typeface="Arial" charset="0"/>
              </a:rPr>
              <a:t> programs.</a:t>
            </a:r>
          </a:p>
          <a:p>
            <a:pPr lvl="1"/>
            <a:r>
              <a:rPr lang="en-US" altLang="en-US" sz="2400" smtClean="0"/>
              <a:t>The resident monitor could only load, execute, and terminate programs.</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F0DEBAC9-98C3-464F-B8D8-804E61F9B598}" type="slidenum">
              <a:rPr lang="en-US" altLang="en-US" sz="1400" smtClean="0"/>
              <a:pPr>
                <a:spcBef>
                  <a:spcPct val="0"/>
                </a:spcBef>
                <a:buFontTx/>
                <a:buNone/>
              </a:pPr>
              <a:t>40</a:t>
            </a:fld>
            <a:endParaRPr lang="en-US" altLang="en-US" sz="1400" smtClean="0"/>
          </a:p>
        </p:txBody>
      </p:sp>
      <p:sp>
        <p:nvSpPr>
          <p:cNvPr id="43011" name="Rectangle 3"/>
          <p:cNvSpPr>
            <a:spLocks noGrp="1" noChangeArrowheads="1"/>
          </p:cNvSpPr>
          <p:nvPr>
            <p:ph type="body" idx="1"/>
          </p:nvPr>
        </p:nvSpPr>
        <p:spPr>
          <a:xfrm>
            <a:off x="457200" y="990600"/>
            <a:ext cx="8229600" cy="4800600"/>
          </a:xfrm>
          <a:noFill/>
        </p:spPr>
        <p:txBody>
          <a:bodyPr/>
          <a:lstStyle/>
          <a:p>
            <a:r>
              <a:rPr lang="en-US" altLang="en-US" sz="2200" smtClean="0">
                <a:latin typeface="Arial" charset="0"/>
              </a:rPr>
              <a:t>Because the JVM does so much as it loads and executes its bytecode, its can't match the performance of a compiled language. </a:t>
            </a:r>
          </a:p>
          <a:p>
            <a:pPr lvl="1"/>
            <a:r>
              <a:rPr lang="en-US" altLang="en-US" sz="2200" smtClean="0"/>
              <a:t>This is true even when speedup software like Java’s Just-In-Time (JIT) compiler is used.</a:t>
            </a:r>
          </a:p>
          <a:p>
            <a:r>
              <a:rPr lang="en-US" altLang="en-US" sz="2200" smtClean="0">
                <a:latin typeface="Arial" charset="0"/>
              </a:rPr>
              <a:t>However class files can be created and stored on one platform and executed on a completely different platform. </a:t>
            </a:r>
          </a:p>
          <a:p>
            <a:r>
              <a:rPr lang="en-US" altLang="en-US" sz="2200" smtClean="0">
                <a:latin typeface="Arial" charset="0"/>
              </a:rPr>
              <a:t>This “write once, run-anywhere” paradigm is of enormous benefit for enterprises with disparate and geographically separate systems.</a:t>
            </a:r>
          </a:p>
          <a:p>
            <a:r>
              <a:rPr lang="en-US" altLang="en-US" sz="2200" smtClean="0">
                <a:latin typeface="Arial" charset="0"/>
              </a:rPr>
              <a:t>Given its portability and relative ease of use, the Java language and its virtual machine environment are the ideal middleware platform.</a:t>
            </a:r>
          </a:p>
        </p:txBody>
      </p:sp>
      <p:sp>
        <p:nvSpPr>
          <p:cNvPr id="43012" name="Rectangle 2"/>
          <p:cNvSpPr>
            <a:spLocks noChangeArrowheads="1"/>
          </p:cNvSpPr>
          <p:nvPr/>
        </p:nvSpPr>
        <p:spPr bwMode="auto">
          <a:xfrm>
            <a:off x="1600200" y="304800"/>
            <a:ext cx="59436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ctr">
              <a:spcBef>
                <a:spcPct val="0"/>
              </a:spcBef>
            </a:pPr>
            <a:r>
              <a:rPr lang="en-US" altLang="en-US" sz="3200" b="1" baseline="0">
                <a:latin typeface="Arial" charset="0"/>
              </a:rPr>
              <a:t>8.5 Java: All of the Above</a:t>
            </a:r>
            <a:endParaRPr lang="en-US" altLang="en-US" sz="3200" baseline="0">
              <a:latin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80F789F0-6059-4A2A-BC4E-C8F10ED2082F}" type="slidenum">
              <a:rPr lang="en-US" altLang="en-US" sz="1400" baseline="0"/>
              <a:pPr>
                <a:spcBef>
                  <a:spcPct val="0"/>
                </a:spcBef>
                <a:buFontTx/>
                <a:buNone/>
              </a:pPr>
              <a:t>41</a:t>
            </a:fld>
            <a:endParaRPr lang="en-US" altLang="en-US" sz="1400" baseline="0"/>
          </a:p>
        </p:txBody>
      </p:sp>
      <p:sp>
        <p:nvSpPr>
          <p:cNvPr id="44035" name="Rectangle 2"/>
          <p:cNvSpPr>
            <a:spLocks noGrp="1" noChangeArrowheads="1"/>
          </p:cNvSpPr>
          <p:nvPr>
            <p:ph type="title" idx="4294967295"/>
          </p:nvPr>
        </p:nvSpPr>
        <p:spPr>
          <a:xfrm>
            <a:off x="1600200" y="304800"/>
            <a:ext cx="5943600" cy="547688"/>
          </a:xfrm>
          <a:noFill/>
        </p:spPr>
        <p:txBody>
          <a:bodyPr/>
          <a:lstStyle/>
          <a:p>
            <a:r>
              <a:rPr lang="en-US" altLang="en-US" sz="3200" b="1" smtClean="0">
                <a:solidFill>
                  <a:schemeClr val="tx1"/>
                </a:solidFill>
                <a:latin typeface="Arial" charset="0"/>
              </a:rPr>
              <a:t>8.6 Database Software</a:t>
            </a:r>
            <a:endParaRPr lang="en-US" altLang="en-US" sz="3200" smtClean="0">
              <a:solidFill>
                <a:schemeClr val="tx1"/>
              </a:solidFill>
              <a:latin typeface="Arial" charset="0"/>
            </a:endParaRPr>
          </a:p>
        </p:txBody>
      </p:sp>
      <p:sp>
        <p:nvSpPr>
          <p:cNvPr id="44036" name="Rectangle 3"/>
          <p:cNvSpPr>
            <a:spLocks noGrp="1" noChangeArrowheads="1"/>
          </p:cNvSpPr>
          <p:nvPr>
            <p:ph type="body" idx="4294967295"/>
          </p:nvPr>
        </p:nvSpPr>
        <p:spPr>
          <a:xfrm>
            <a:off x="457200" y="1143000"/>
            <a:ext cx="3352800" cy="4191000"/>
          </a:xfrm>
          <a:noFill/>
        </p:spPr>
        <p:txBody>
          <a:bodyPr/>
          <a:lstStyle/>
          <a:p>
            <a:pPr>
              <a:spcBef>
                <a:spcPct val="40000"/>
              </a:spcBef>
            </a:pPr>
            <a:r>
              <a:rPr lang="en-US" altLang="en-US" sz="2600" smtClean="0">
                <a:latin typeface="Arial" charset="0"/>
              </a:rPr>
              <a:t>Database systems contain the most valuable assets of an enterprise. They are the foundation upon which application systems are built.</a:t>
            </a:r>
            <a:endParaRPr lang="en-US" altLang="en-US" sz="2600" smtClean="0"/>
          </a:p>
        </p:txBody>
      </p:sp>
      <p:pic>
        <p:nvPicPr>
          <p:cNvPr id="44037"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54450" y="914400"/>
            <a:ext cx="509905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221AC244-336B-4C3D-A6FA-5DAC46964F93}" type="slidenum">
              <a:rPr lang="en-US" altLang="en-US" sz="1400" smtClean="0"/>
              <a:pPr>
                <a:spcBef>
                  <a:spcPct val="0"/>
                </a:spcBef>
                <a:buFontTx/>
                <a:buNone/>
              </a:pPr>
              <a:t>42</a:t>
            </a:fld>
            <a:endParaRPr lang="en-US" altLang="en-US" sz="1400" smtClean="0"/>
          </a:p>
        </p:txBody>
      </p:sp>
      <p:sp>
        <p:nvSpPr>
          <p:cNvPr id="45059" name="Rectangle 2"/>
          <p:cNvSpPr>
            <a:spLocks noGrp="1" noChangeArrowheads="1"/>
          </p:cNvSpPr>
          <p:nvPr>
            <p:ph type="title"/>
          </p:nvPr>
        </p:nvSpPr>
        <p:spPr>
          <a:xfrm>
            <a:off x="1600200" y="304800"/>
            <a:ext cx="5943600" cy="547688"/>
          </a:xfrm>
          <a:noFill/>
        </p:spPr>
        <p:txBody>
          <a:bodyPr/>
          <a:lstStyle/>
          <a:p>
            <a:r>
              <a:rPr lang="en-US" altLang="en-US" sz="3200" b="1" smtClean="0">
                <a:solidFill>
                  <a:schemeClr val="tx1"/>
                </a:solidFill>
                <a:latin typeface="Arial" charset="0"/>
              </a:rPr>
              <a:t>8.6 Database Software</a:t>
            </a:r>
            <a:endParaRPr lang="en-US" altLang="en-US" sz="3200" smtClean="0">
              <a:solidFill>
                <a:schemeClr val="tx1"/>
              </a:solidFill>
              <a:latin typeface="Arial" charset="0"/>
            </a:endParaRPr>
          </a:p>
        </p:txBody>
      </p:sp>
      <p:sp>
        <p:nvSpPr>
          <p:cNvPr id="45060" name="Rectangle 3"/>
          <p:cNvSpPr>
            <a:spLocks noGrp="1" noChangeArrowheads="1"/>
          </p:cNvSpPr>
          <p:nvPr>
            <p:ph type="body" idx="1"/>
          </p:nvPr>
        </p:nvSpPr>
        <p:spPr>
          <a:xfrm>
            <a:off x="838200" y="1143000"/>
            <a:ext cx="7543800" cy="4800600"/>
          </a:xfrm>
          <a:noFill/>
        </p:spPr>
        <p:txBody>
          <a:bodyPr/>
          <a:lstStyle/>
          <a:p>
            <a:pPr>
              <a:spcBef>
                <a:spcPct val="40000"/>
              </a:spcBef>
            </a:pPr>
            <a:r>
              <a:rPr lang="en-US" altLang="en-US" sz="2600" smtClean="0">
                <a:latin typeface="Arial" charset="0"/>
              </a:rPr>
              <a:t>Database systems provide a single definition, the database </a:t>
            </a:r>
            <a:r>
              <a:rPr lang="en-US" altLang="en-US" sz="2600" i="1" smtClean="0">
                <a:latin typeface="Arial" charset="0"/>
              </a:rPr>
              <a:t>schema</a:t>
            </a:r>
            <a:r>
              <a:rPr lang="en-US" altLang="en-US" sz="2600" smtClean="0">
                <a:latin typeface="Arial" charset="0"/>
              </a:rPr>
              <a:t>, for the data elements that are accessed by application programs.</a:t>
            </a:r>
          </a:p>
          <a:p>
            <a:pPr lvl="1">
              <a:spcBef>
                <a:spcPct val="40000"/>
              </a:spcBef>
            </a:pPr>
            <a:r>
              <a:rPr lang="en-US" altLang="en-US" sz="2200" smtClean="0"/>
              <a:t>A </a:t>
            </a:r>
            <a:r>
              <a:rPr lang="en-US" altLang="en-US" sz="2200" b="1" smtClean="0"/>
              <a:t>physical schema</a:t>
            </a:r>
            <a:r>
              <a:rPr lang="en-US" altLang="en-US" sz="2200" smtClean="0"/>
              <a:t> is the computer’s view of the database that includes locations of physical files and indexes.</a:t>
            </a:r>
          </a:p>
          <a:p>
            <a:pPr lvl="1">
              <a:spcBef>
                <a:spcPct val="40000"/>
              </a:spcBef>
            </a:pPr>
            <a:r>
              <a:rPr lang="en-US" altLang="en-US" sz="2200" smtClean="0"/>
              <a:t>A </a:t>
            </a:r>
            <a:r>
              <a:rPr lang="en-US" altLang="en-US" sz="2200" b="1" smtClean="0"/>
              <a:t>logical schema</a:t>
            </a:r>
            <a:r>
              <a:rPr lang="en-US" altLang="en-US" sz="2200" smtClean="0"/>
              <a:t> is the application program’s view of the database that defines field sizes and data types.</a:t>
            </a:r>
          </a:p>
          <a:p>
            <a:pPr>
              <a:spcBef>
                <a:spcPct val="40000"/>
              </a:spcBef>
            </a:pPr>
            <a:r>
              <a:rPr lang="en-US" altLang="en-US" sz="2600" smtClean="0">
                <a:latin typeface="Arial" charset="0"/>
              </a:rPr>
              <a:t>Within the logical schema, certain data fields are designated as record keys that provide efficient access to records in the database.</a:t>
            </a: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27C26124-2B03-443D-8C77-94F863544021}" type="slidenum">
              <a:rPr lang="en-US" altLang="en-US" sz="1400" smtClean="0"/>
              <a:pPr>
                <a:spcBef>
                  <a:spcPct val="0"/>
                </a:spcBef>
                <a:buFontTx/>
                <a:buNone/>
              </a:pPr>
              <a:t>43</a:t>
            </a:fld>
            <a:endParaRPr lang="en-US" altLang="en-US" sz="1400" smtClean="0"/>
          </a:p>
        </p:txBody>
      </p:sp>
      <p:sp>
        <p:nvSpPr>
          <p:cNvPr id="46083" name="Rectangle 2"/>
          <p:cNvSpPr>
            <a:spLocks noGrp="1" noChangeArrowheads="1"/>
          </p:cNvSpPr>
          <p:nvPr>
            <p:ph type="title"/>
          </p:nvPr>
        </p:nvSpPr>
        <p:spPr>
          <a:xfrm>
            <a:off x="1600200" y="304800"/>
            <a:ext cx="5943600" cy="547688"/>
          </a:xfrm>
          <a:noFill/>
        </p:spPr>
        <p:txBody>
          <a:bodyPr/>
          <a:lstStyle/>
          <a:p>
            <a:r>
              <a:rPr lang="en-US" altLang="en-US" sz="3200" b="1" smtClean="0">
                <a:solidFill>
                  <a:schemeClr val="tx1"/>
                </a:solidFill>
                <a:latin typeface="Arial" charset="0"/>
              </a:rPr>
              <a:t>8.6 Database Software</a:t>
            </a:r>
            <a:endParaRPr lang="en-US" altLang="en-US" sz="3200" smtClean="0">
              <a:solidFill>
                <a:schemeClr val="tx1"/>
              </a:solidFill>
              <a:latin typeface="Arial" charset="0"/>
            </a:endParaRPr>
          </a:p>
        </p:txBody>
      </p:sp>
      <p:sp>
        <p:nvSpPr>
          <p:cNvPr id="46084" name="Rectangle 3"/>
          <p:cNvSpPr>
            <a:spLocks noGrp="1" noChangeArrowheads="1"/>
          </p:cNvSpPr>
          <p:nvPr>
            <p:ph type="body" idx="1"/>
          </p:nvPr>
        </p:nvSpPr>
        <p:spPr>
          <a:xfrm>
            <a:off x="457200" y="1143000"/>
            <a:ext cx="8229600" cy="4800600"/>
          </a:xfrm>
          <a:noFill/>
        </p:spPr>
        <p:txBody>
          <a:bodyPr/>
          <a:lstStyle/>
          <a:p>
            <a:r>
              <a:rPr lang="en-US" altLang="en-US" sz="2600" smtClean="0">
                <a:latin typeface="Arial" charset="0"/>
              </a:rPr>
              <a:t>Keys are stored in physical index file structures containing pointers to the location of the physical records.</a:t>
            </a:r>
          </a:p>
          <a:p>
            <a:r>
              <a:rPr lang="en-US" altLang="en-US" sz="2600" smtClean="0">
                <a:latin typeface="Arial" charset="0"/>
              </a:rPr>
              <a:t>Many implementations use a variant of a B+ tree for index management because B+ trees can be optimized with consideration to the I/O system and the applications.</a:t>
            </a:r>
          </a:p>
          <a:p>
            <a:r>
              <a:rPr lang="en-US" altLang="en-US" sz="2600" smtClean="0">
                <a:latin typeface="Arial" charset="0"/>
              </a:rPr>
              <a:t>In many cases, the “higher” nodes of the tree will persist in cache memory, requiring physical disk accesses only when traversing the lower levels of the index.</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5875A15-BD70-4159-B6F3-B281FFD493C3}" type="slidenum">
              <a:rPr lang="en-US" altLang="en-US" sz="1400" smtClean="0"/>
              <a:pPr>
                <a:spcBef>
                  <a:spcPct val="0"/>
                </a:spcBef>
                <a:buFontTx/>
                <a:buNone/>
              </a:pPr>
              <a:t>44</a:t>
            </a:fld>
            <a:endParaRPr lang="en-US" altLang="en-US" sz="1400" smtClean="0"/>
          </a:p>
        </p:txBody>
      </p:sp>
      <p:sp>
        <p:nvSpPr>
          <p:cNvPr id="47107" name="Rectangle 2"/>
          <p:cNvSpPr>
            <a:spLocks noGrp="1" noChangeArrowheads="1"/>
          </p:cNvSpPr>
          <p:nvPr>
            <p:ph type="title"/>
          </p:nvPr>
        </p:nvSpPr>
        <p:spPr>
          <a:xfrm>
            <a:off x="1600200" y="290513"/>
            <a:ext cx="5943600" cy="547687"/>
          </a:xfrm>
          <a:noFill/>
        </p:spPr>
        <p:txBody>
          <a:bodyPr/>
          <a:lstStyle/>
          <a:p>
            <a:r>
              <a:rPr lang="en-US" altLang="en-US" sz="3200" b="1" smtClean="0">
                <a:solidFill>
                  <a:schemeClr val="tx1"/>
                </a:solidFill>
                <a:latin typeface="Arial" charset="0"/>
              </a:rPr>
              <a:t>8.6 Database Software</a:t>
            </a:r>
            <a:endParaRPr lang="en-US" altLang="en-US" sz="3200" smtClean="0">
              <a:solidFill>
                <a:schemeClr val="tx1"/>
              </a:solidFill>
              <a:latin typeface="Arial" charset="0"/>
            </a:endParaRPr>
          </a:p>
        </p:txBody>
      </p:sp>
      <p:sp>
        <p:nvSpPr>
          <p:cNvPr id="47108" name="Rectangle 3"/>
          <p:cNvSpPr>
            <a:spLocks noGrp="1" noChangeArrowheads="1"/>
          </p:cNvSpPr>
          <p:nvPr>
            <p:ph type="body" idx="1"/>
          </p:nvPr>
        </p:nvSpPr>
        <p:spPr>
          <a:xfrm>
            <a:off x="457200" y="1143000"/>
            <a:ext cx="8153400" cy="4800600"/>
          </a:xfrm>
          <a:noFill/>
        </p:spPr>
        <p:txBody>
          <a:bodyPr/>
          <a:lstStyle/>
          <a:p>
            <a:pPr>
              <a:spcBef>
                <a:spcPct val="40000"/>
              </a:spcBef>
            </a:pPr>
            <a:r>
              <a:rPr lang="en-US" altLang="en-US" sz="2500" smtClean="0">
                <a:latin typeface="Arial" charset="0"/>
              </a:rPr>
              <a:t>Most database systems also include transaction management components to assure that the database is always in a consistent state.</a:t>
            </a:r>
          </a:p>
          <a:p>
            <a:pPr>
              <a:spcBef>
                <a:spcPct val="40000"/>
              </a:spcBef>
            </a:pPr>
            <a:r>
              <a:rPr lang="en-US" altLang="en-US" sz="2500" smtClean="0">
                <a:latin typeface="Arial" charset="0"/>
              </a:rPr>
              <a:t>Transaction management provides the following properties:</a:t>
            </a:r>
          </a:p>
          <a:p>
            <a:pPr lvl="1">
              <a:lnSpc>
                <a:spcPct val="90000"/>
              </a:lnSpc>
              <a:spcBef>
                <a:spcPct val="10000"/>
              </a:spcBef>
            </a:pPr>
            <a:r>
              <a:rPr lang="en-US" altLang="en-US" sz="2200" b="1" smtClean="0"/>
              <a:t>Atomicity</a:t>
            </a:r>
            <a:r>
              <a:rPr lang="en-US" altLang="en-US" sz="2200" smtClean="0"/>
              <a:t> - All related updates occur or no updates occur.</a:t>
            </a:r>
          </a:p>
          <a:p>
            <a:pPr lvl="1">
              <a:lnSpc>
                <a:spcPct val="90000"/>
              </a:lnSpc>
              <a:spcBef>
                <a:spcPct val="10000"/>
              </a:spcBef>
            </a:pPr>
            <a:r>
              <a:rPr lang="en-US" altLang="en-US" sz="2200" b="1" smtClean="0"/>
              <a:t>Consistency</a:t>
            </a:r>
            <a:r>
              <a:rPr lang="en-US" altLang="en-US" sz="2200" smtClean="0"/>
              <a:t> - All updates conform to defined data constraints.</a:t>
            </a:r>
          </a:p>
          <a:p>
            <a:pPr lvl="1">
              <a:lnSpc>
                <a:spcPct val="90000"/>
              </a:lnSpc>
              <a:spcBef>
                <a:spcPct val="10000"/>
              </a:spcBef>
            </a:pPr>
            <a:r>
              <a:rPr lang="en-US" altLang="en-US" sz="2200" b="1" smtClean="0"/>
              <a:t>Isolation</a:t>
            </a:r>
            <a:r>
              <a:rPr lang="en-US" altLang="en-US" sz="2200" smtClean="0"/>
              <a:t> - No transaction can interfere with another transaction.</a:t>
            </a:r>
          </a:p>
          <a:p>
            <a:pPr lvl="1">
              <a:lnSpc>
                <a:spcPct val="90000"/>
              </a:lnSpc>
              <a:spcBef>
                <a:spcPct val="10000"/>
              </a:spcBef>
            </a:pPr>
            <a:r>
              <a:rPr lang="en-US" altLang="en-US" sz="2200" b="1" smtClean="0"/>
              <a:t>Durability</a:t>
            </a:r>
            <a:r>
              <a:rPr lang="en-US" altLang="en-US" sz="2200" smtClean="0"/>
              <a:t> - Successful updates are written to durable media as soon as possible.</a:t>
            </a:r>
          </a:p>
          <a:p>
            <a:pPr>
              <a:spcBef>
                <a:spcPct val="30000"/>
              </a:spcBef>
            </a:pPr>
            <a:r>
              <a:rPr lang="en-US" altLang="en-US" sz="2500" smtClean="0">
                <a:latin typeface="Arial" charset="0"/>
              </a:rPr>
              <a:t>These are the </a:t>
            </a:r>
            <a:r>
              <a:rPr lang="en-US" altLang="en-US" sz="2500" i="1" smtClean="0">
                <a:latin typeface="Arial" charset="0"/>
              </a:rPr>
              <a:t>ACID</a:t>
            </a:r>
            <a:r>
              <a:rPr lang="en-US" altLang="en-US" sz="2500" smtClean="0">
                <a:latin typeface="Arial" charset="0"/>
              </a:rPr>
              <a:t> properties of transaction management.</a:t>
            </a: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DAFF2F00-9359-4936-965F-09D7EF93C98D}" type="slidenum">
              <a:rPr lang="en-US" altLang="en-US" sz="1400" smtClean="0"/>
              <a:pPr>
                <a:spcBef>
                  <a:spcPct val="0"/>
                </a:spcBef>
                <a:buFontTx/>
                <a:buNone/>
              </a:pPr>
              <a:t>45</a:t>
            </a:fld>
            <a:endParaRPr lang="en-US" altLang="en-US" sz="1400" smtClean="0"/>
          </a:p>
        </p:txBody>
      </p:sp>
      <p:sp>
        <p:nvSpPr>
          <p:cNvPr id="48131" name="Rectangle 2"/>
          <p:cNvSpPr>
            <a:spLocks noGrp="1" noChangeArrowheads="1"/>
          </p:cNvSpPr>
          <p:nvPr>
            <p:ph type="title"/>
          </p:nvPr>
        </p:nvSpPr>
        <p:spPr>
          <a:xfrm>
            <a:off x="1600200" y="304800"/>
            <a:ext cx="5943600" cy="547688"/>
          </a:xfrm>
          <a:noFill/>
        </p:spPr>
        <p:txBody>
          <a:bodyPr/>
          <a:lstStyle/>
          <a:p>
            <a:r>
              <a:rPr lang="en-US" altLang="en-US" sz="3200" b="1" smtClean="0">
                <a:solidFill>
                  <a:schemeClr val="tx1"/>
                </a:solidFill>
                <a:latin typeface="Arial" charset="0"/>
              </a:rPr>
              <a:t>8.6 Database Software</a:t>
            </a:r>
            <a:endParaRPr lang="en-US" altLang="en-US" sz="3200" smtClean="0">
              <a:solidFill>
                <a:schemeClr val="tx1"/>
              </a:solidFill>
              <a:latin typeface="Arial" charset="0"/>
            </a:endParaRPr>
          </a:p>
        </p:txBody>
      </p:sp>
      <p:sp>
        <p:nvSpPr>
          <p:cNvPr id="48132" name="Rectangle 3"/>
          <p:cNvSpPr>
            <a:spLocks noGrp="1" noChangeArrowheads="1"/>
          </p:cNvSpPr>
          <p:nvPr>
            <p:ph type="body" idx="1"/>
          </p:nvPr>
        </p:nvSpPr>
        <p:spPr>
          <a:xfrm>
            <a:off x="533400" y="1143000"/>
            <a:ext cx="8153400" cy="990600"/>
          </a:xfrm>
          <a:noFill/>
        </p:spPr>
        <p:txBody>
          <a:bodyPr/>
          <a:lstStyle/>
          <a:p>
            <a:pPr>
              <a:spcBef>
                <a:spcPct val="40000"/>
              </a:spcBef>
            </a:pPr>
            <a:r>
              <a:rPr lang="en-US" altLang="en-US" sz="2500" smtClean="0">
                <a:latin typeface="Arial" charset="0"/>
              </a:rPr>
              <a:t>Without the ACID properties, </a:t>
            </a:r>
            <a:r>
              <a:rPr lang="en-US" altLang="en-US" sz="2500" i="1" smtClean="0">
                <a:latin typeface="Arial" charset="0"/>
              </a:rPr>
              <a:t>race conditions</a:t>
            </a:r>
            <a:r>
              <a:rPr lang="en-US" altLang="en-US" sz="2500" smtClean="0">
                <a:latin typeface="Arial" charset="0"/>
              </a:rPr>
              <a:t> can occur:</a:t>
            </a:r>
            <a:endParaRPr lang="en-US" altLang="en-US" sz="2500" smtClean="0"/>
          </a:p>
        </p:txBody>
      </p:sp>
      <p:pic>
        <p:nvPicPr>
          <p:cNvPr id="48133"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775" y="1752600"/>
            <a:ext cx="897255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198D8D07-9222-4AA9-A358-FA586E9BC3AC}" type="slidenum">
              <a:rPr lang="en-US" altLang="en-US" sz="1400" smtClean="0"/>
              <a:pPr>
                <a:spcBef>
                  <a:spcPct val="0"/>
                </a:spcBef>
                <a:buFontTx/>
                <a:buNone/>
              </a:pPr>
              <a:t>46</a:t>
            </a:fld>
            <a:endParaRPr lang="en-US" altLang="en-US" sz="1400" smtClean="0"/>
          </a:p>
        </p:txBody>
      </p:sp>
      <p:sp>
        <p:nvSpPr>
          <p:cNvPr id="49155" name="Rectangle 2"/>
          <p:cNvSpPr>
            <a:spLocks noGrp="1" noChangeArrowheads="1"/>
          </p:cNvSpPr>
          <p:nvPr>
            <p:ph type="title"/>
          </p:nvPr>
        </p:nvSpPr>
        <p:spPr>
          <a:xfrm>
            <a:off x="1600200" y="304800"/>
            <a:ext cx="5943600" cy="547688"/>
          </a:xfrm>
          <a:noFill/>
        </p:spPr>
        <p:txBody>
          <a:bodyPr/>
          <a:lstStyle/>
          <a:p>
            <a:r>
              <a:rPr lang="en-US" altLang="en-US" sz="3200" b="1" smtClean="0">
                <a:solidFill>
                  <a:schemeClr val="tx1"/>
                </a:solidFill>
                <a:latin typeface="Arial" charset="0"/>
              </a:rPr>
              <a:t>8.6 Database Software</a:t>
            </a:r>
            <a:endParaRPr lang="en-US" altLang="en-US" sz="3200" smtClean="0">
              <a:solidFill>
                <a:schemeClr val="tx1"/>
              </a:solidFill>
              <a:latin typeface="Arial" charset="0"/>
            </a:endParaRPr>
          </a:p>
        </p:txBody>
      </p:sp>
      <p:sp>
        <p:nvSpPr>
          <p:cNvPr id="49156" name="Rectangle 3"/>
          <p:cNvSpPr>
            <a:spLocks noGrp="1" noChangeArrowheads="1"/>
          </p:cNvSpPr>
          <p:nvPr>
            <p:ph type="body" idx="1"/>
          </p:nvPr>
        </p:nvSpPr>
        <p:spPr>
          <a:xfrm>
            <a:off x="533400" y="914400"/>
            <a:ext cx="8153400" cy="990600"/>
          </a:xfrm>
          <a:noFill/>
        </p:spPr>
        <p:txBody>
          <a:bodyPr/>
          <a:lstStyle/>
          <a:p>
            <a:pPr>
              <a:spcBef>
                <a:spcPct val="40000"/>
              </a:spcBef>
            </a:pPr>
            <a:r>
              <a:rPr lang="en-US" altLang="en-US" sz="2500" smtClean="0">
                <a:latin typeface="Arial" charset="0"/>
              </a:rPr>
              <a:t>Record locking mechanisms assure isolated, atomic database updates:</a:t>
            </a:r>
            <a:endParaRPr lang="en-US" altLang="en-US" sz="2500" smtClean="0"/>
          </a:p>
        </p:txBody>
      </p:sp>
      <p:pic>
        <p:nvPicPr>
          <p:cNvPr id="4915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00200"/>
            <a:ext cx="7634288"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7709E591-89F0-4F38-B649-FD0A0C05C3B2}" type="slidenum">
              <a:rPr lang="en-US" altLang="en-US" sz="1400" smtClean="0"/>
              <a:pPr>
                <a:spcBef>
                  <a:spcPct val="0"/>
                </a:spcBef>
                <a:buFontTx/>
                <a:buNone/>
              </a:pPr>
              <a:t>47</a:t>
            </a:fld>
            <a:endParaRPr lang="en-US" altLang="en-US" sz="1400" smtClean="0"/>
          </a:p>
        </p:txBody>
      </p:sp>
      <p:sp>
        <p:nvSpPr>
          <p:cNvPr id="50179" name="Rectangle 2"/>
          <p:cNvSpPr>
            <a:spLocks noGrp="1" noChangeArrowheads="1"/>
          </p:cNvSpPr>
          <p:nvPr>
            <p:ph type="title"/>
          </p:nvPr>
        </p:nvSpPr>
        <p:spPr>
          <a:xfrm>
            <a:off x="1600200" y="304800"/>
            <a:ext cx="5943600" cy="547688"/>
          </a:xfrm>
          <a:noFill/>
        </p:spPr>
        <p:txBody>
          <a:bodyPr/>
          <a:lstStyle/>
          <a:p>
            <a:r>
              <a:rPr lang="en-US" altLang="en-US" sz="3200" b="1" smtClean="0">
                <a:solidFill>
                  <a:schemeClr val="tx1"/>
                </a:solidFill>
                <a:latin typeface="Arial" charset="0"/>
              </a:rPr>
              <a:t>8.7 Transaction Managers</a:t>
            </a:r>
            <a:endParaRPr lang="en-US" altLang="en-US" sz="3200" smtClean="0">
              <a:solidFill>
                <a:schemeClr val="tx1"/>
              </a:solidFill>
              <a:latin typeface="Arial" charset="0"/>
            </a:endParaRPr>
          </a:p>
        </p:txBody>
      </p:sp>
      <p:sp>
        <p:nvSpPr>
          <p:cNvPr id="50180" name="Rectangle 3"/>
          <p:cNvSpPr>
            <a:spLocks noGrp="1" noChangeArrowheads="1"/>
          </p:cNvSpPr>
          <p:nvPr>
            <p:ph type="body" idx="1"/>
          </p:nvPr>
        </p:nvSpPr>
        <p:spPr>
          <a:xfrm>
            <a:off x="533400" y="1143000"/>
            <a:ext cx="8153400" cy="4800600"/>
          </a:xfrm>
          <a:noFill/>
        </p:spPr>
        <p:txBody>
          <a:bodyPr/>
          <a:lstStyle/>
          <a:p>
            <a:pPr>
              <a:spcBef>
                <a:spcPct val="30000"/>
              </a:spcBef>
            </a:pPr>
            <a:r>
              <a:rPr lang="en-US" altLang="en-US" sz="2500" smtClean="0">
                <a:latin typeface="Arial" charset="0"/>
              </a:rPr>
              <a:t>One way to improve database performance is to ask it to do less work by moving some of its functions to specialized software.</a:t>
            </a:r>
          </a:p>
          <a:p>
            <a:pPr>
              <a:spcBef>
                <a:spcPct val="30000"/>
              </a:spcBef>
            </a:pPr>
            <a:r>
              <a:rPr lang="en-US" altLang="en-US" sz="2500" smtClean="0">
                <a:latin typeface="Arial" charset="0"/>
              </a:rPr>
              <a:t>Transaction management is one component that is often partitioned from the core database system.</a:t>
            </a:r>
          </a:p>
          <a:p>
            <a:pPr>
              <a:spcBef>
                <a:spcPct val="30000"/>
              </a:spcBef>
            </a:pPr>
            <a:r>
              <a:rPr lang="en-US" altLang="en-US" sz="2500" smtClean="0">
                <a:latin typeface="Arial" charset="0"/>
              </a:rPr>
              <a:t>Transaction managers are especially important when the transactions involve more than one physical database, or the application system spans more than one class of computer, as in a multitiered architecture.</a:t>
            </a:r>
          </a:p>
          <a:p>
            <a:pPr>
              <a:spcBef>
                <a:spcPct val="30000"/>
              </a:spcBef>
            </a:pPr>
            <a:r>
              <a:rPr lang="en-US" altLang="en-US" sz="2500" smtClean="0">
                <a:latin typeface="Arial" charset="0"/>
              </a:rPr>
              <a:t>One of the most widely-used transaction management systems is CICS shown on the next slide.</a:t>
            </a:r>
            <a:endParaRPr lang="en-US" altLang="en-US" sz="2500" smtClean="0"/>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5F3017D1-D650-4CCF-87AC-8243356AD4CE}" type="slidenum">
              <a:rPr lang="en-US" altLang="en-US" sz="1400" smtClean="0"/>
              <a:pPr>
                <a:spcBef>
                  <a:spcPct val="0"/>
                </a:spcBef>
                <a:buFontTx/>
                <a:buNone/>
              </a:pPr>
              <a:t>48</a:t>
            </a:fld>
            <a:endParaRPr lang="en-US" altLang="en-US" sz="1400" smtClean="0"/>
          </a:p>
        </p:txBody>
      </p:sp>
      <p:sp>
        <p:nvSpPr>
          <p:cNvPr id="51203" name="Rectangle 2"/>
          <p:cNvSpPr>
            <a:spLocks noGrp="1" noChangeArrowheads="1"/>
          </p:cNvSpPr>
          <p:nvPr>
            <p:ph type="title"/>
          </p:nvPr>
        </p:nvSpPr>
        <p:spPr>
          <a:xfrm>
            <a:off x="1600200" y="304800"/>
            <a:ext cx="5943600" cy="547688"/>
          </a:xfrm>
          <a:noFill/>
        </p:spPr>
        <p:txBody>
          <a:bodyPr/>
          <a:lstStyle/>
          <a:p>
            <a:r>
              <a:rPr lang="en-US" altLang="en-US" sz="3200" b="1" smtClean="0">
                <a:solidFill>
                  <a:schemeClr val="tx1"/>
                </a:solidFill>
                <a:latin typeface="Arial" charset="0"/>
              </a:rPr>
              <a:t>8.7 Transaction Managers</a:t>
            </a:r>
            <a:endParaRPr lang="en-US" altLang="en-US" sz="3200" smtClean="0">
              <a:solidFill>
                <a:schemeClr val="tx1"/>
              </a:solidFill>
              <a:latin typeface="Arial" charset="0"/>
            </a:endParaRPr>
          </a:p>
        </p:txBody>
      </p:sp>
      <p:pic>
        <p:nvPicPr>
          <p:cNvPr id="51204" name="Picture 7" descr="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775" y="914400"/>
            <a:ext cx="6648450"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6"/>
          <p:cNvSpPr>
            <a:spLocks noGrp="1"/>
          </p:cNvSpPr>
          <p:nvPr>
            <p:ph type="sldNum" sz="quarter" idx="12"/>
          </p:nvPr>
        </p:nvSpPr>
        <p:spPr>
          <a:xfrm>
            <a:off x="7620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l">
              <a:spcBef>
                <a:spcPct val="0"/>
              </a:spcBef>
              <a:buFontTx/>
              <a:buNone/>
            </a:pPr>
            <a:fld id="{29A97B1B-EAED-401D-83A6-26CCEFDD1339}" type="slidenum">
              <a:rPr lang="en-US" altLang="en-US" sz="1400" smtClean="0"/>
              <a:pPr algn="l">
                <a:spcBef>
                  <a:spcPct val="0"/>
                </a:spcBef>
                <a:buFontTx/>
                <a:buNone/>
              </a:pPr>
              <a:t>49</a:t>
            </a:fld>
            <a:endParaRPr lang="en-US" altLang="en-US" sz="1400" smtClean="0"/>
          </a:p>
        </p:txBody>
      </p:sp>
      <p:sp>
        <p:nvSpPr>
          <p:cNvPr id="52227" name="Rectangle 2"/>
          <p:cNvSpPr>
            <a:spLocks noGrp="1" noChangeArrowheads="1"/>
          </p:cNvSpPr>
          <p:nvPr>
            <p:ph type="body" sz="half" idx="1"/>
          </p:nvPr>
        </p:nvSpPr>
        <p:spPr>
          <a:xfrm>
            <a:off x="762000" y="1219200"/>
            <a:ext cx="7620000" cy="4191000"/>
          </a:xfrm>
        </p:spPr>
        <p:txBody>
          <a:bodyPr/>
          <a:lstStyle/>
          <a:p>
            <a:pPr>
              <a:spcBef>
                <a:spcPct val="30000"/>
              </a:spcBef>
            </a:pPr>
            <a:r>
              <a:rPr lang="en-US" altLang="en-US" sz="2600" smtClean="0">
                <a:latin typeface="Arial" charset="0"/>
              </a:rPr>
              <a:t>The proper functioning and performance of a computer system depends as much on its software as its hardware.</a:t>
            </a:r>
          </a:p>
          <a:p>
            <a:pPr>
              <a:spcBef>
                <a:spcPct val="30000"/>
              </a:spcBef>
            </a:pPr>
            <a:r>
              <a:rPr lang="en-US" altLang="en-US" sz="2600" smtClean="0">
                <a:latin typeface="Arial" charset="0"/>
              </a:rPr>
              <a:t>The operating system is the system software component upon which all other software rests.</a:t>
            </a:r>
          </a:p>
          <a:p>
            <a:pPr>
              <a:spcBef>
                <a:spcPct val="30000"/>
              </a:spcBef>
            </a:pPr>
            <a:r>
              <a:rPr lang="en-US" altLang="en-US" sz="2600" smtClean="0">
                <a:latin typeface="Arial" charset="0"/>
              </a:rPr>
              <a:t>Operating systems control process execution, resource management, protection, and security.</a:t>
            </a:r>
          </a:p>
          <a:p>
            <a:pPr>
              <a:spcBef>
                <a:spcPct val="30000"/>
              </a:spcBef>
            </a:pPr>
            <a:r>
              <a:rPr lang="en-US" altLang="en-US" sz="2600" smtClean="0">
                <a:latin typeface="Arial" charset="0"/>
              </a:rPr>
              <a:t>Subsystems and partitions provide compatibility and ease of management.</a:t>
            </a:r>
          </a:p>
        </p:txBody>
      </p:sp>
      <p:sp>
        <p:nvSpPr>
          <p:cNvPr id="52228" name="Rectangle 3"/>
          <p:cNvSpPr>
            <a:spLocks noGrp="1" noChangeArrowheads="1"/>
          </p:cNvSpPr>
          <p:nvPr>
            <p:ph type="title"/>
          </p:nvPr>
        </p:nvSpPr>
        <p:spPr>
          <a:xfrm>
            <a:off x="1295400" y="304800"/>
            <a:ext cx="6477000" cy="547688"/>
          </a:xfrm>
          <a:noFill/>
        </p:spPr>
        <p:txBody>
          <a:bodyPr/>
          <a:lstStyle/>
          <a:p>
            <a:r>
              <a:rPr lang="en-US" altLang="en-US" sz="3200" b="1" smtClean="0">
                <a:solidFill>
                  <a:schemeClr val="tx1"/>
                </a:solidFill>
                <a:latin typeface="Arial" charset="0"/>
              </a:rPr>
              <a:t>Chapter 8 Conclusion</a:t>
            </a:r>
            <a:endParaRPr lang="en-US" altLang="en-US" sz="3200" smtClean="0">
              <a:solidFill>
                <a:schemeClr val="tx1"/>
              </a:solidFill>
              <a:latin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D3B269F3-884A-430F-922C-3BD4832C4491}" type="slidenum">
              <a:rPr lang="en-US" altLang="en-US" sz="1400" smtClean="0"/>
              <a:pPr>
                <a:spcBef>
                  <a:spcPct val="0"/>
                </a:spcBef>
                <a:buFontTx/>
                <a:buNone/>
              </a:pPr>
              <a:t>5</a:t>
            </a:fld>
            <a:endParaRPr lang="en-US" altLang="en-US" sz="1400" smtClean="0"/>
          </a:p>
        </p:txBody>
      </p:sp>
      <p:sp>
        <p:nvSpPr>
          <p:cNvPr id="7171" name="Rectangle 1026"/>
          <p:cNvSpPr>
            <a:spLocks noGrp="1" noChangeArrowheads="1"/>
          </p:cNvSpPr>
          <p:nvPr>
            <p:ph type="title"/>
          </p:nvPr>
        </p:nvSpPr>
        <p:spPr>
          <a:xfrm>
            <a:off x="1600200" y="290513"/>
            <a:ext cx="5943600" cy="547687"/>
          </a:xfrm>
        </p:spPr>
        <p:txBody>
          <a:bodyPr/>
          <a:lstStyle/>
          <a:p>
            <a:r>
              <a:rPr lang="en-US" altLang="en-US" sz="3200" b="1" smtClean="0">
                <a:solidFill>
                  <a:schemeClr val="tx1"/>
                </a:solidFill>
                <a:latin typeface="Arial" charset="0"/>
              </a:rPr>
              <a:t>8.2 Operating Systems</a:t>
            </a:r>
            <a:endParaRPr lang="en-US" altLang="en-US" sz="3200" smtClean="0">
              <a:solidFill>
                <a:schemeClr val="tx1"/>
              </a:solidFill>
              <a:latin typeface="Arial" charset="0"/>
            </a:endParaRPr>
          </a:p>
        </p:txBody>
      </p:sp>
      <p:sp>
        <p:nvSpPr>
          <p:cNvPr id="7172" name="Rectangle 1027"/>
          <p:cNvSpPr>
            <a:spLocks noGrp="1" noChangeArrowheads="1"/>
          </p:cNvSpPr>
          <p:nvPr>
            <p:ph type="body" idx="1"/>
          </p:nvPr>
        </p:nvSpPr>
        <p:spPr>
          <a:xfrm>
            <a:off x="685800" y="1143000"/>
            <a:ext cx="7848600" cy="4572000"/>
          </a:xfrm>
          <a:noFill/>
        </p:spPr>
        <p:txBody>
          <a:bodyPr/>
          <a:lstStyle/>
          <a:p>
            <a:pPr>
              <a:spcBef>
                <a:spcPct val="50000"/>
              </a:spcBef>
            </a:pPr>
            <a:r>
              <a:rPr lang="en-US" altLang="en-US" sz="2600" smtClean="0">
                <a:latin typeface="Arial" charset="0"/>
              </a:rPr>
              <a:t>In the 1960s, hardware has become powerful enough to accommodate </a:t>
            </a:r>
            <a:r>
              <a:rPr lang="en-US" altLang="en-US" sz="2600" i="1" smtClean="0">
                <a:latin typeface="Arial" charset="0"/>
              </a:rPr>
              <a:t>multiprogramming</a:t>
            </a:r>
            <a:r>
              <a:rPr lang="en-US" altLang="en-US" sz="2600" smtClean="0">
                <a:latin typeface="Arial" charset="0"/>
              </a:rPr>
              <a:t>, the concurrent execution of more than one task.</a:t>
            </a:r>
          </a:p>
          <a:p>
            <a:pPr>
              <a:spcBef>
                <a:spcPct val="50000"/>
              </a:spcBef>
            </a:pPr>
            <a:r>
              <a:rPr lang="en-US" altLang="en-US" sz="2600" smtClean="0">
                <a:latin typeface="Arial" charset="0"/>
              </a:rPr>
              <a:t>Multiprogramming is achieved by allocating each process a given portion of CPU time (a </a:t>
            </a:r>
            <a:r>
              <a:rPr lang="en-US" altLang="en-US" sz="2600" i="1" smtClean="0">
                <a:latin typeface="Arial" charset="0"/>
              </a:rPr>
              <a:t>timeslice</a:t>
            </a:r>
            <a:r>
              <a:rPr lang="en-US" altLang="en-US" sz="2600" smtClean="0">
                <a:latin typeface="Arial" charset="0"/>
              </a:rPr>
              <a:t>).</a:t>
            </a:r>
          </a:p>
          <a:p>
            <a:pPr>
              <a:spcBef>
                <a:spcPct val="50000"/>
              </a:spcBef>
            </a:pPr>
            <a:r>
              <a:rPr lang="en-US" altLang="en-US" sz="2600" smtClean="0">
                <a:latin typeface="Arial" charset="0"/>
              </a:rPr>
              <a:t>Interactive multiprogramming systems were called </a:t>
            </a:r>
            <a:r>
              <a:rPr lang="en-US" altLang="en-US" sz="2600" i="1" smtClean="0">
                <a:latin typeface="Arial" charset="0"/>
              </a:rPr>
              <a:t>timesharing</a:t>
            </a:r>
            <a:r>
              <a:rPr lang="en-US" altLang="en-US" sz="2600" smtClean="0">
                <a:latin typeface="Arial" charset="0"/>
              </a:rPr>
              <a:t> systems.</a:t>
            </a:r>
          </a:p>
          <a:p>
            <a:pPr lvl="1"/>
            <a:r>
              <a:rPr lang="en-US" altLang="en-US" sz="2400" smtClean="0"/>
              <a:t>When a process is taken from the CPU and replaced by another, we say that a </a:t>
            </a:r>
            <a:r>
              <a:rPr lang="en-US" altLang="en-US" sz="2400" i="1" smtClean="0"/>
              <a:t>context switch</a:t>
            </a:r>
            <a:r>
              <a:rPr lang="en-US" altLang="en-US" sz="2400" smtClean="0"/>
              <a:t> has occurred.</a:t>
            </a: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6"/>
          <p:cNvSpPr>
            <a:spLocks noGrp="1"/>
          </p:cNvSpPr>
          <p:nvPr>
            <p:ph type="sldNum" sz="quarter" idx="12"/>
          </p:nvPr>
        </p:nvSpPr>
        <p:spPr>
          <a:xfrm>
            <a:off x="7620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l">
              <a:spcBef>
                <a:spcPct val="0"/>
              </a:spcBef>
              <a:buFontTx/>
              <a:buNone/>
            </a:pPr>
            <a:fld id="{AFD953D9-3BA1-409F-B43F-8E933DB2CD92}" type="slidenum">
              <a:rPr lang="en-US" altLang="en-US" sz="1400" smtClean="0"/>
              <a:pPr algn="l">
                <a:spcBef>
                  <a:spcPct val="0"/>
                </a:spcBef>
                <a:buFontTx/>
                <a:buNone/>
              </a:pPr>
              <a:t>50</a:t>
            </a:fld>
            <a:endParaRPr lang="en-US" altLang="en-US" sz="1400" smtClean="0"/>
          </a:p>
        </p:txBody>
      </p:sp>
      <p:sp>
        <p:nvSpPr>
          <p:cNvPr id="53251" name="Rectangle 2"/>
          <p:cNvSpPr>
            <a:spLocks noGrp="1" noChangeArrowheads="1"/>
          </p:cNvSpPr>
          <p:nvPr>
            <p:ph type="body" sz="half" idx="1"/>
          </p:nvPr>
        </p:nvSpPr>
        <p:spPr>
          <a:xfrm>
            <a:off x="762000" y="1066800"/>
            <a:ext cx="7620000" cy="4191000"/>
          </a:xfrm>
        </p:spPr>
        <p:txBody>
          <a:bodyPr/>
          <a:lstStyle/>
          <a:p>
            <a:pPr>
              <a:spcBef>
                <a:spcPct val="30000"/>
              </a:spcBef>
            </a:pPr>
            <a:r>
              <a:rPr lang="en-US" altLang="en-US" sz="2600" smtClean="0">
                <a:latin typeface="Arial" charset="0"/>
              </a:rPr>
              <a:t>Programming languages are often classed into generations, with assembly language being the first generation.</a:t>
            </a:r>
          </a:p>
          <a:p>
            <a:pPr>
              <a:spcBef>
                <a:spcPct val="30000"/>
              </a:spcBef>
            </a:pPr>
            <a:r>
              <a:rPr lang="en-US" altLang="en-US" sz="2600" smtClean="0">
                <a:latin typeface="Arial" charset="0"/>
              </a:rPr>
              <a:t>All languages above the machine level must be translated into machine code.</a:t>
            </a:r>
          </a:p>
          <a:p>
            <a:pPr>
              <a:spcBef>
                <a:spcPct val="30000"/>
              </a:spcBef>
            </a:pPr>
            <a:r>
              <a:rPr lang="en-US" altLang="en-US" sz="2600" smtClean="0">
                <a:latin typeface="Arial" charset="0"/>
              </a:rPr>
              <a:t>Compilers bridge this semantic gap through a series of six steps.</a:t>
            </a:r>
          </a:p>
          <a:p>
            <a:pPr>
              <a:spcBef>
                <a:spcPct val="30000"/>
              </a:spcBef>
            </a:pPr>
            <a:r>
              <a:rPr lang="en-US" altLang="en-US" sz="2600" smtClean="0">
                <a:latin typeface="Arial" charset="0"/>
              </a:rPr>
              <a:t>Link editors resolve system calls and external routines, creating a unified executable module.</a:t>
            </a:r>
          </a:p>
        </p:txBody>
      </p:sp>
      <p:sp>
        <p:nvSpPr>
          <p:cNvPr id="53252" name="Rectangle 3"/>
          <p:cNvSpPr>
            <a:spLocks noGrp="1" noChangeArrowheads="1"/>
          </p:cNvSpPr>
          <p:nvPr>
            <p:ph type="title"/>
          </p:nvPr>
        </p:nvSpPr>
        <p:spPr>
          <a:xfrm>
            <a:off x="1295400" y="304800"/>
            <a:ext cx="6477000" cy="547688"/>
          </a:xfrm>
          <a:noFill/>
        </p:spPr>
        <p:txBody>
          <a:bodyPr/>
          <a:lstStyle/>
          <a:p>
            <a:r>
              <a:rPr lang="en-US" altLang="en-US" sz="3200" b="1" smtClean="0">
                <a:solidFill>
                  <a:schemeClr val="tx1"/>
                </a:solidFill>
                <a:latin typeface="Arial" charset="0"/>
              </a:rPr>
              <a:t>Chapter 8 Conclusion</a:t>
            </a:r>
            <a:endParaRPr lang="en-US" altLang="en-US" sz="3200" smtClean="0">
              <a:solidFill>
                <a:schemeClr val="tx1"/>
              </a:solidFill>
              <a:latin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6"/>
          <p:cNvSpPr>
            <a:spLocks noGrp="1"/>
          </p:cNvSpPr>
          <p:nvPr>
            <p:ph type="sldNum" sz="quarter" idx="12"/>
          </p:nvPr>
        </p:nvSpPr>
        <p:spPr>
          <a:xfrm>
            <a:off x="685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l">
              <a:spcBef>
                <a:spcPct val="0"/>
              </a:spcBef>
              <a:buFontTx/>
              <a:buNone/>
            </a:pPr>
            <a:fld id="{EE4654F3-6CFC-4779-B995-0F63F5943865}" type="slidenum">
              <a:rPr lang="en-US" altLang="en-US" sz="1400" smtClean="0"/>
              <a:pPr algn="l">
                <a:spcBef>
                  <a:spcPct val="0"/>
                </a:spcBef>
                <a:buFontTx/>
                <a:buNone/>
              </a:pPr>
              <a:t>51</a:t>
            </a:fld>
            <a:endParaRPr lang="en-US" altLang="en-US" sz="1400" smtClean="0"/>
          </a:p>
        </p:txBody>
      </p:sp>
      <p:sp>
        <p:nvSpPr>
          <p:cNvPr id="54275" name="Rectangle 2"/>
          <p:cNvSpPr>
            <a:spLocks noGrp="1" noChangeArrowheads="1"/>
          </p:cNvSpPr>
          <p:nvPr>
            <p:ph type="body" sz="half" idx="1"/>
          </p:nvPr>
        </p:nvSpPr>
        <p:spPr>
          <a:xfrm>
            <a:off x="762000" y="1295400"/>
            <a:ext cx="7620000" cy="3810000"/>
          </a:xfrm>
        </p:spPr>
        <p:txBody>
          <a:bodyPr/>
          <a:lstStyle/>
          <a:p>
            <a:pPr>
              <a:spcBef>
                <a:spcPct val="30000"/>
              </a:spcBef>
            </a:pPr>
            <a:r>
              <a:rPr lang="en-US" altLang="en-US" sz="2600" smtClean="0">
                <a:latin typeface="Arial" charset="0"/>
              </a:rPr>
              <a:t>The Java programming language incorporates the idea of a virtual machine, a compiler and an interpreter.</a:t>
            </a:r>
          </a:p>
          <a:p>
            <a:pPr>
              <a:spcBef>
                <a:spcPct val="30000"/>
              </a:spcBef>
            </a:pPr>
            <a:r>
              <a:rPr lang="en-US" altLang="en-US" sz="2600" smtClean="0">
                <a:latin typeface="Arial" charset="0"/>
              </a:rPr>
              <a:t>Database software provides controlled access to data files through enforcement of ACID properties.</a:t>
            </a:r>
          </a:p>
          <a:p>
            <a:pPr>
              <a:spcBef>
                <a:spcPct val="30000"/>
              </a:spcBef>
            </a:pPr>
            <a:r>
              <a:rPr lang="en-US" altLang="en-US" sz="2600" smtClean="0">
                <a:latin typeface="Arial" charset="0"/>
              </a:rPr>
              <a:t>Transaction managers provide high performance and cross-platform access to data.</a:t>
            </a:r>
          </a:p>
        </p:txBody>
      </p:sp>
      <p:sp>
        <p:nvSpPr>
          <p:cNvPr id="54276" name="Rectangle 3"/>
          <p:cNvSpPr>
            <a:spLocks noGrp="1" noChangeArrowheads="1"/>
          </p:cNvSpPr>
          <p:nvPr>
            <p:ph type="title"/>
          </p:nvPr>
        </p:nvSpPr>
        <p:spPr>
          <a:xfrm>
            <a:off x="1295400" y="382588"/>
            <a:ext cx="6477000" cy="547687"/>
          </a:xfrm>
          <a:noFill/>
        </p:spPr>
        <p:txBody>
          <a:bodyPr/>
          <a:lstStyle/>
          <a:p>
            <a:r>
              <a:rPr lang="en-US" altLang="en-US" sz="3200" b="1" smtClean="0">
                <a:solidFill>
                  <a:schemeClr val="tx1"/>
                </a:solidFill>
                <a:latin typeface="Arial" charset="0"/>
              </a:rPr>
              <a:t>Chapter 8 Conclusion</a:t>
            </a:r>
            <a:endParaRPr lang="en-US" altLang="en-US" sz="3200" smtClean="0">
              <a:solidFill>
                <a:schemeClr val="tx1"/>
              </a:solidFill>
              <a:latin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5BE00408-B34D-41D5-AF24-09204BA965AF}" type="slidenum">
              <a:rPr lang="en-US" altLang="en-US" sz="1400" smtClean="0"/>
              <a:pPr>
                <a:spcBef>
                  <a:spcPct val="0"/>
                </a:spcBef>
                <a:buFontTx/>
                <a:buNone/>
              </a:pPr>
              <a:t>6</a:t>
            </a:fld>
            <a:endParaRPr lang="en-US" altLang="en-US" sz="1400" smtClean="0"/>
          </a:p>
        </p:txBody>
      </p:sp>
      <p:sp>
        <p:nvSpPr>
          <p:cNvPr id="8195" name="Rectangle 1026"/>
          <p:cNvSpPr>
            <a:spLocks noGrp="1" noChangeArrowheads="1"/>
          </p:cNvSpPr>
          <p:nvPr>
            <p:ph type="title"/>
          </p:nvPr>
        </p:nvSpPr>
        <p:spPr>
          <a:xfrm>
            <a:off x="1600200" y="290513"/>
            <a:ext cx="5943600" cy="547687"/>
          </a:xfrm>
        </p:spPr>
        <p:txBody>
          <a:bodyPr/>
          <a:lstStyle/>
          <a:p>
            <a:r>
              <a:rPr lang="en-US" altLang="en-US" sz="3200" b="1" smtClean="0">
                <a:solidFill>
                  <a:schemeClr val="tx1"/>
                </a:solidFill>
                <a:latin typeface="Arial" charset="0"/>
              </a:rPr>
              <a:t>8.2 Operating Systems</a:t>
            </a:r>
            <a:endParaRPr lang="en-US" altLang="en-US" sz="3200" smtClean="0">
              <a:solidFill>
                <a:schemeClr val="tx1"/>
              </a:solidFill>
              <a:latin typeface="Arial" charset="0"/>
            </a:endParaRPr>
          </a:p>
        </p:txBody>
      </p:sp>
      <p:sp>
        <p:nvSpPr>
          <p:cNvPr id="8196" name="Rectangle 1027"/>
          <p:cNvSpPr>
            <a:spLocks noGrp="1" noChangeArrowheads="1"/>
          </p:cNvSpPr>
          <p:nvPr>
            <p:ph type="body" idx="1"/>
          </p:nvPr>
        </p:nvSpPr>
        <p:spPr>
          <a:xfrm>
            <a:off x="533400" y="1143000"/>
            <a:ext cx="8077200" cy="4267200"/>
          </a:xfrm>
          <a:noFill/>
        </p:spPr>
        <p:txBody>
          <a:bodyPr/>
          <a:lstStyle/>
          <a:p>
            <a:pPr>
              <a:spcBef>
                <a:spcPct val="40000"/>
              </a:spcBef>
            </a:pPr>
            <a:r>
              <a:rPr lang="en-US" altLang="en-US" sz="2600" dirty="0" smtClean="0">
                <a:latin typeface="Arial" charset="0"/>
              </a:rPr>
              <a:t>Today, multiprocessor systems have become commonplace. </a:t>
            </a:r>
          </a:p>
          <a:p>
            <a:pPr lvl="1">
              <a:spcBef>
                <a:spcPct val="10000"/>
              </a:spcBef>
            </a:pPr>
            <a:r>
              <a:rPr lang="en-US" altLang="en-US" sz="2400" dirty="0" smtClean="0"/>
              <a:t>They present an array of challenges to the operating system designer, including the manner in which the processors will be synchronized, and how to keep their activities from interfering with each other.</a:t>
            </a:r>
          </a:p>
          <a:p>
            <a:pPr>
              <a:spcBef>
                <a:spcPct val="40000"/>
              </a:spcBef>
            </a:pPr>
            <a:r>
              <a:rPr lang="en-US" altLang="en-US" sz="2600" i="1" dirty="0" smtClean="0">
                <a:latin typeface="Arial" charset="0"/>
              </a:rPr>
              <a:t>Tightly coupled</a:t>
            </a:r>
            <a:r>
              <a:rPr lang="en-US" altLang="en-US" sz="2600" dirty="0" smtClean="0">
                <a:latin typeface="Arial" charset="0"/>
              </a:rPr>
              <a:t> multiprocessor systems share a common memory and the same set of I/O devices.</a:t>
            </a:r>
          </a:p>
          <a:p>
            <a:pPr lvl="1">
              <a:spcBef>
                <a:spcPct val="10000"/>
              </a:spcBef>
            </a:pPr>
            <a:r>
              <a:rPr lang="en-US" altLang="en-US" sz="2400" i="1" dirty="0" smtClean="0"/>
              <a:t>Symmetric multiprocessor systems</a:t>
            </a:r>
            <a:r>
              <a:rPr lang="en-US" altLang="en-US" sz="2400" dirty="0" smtClean="0"/>
              <a:t> are tightly coupled and load balanced.</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1092F9B4-C8FF-4809-BD3C-A2CF1E1E8F48}" type="slidenum">
              <a:rPr lang="en-US" altLang="en-US" sz="1400" smtClean="0"/>
              <a:pPr>
                <a:spcBef>
                  <a:spcPct val="0"/>
                </a:spcBef>
                <a:buFontTx/>
                <a:buNone/>
              </a:pPr>
              <a:t>7</a:t>
            </a:fld>
            <a:endParaRPr lang="en-US" altLang="en-US" sz="1400" smtClean="0"/>
          </a:p>
        </p:txBody>
      </p:sp>
      <p:sp>
        <p:nvSpPr>
          <p:cNvPr id="9219" name="Rectangle 1026"/>
          <p:cNvSpPr>
            <a:spLocks noGrp="1" noChangeArrowheads="1"/>
          </p:cNvSpPr>
          <p:nvPr>
            <p:ph type="title"/>
          </p:nvPr>
        </p:nvSpPr>
        <p:spPr>
          <a:xfrm>
            <a:off x="1600200" y="304800"/>
            <a:ext cx="5943600" cy="547688"/>
          </a:xfrm>
        </p:spPr>
        <p:txBody>
          <a:bodyPr/>
          <a:lstStyle/>
          <a:p>
            <a:r>
              <a:rPr lang="en-US" altLang="en-US" sz="3200" b="1" smtClean="0">
                <a:solidFill>
                  <a:schemeClr val="tx1"/>
                </a:solidFill>
                <a:latin typeface="Arial" charset="0"/>
              </a:rPr>
              <a:t>8.2 Operating Systems</a:t>
            </a:r>
            <a:endParaRPr lang="en-US" altLang="en-US" sz="3200" smtClean="0">
              <a:solidFill>
                <a:schemeClr val="tx1"/>
              </a:solidFill>
              <a:latin typeface="Arial" charset="0"/>
            </a:endParaRPr>
          </a:p>
        </p:txBody>
      </p:sp>
      <p:sp>
        <p:nvSpPr>
          <p:cNvPr id="9220" name="Rectangle 1027"/>
          <p:cNvSpPr>
            <a:spLocks noGrp="1" noChangeArrowheads="1"/>
          </p:cNvSpPr>
          <p:nvPr>
            <p:ph type="body" idx="1"/>
          </p:nvPr>
        </p:nvSpPr>
        <p:spPr>
          <a:xfrm>
            <a:off x="533400" y="1143000"/>
            <a:ext cx="8077200" cy="4267200"/>
          </a:xfrm>
          <a:noFill/>
        </p:spPr>
        <p:txBody>
          <a:bodyPr/>
          <a:lstStyle/>
          <a:p>
            <a:pPr>
              <a:spcBef>
                <a:spcPct val="40000"/>
              </a:spcBef>
            </a:pPr>
            <a:r>
              <a:rPr lang="en-US" altLang="en-US" sz="2600" smtClean="0">
                <a:latin typeface="Arial" charset="0"/>
              </a:rPr>
              <a:t>Loosely coupled multiprocessor systems have physically separate memory. </a:t>
            </a:r>
          </a:p>
          <a:p>
            <a:pPr lvl="1">
              <a:spcBef>
                <a:spcPct val="10000"/>
              </a:spcBef>
            </a:pPr>
            <a:r>
              <a:rPr lang="en-US" altLang="en-US" sz="2400" smtClean="0"/>
              <a:t>These are often called </a:t>
            </a:r>
            <a:r>
              <a:rPr lang="en-US" altLang="en-US" sz="2400" i="1" smtClean="0"/>
              <a:t>distributed systems.</a:t>
            </a:r>
          </a:p>
          <a:p>
            <a:pPr lvl="1">
              <a:spcBef>
                <a:spcPct val="10000"/>
              </a:spcBef>
            </a:pPr>
            <a:r>
              <a:rPr lang="en-US" altLang="en-US" sz="2400" smtClean="0"/>
              <a:t>Another type of distributed system is a networked system, which consists of a collection of interconnected, collaborating workstations.</a:t>
            </a:r>
          </a:p>
          <a:p>
            <a:pPr>
              <a:spcBef>
                <a:spcPct val="40000"/>
              </a:spcBef>
            </a:pPr>
            <a:r>
              <a:rPr lang="en-US" altLang="en-US" sz="2600" i="1" smtClean="0">
                <a:latin typeface="Arial" charset="0"/>
              </a:rPr>
              <a:t>Real time</a:t>
            </a:r>
            <a:r>
              <a:rPr lang="en-US" altLang="en-US" sz="2600" smtClean="0">
                <a:latin typeface="Arial" charset="0"/>
              </a:rPr>
              <a:t> operating systems control computers that respond to their environment.</a:t>
            </a:r>
          </a:p>
          <a:p>
            <a:pPr lvl="1">
              <a:spcBef>
                <a:spcPct val="10000"/>
              </a:spcBef>
            </a:pPr>
            <a:r>
              <a:rPr lang="en-US" altLang="en-US" sz="2400" i="1" smtClean="0"/>
              <a:t>Hard real time</a:t>
            </a:r>
            <a:r>
              <a:rPr lang="en-US" altLang="en-US" sz="2400" smtClean="0"/>
              <a:t> systems have tight timing constraints, </a:t>
            </a:r>
            <a:r>
              <a:rPr lang="en-US" altLang="en-US" sz="2400" i="1" smtClean="0"/>
              <a:t>soft real time </a:t>
            </a:r>
            <a:r>
              <a:rPr lang="en-US" altLang="en-US" sz="2400" smtClean="0"/>
              <a:t>systems do not.</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B458FC66-F1ED-4828-992F-8E1603078F85}" type="slidenum">
              <a:rPr lang="en-US" altLang="en-US" sz="1400" smtClean="0"/>
              <a:pPr>
                <a:spcBef>
                  <a:spcPct val="0"/>
                </a:spcBef>
                <a:buFontTx/>
                <a:buNone/>
              </a:pPr>
              <a:t>8</a:t>
            </a:fld>
            <a:endParaRPr lang="en-US" altLang="en-US" sz="1400" smtClean="0"/>
          </a:p>
        </p:txBody>
      </p:sp>
      <p:sp>
        <p:nvSpPr>
          <p:cNvPr id="10243" name="Rectangle 2050"/>
          <p:cNvSpPr>
            <a:spLocks noGrp="1" noChangeArrowheads="1"/>
          </p:cNvSpPr>
          <p:nvPr>
            <p:ph type="title"/>
          </p:nvPr>
        </p:nvSpPr>
        <p:spPr>
          <a:xfrm>
            <a:off x="1600200" y="290513"/>
            <a:ext cx="5943600" cy="547687"/>
          </a:xfrm>
        </p:spPr>
        <p:txBody>
          <a:bodyPr/>
          <a:lstStyle/>
          <a:p>
            <a:r>
              <a:rPr lang="en-US" altLang="en-US" sz="3200" b="1" smtClean="0">
                <a:solidFill>
                  <a:schemeClr val="tx1"/>
                </a:solidFill>
                <a:latin typeface="Arial" charset="0"/>
              </a:rPr>
              <a:t>8.2 Operating Systems</a:t>
            </a:r>
            <a:endParaRPr lang="en-US" altLang="en-US" sz="3200" smtClean="0">
              <a:solidFill>
                <a:schemeClr val="tx1"/>
              </a:solidFill>
              <a:latin typeface="Arial" charset="0"/>
            </a:endParaRPr>
          </a:p>
        </p:txBody>
      </p:sp>
      <p:sp>
        <p:nvSpPr>
          <p:cNvPr id="10244" name="Rectangle 2051"/>
          <p:cNvSpPr>
            <a:spLocks noGrp="1" noChangeArrowheads="1"/>
          </p:cNvSpPr>
          <p:nvPr>
            <p:ph type="body" idx="1"/>
          </p:nvPr>
        </p:nvSpPr>
        <p:spPr>
          <a:xfrm>
            <a:off x="533400" y="1143000"/>
            <a:ext cx="8153400" cy="4114800"/>
          </a:xfrm>
          <a:noFill/>
        </p:spPr>
        <p:txBody>
          <a:bodyPr/>
          <a:lstStyle/>
          <a:p>
            <a:pPr>
              <a:spcBef>
                <a:spcPct val="40000"/>
              </a:spcBef>
            </a:pPr>
            <a:r>
              <a:rPr lang="en-US" altLang="en-US" sz="2600" smtClean="0">
                <a:latin typeface="Arial" charset="0"/>
              </a:rPr>
              <a:t>Personal computer operating systems are designed for ease of use rather than high performance.</a:t>
            </a:r>
          </a:p>
          <a:p>
            <a:pPr>
              <a:spcBef>
                <a:spcPct val="40000"/>
              </a:spcBef>
            </a:pPr>
            <a:r>
              <a:rPr lang="en-US" altLang="en-US" sz="2600" smtClean="0">
                <a:latin typeface="Arial" charset="0"/>
              </a:rPr>
              <a:t>The idea that revolutionized small computer operating systems was the BIOS (basic input-output operating system) chip that permitted a single operating system to function on different types of small systems.</a:t>
            </a:r>
          </a:p>
          <a:p>
            <a:pPr lvl="1">
              <a:spcBef>
                <a:spcPct val="10000"/>
              </a:spcBef>
            </a:pPr>
            <a:r>
              <a:rPr lang="en-US" altLang="en-US" sz="2400" smtClean="0"/>
              <a:t>The BIOS takes care of the details involved in addressing divergent peripheral device designs and protocols.</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A51C0A15-FCDB-43EB-99BD-FCB5D827BCD1}" type="slidenum">
              <a:rPr lang="en-US" altLang="en-US" sz="1400" smtClean="0"/>
              <a:pPr>
                <a:spcBef>
                  <a:spcPct val="0"/>
                </a:spcBef>
                <a:buFontTx/>
                <a:buNone/>
              </a:pPr>
              <a:t>9</a:t>
            </a:fld>
            <a:endParaRPr lang="en-US" altLang="en-US" sz="1400" smtClean="0"/>
          </a:p>
        </p:txBody>
      </p:sp>
      <p:sp>
        <p:nvSpPr>
          <p:cNvPr id="11267" name="Rectangle 1026"/>
          <p:cNvSpPr>
            <a:spLocks noGrp="1" noChangeArrowheads="1"/>
          </p:cNvSpPr>
          <p:nvPr>
            <p:ph type="title"/>
          </p:nvPr>
        </p:nvSpPr>
        <p:spPr>
          <a:xfrm>
            <a:off x="1600200" y="290513"/>
            <a:ext cx="5943600" cy="547687"/>
          </a:xfrm>
        </p:spPr>
        <p:txBody>
          <a:bodyPr/>
          <a:lstStyle/>
          <a:p>
            <a:r>
              <a:rPr lang="en-US" altLang="en-US" sz="3200" b="1" smtClean="0">
                <a:solidFill>
                  <a:schemeClr val="tx1"/>
                </a:solidFill>
                <a:latin typeface="Arial" charset="0"/>
              </a:rPr>
              <a:t>8.2 Operating Systems</a:t>
            </a:r>
            <a:endParaRPr lang="en-US" altLang="en-US" sz="3200" smtClean="0">
              <a:solidFill>
                <a:schemeClr val="tx1"/>
              </a:solidFill>
              <a:latin typeface="Arial" charset="0"/>
            </a:endParaRPr>
          </a:p>
        </p:txBody>
      </p:sp>
      <p:sp>
        <p:nvSpPr>
          <p:cNvPr id="11268" name="Rectangle 1027"/>
          <p:cNvSpPr>
            <a:spLocks noGrp="1" noChangeArrowheads="1"/>
          </p:cNvSpPr>
          <p:nvPr>
            <p:ph type="body" idx="1"/>
          </p:nvPr>
        </p:nvSpPr>
        <p:spPr>
          <a:xfrm>
            <a:off x="533400" y="1143000"/>
            <a:ext cx="8153400" cy="4114800"/>
          </a:xfrm>
          <a:noFill/>
        </p:spPr>
        <p:txBody>
          <a:bodyPr/>
          <a:lstStyle/>
          <a:p>
            <a:pPr>
              <a:spcBef>
                <a:spcPct val="40000"/>
              </a:spcBef>
            </a:pPr>
            <a:r>
              <a:rPr lang="en-US" altLang="en-US" sz="2600" smtClean="0">
                <a:latin typeface="Arial" charset="0"/>
              </a:rPr>
              <a:t>Operating systems having graphical user interfaces were first brought to market in the 1980s.</a:t>
            </a:r>
          </a:p>
          <a:p>
            <a:pPr>
              <a:spcBef>
                <a:spcPct val="40000"/>
              </a:spcBef>
            </a:pPr>
            <a:r>
              <a:rPr lang="en-US" altLang="en-US" sz="2600" smtClean="0">
                <a:latin typeface="Arial" charset="0"/>
              </a:rPr>
              <a:t>At one time, these systems were considered appropriate only for desktop publishing and games. Today they are seen as technology enablers for users with little formal computer education.</a:t>
            </a:r>
          </a:p>
          <a:p>
            <a:pPr>
              <a:spcBef>
                <a:spcPct val="40000"/>
              </a:spcBef>
            </a:pPr>
            <a:r>
              <a:rPr lang="en-US" altLang="en-US" sz="2600" smtClean="0">
                <a:latin typeface="Arial" charset="0"/>
              </a:rPr>
              <a:t>Once solely a server operating system, Linux holds the promise of bringing Unix to ordinary desktop systems.</a:t>
            </a:r>
            <a:endParaRPr lang="en-US" altLang="en-US" sz="2800" smtClean="0"/>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ECOA_Mstr">
  <a:themeElements>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COA_Mstr.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sz="2000" b="0" i="0" u="none" strike="noStrike" cap="none" normalizeH="0" baseline="3000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sz="2000" b="0" i="0" u="none" strike="noStrike" cap="none" normalizeH="0" baseline="30000" smtClean="0">
            <a:ln>
              <a:noFill/>
            </a:ln>
            <a:solidFill>
              <a:schemeClr val="tx1"/>
            </a:solidFill>
            <a:effectLst/>
            <a:latin typeface="Times New Roman" charset="0"/>
          </a:defRPr>
        </a:defPPr>
      </a:lstStyle>
    </a:lnDef>
  </a:objectDefaults>
  <a:extraClrSchemeLst>
    <a:extraClrScheme>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COA_Mstr.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COA_Mstr.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COA_Mstr.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COA_Mstr.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COA_Mstr.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COA_Mstr.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Office\Templates\ECOA_Mstr.pot</Template>
  <TotalTime>7905</TotalTime>
  <Words>3202</Words>
  <Application>Microsoft Office PowerPoint</Application>
  <PresentationFormat>On-screen Show (4:3)</PresentationFormat>
  <Paragraphs>331</Paragraphs>
  <Slides>51</Slides>
  <Notes>49</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ECOA_Mstr</vt:lpstr>
      <vt:lpstr>Chapter 8</vt:lpstr>
      <vt:lpstr>Chapter 8 Objectives</vt:lpstr>
      <vt:lpstr>8.1 Introduction</vt:lpstr>
      <vt:lpstr>8.2 Operating Systems</vt:lpstr>
      <vt:lpstr>8.2 Operating Systems</vt:lpstr>
      <vt:lpstr>8.2 Operating Systems</vt:lpstr>
      <vt:lpstr>8.2 Operating Systems</vt:lpstr>
      <vt:lpstr>8.2 Operating Systems</vt:lpstr>
      <vt:lpstr>8.2 Operating Systems</vt:lpstr>
      <vt:lpstr>8.2 Operating Systems</vt:lpstr>
      <vt:lpstr>8.2 Operating Systems</vt:lpstr>
      <vt:lpstr>8.2 Operating Systems</vt:lpstr>
      <vt:lpstr>8.2 Operating Systems</vt:lpstr>
      <vt:lpstr>8.2 Operating Systems</vt:lpstr>
      <vt:lpstr>8.2 Operating Systems</vt:lpstr>
      <vt:lpstr>8.3 Protected Environments</vt:lpstr>
      <vt:lpstr>8.3 Protected Environments</vt:lpstr>
      <vt:lpstr>8.3 Protected Environments</vt:lpstr>
      <vt:lpstr>8.3 Protected Environments</vt:lpstr>
      <vt:lpstr>8.3 Protected Environments</vt:lpstr>
      <vt:lpstr>8.3 Protected Environments</vt:lpstr>
      <vt:lpstr>8.3 Protected Environments</vt:lpstr>
      <vt:lpstr>8.4 Programming Tools</vt:lpstr>
      <vt:lpstr>8.4 Programming Tools</vt:lpstr>
      <vt:lpstr>8.4 Programming Tools</vt:lpstr>
      <vt:lpstr>8.4 Programming Tools</vt:lpstr>
      <vt:lpstr>8.4 Programming Tools</vt:lpstr>
      <vt:lpstr>8.4 Programming Tools</vt:lpstr>
      <vt:lpstr>8.4 Programming Tools</vt:lpstr>
      <vt:lpstr>8.4 Programming Tools</vt:lpstr>
      <vt:lpstr>8.4 Programming Tools</vt:lpstr>
      <vt:lpstr>8.4 Programming Tools</vt:lpstr>
      <vt:lpstr>8.4 Programming Tools</vt:lpstr>
      <vt:lpstr>8.4 Programming Tools</vt:lpstr>
      <vt:lpstr>8.4 Programming Tools</vt:lpstr>
      <vt:lpstr>8.5 Java: All of the Above</vt:lpstr>
      <vt:lpstr>8.5 Java: All of the Above</vt:lpstr>
      <vt:lpstr>8.5 Java: All of the Above</vt:lpstr>
      <vt:lpstr>8.5 Java: All of the Above</vt:lpstr>
      <vt:lpstr>PowerPoint Presentation</vt:lpstr>
      <vt:lpstr>8.6 Database Software</vt:lpstr>
      <vt:lpstr>8.6 Database Software</vt:lpstr>
      <vt:lpstr>8.6 Database Software</vt:lpstr>
      <vt:lpstr>8.6 Database Software</vt:lpstr>
      <vt:lpstr>8.6 Database Software</vt:lpstr>
      <vt:lpstr>8.6 Database Software</vt:lpstr>
      <vt:lpstr>8.7 Transaction Managers</vt:lpstr>
      <vt:lpstr>8.7 Transaction Managers</vt:lpstr>
      <vt:lpstr>Chapter 8 Conclusion</vt:lpstr>
      <vt:lpstr>Chapter 8 Conclusion</vt:lpstr>
      <vt:lpstr>Chapter 8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creator>Null &amp; Lobur</dc:creator>
  <cp:lastModifiedBy>Brooke Yee</cp:lastModifiedBy>
  <cp:revision>447</cp:revision>
  <dcterms:created xsi:type="dcterms:W3CDTF">2002-11-19T23:57:00Z</dcterms:created>
  <dcterms:modified xsi:type="dcterms:W3CDTF">2014-02-08T16:04:14Z</dcterms:modified>
</cp:coreProperties>
</file>